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65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AA03C-AEFF-49B5-847B-18384BECD0BC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EB4E8-9420-4118-BABD-6B27FF503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205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EB4E8-9420-4118-BABD-6B27FF503EA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172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5D0F0B-7163-4E2E-B5B4-B3878F06E3E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D6F07C-689A-4A20-B193-1204581AC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D0F0B-7163-4E2E-B5B4-B3878F06E3E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6F07C-689A-4A20-B193-1204581AC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D0F0B-7163-4E2E-B5B4-B3878F06E3E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6F07C-689A-4A20-B193-1204581AC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D0F0B-7163-4E2E-B5B4-B3878F06E3E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6F07C-689A-4A20-B193-1204581ACE3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D0F0B-7163-4E2E-B5B4-B3878F06E3E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6F07C-689A-4A20-B193-1204581ACE3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D0F0B-7163-4E2E-B5B4-B3878F06E3E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6F07C-689A-4A20-B193-1204581ACE3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D0F0B-7163-4E2E-B5B4-B3878F06E3E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6F07C-689A-4A20-B193-1204581ACE3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D0F0B-7163-4E2E-B5B4-B3878F06E3E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6F07C-689A-4A20-B193-1204581ACE3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5D0F0B-7163-4E2E-B5B4-B3878F06E3E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6F07C-689A-4A20-B193-1204581AC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15D0F0B-7163-4E2E-B5B4-B3878F06E3E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6F07C-689A-4A20-B193-1204581ACE3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5D0F0B-7163-4E2E-B5B4-B3878F06E3E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D6F07C-689A-4A20-B193-1204581ACE3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5D0F0B-7163-4E2E-B5B4-B3878F06E3E7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D6F07C-689A-4A20-B193-1204581ACE3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ФГОС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МБОУ «</a:t>
            </a:r>
            <a:r>
              <a:rPr lang="ru-RU" dirty="0" err="1" smtClean="0"/>
              <a:t>Каштановская</a:t>
            </a:r>
            <a:r>
              <a:rPr lang="ru-RU" dirty="0" smtClean="0"/>
              <a:t> СОШ»                                    Учитель химии и биологии Сафронова М.В.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689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Oval 2"/>
          <p:cNvSpPr>
            <a:spLocks noChangeArrowheads="1"/>
          </p:cNvSpPr>
          <p:nvPr/>
        </p:nvSpPr>
        <p:spPr bwMode="auto">
          <a:xfrm>
            <a:off x="3851275" y="2781300"/>
            <a:ext cx="1584325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/>
              <a:t>ФГОС</a:t>
            </a:r>
          </a:p>
        </p:txBody>
      </p:sp>
      <p:sp>
        <p:nvSpPr>
          <p:cNvPr id="133123" name="Rectangl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1700213"/>
            <a:ext cx="1922463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800"/>
              <a:t>НОВЫЕ </a:t>
            </a:r>
          </a:p>
          <a:p>
            <a:pPr algn="ctr"/>
            <a:r>
              <a:rPr lang="ru-RU" sz="1800"/>
              <a:t>СРЕДСТВА</a:t>
            </a:r>
          </a:p>
          <a:p>
            <a:pPr algn="ctr"/>
            <a:r>
              <a:rPr lang="ru-RU" sz="1800"/>
              <a:t>ОБУЧЕНИЯ</a:t>
            </a:r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3779838" y="476250"/>
            <a:ext cx="19446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800"/>
              <a:t>НОВАЯ ЦЕЛЬ</a:t>
            </a:r>
          </a:p>
          <a:p>
            <a:pPr algn="ctr"/>
            <a:r>
              <a:rPr lang="ru-RU" sz="1800"/>
              <a:t>ОБРАЗОВАНИЯ</a:t>
            </a:r>
          </a:p>
        </p:txBody>
      </p:sp>
      <p:sp>
        <p:nvSpPr>
          <p:cNvPr id="13312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804025" y="1628775"/>
            <a:ext cx="2016125" cy="1130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800"/>
              <a:t>НОВОЕ</a:t>
            </a:r>
          </a:p>
          <a:p>
            <a:pPr algn="ctr"/>
            <a:r>
              <a:rPr lang="ru-RU" sz="1800"/>
              <a:t>СОДЕРЖАНИЕ</a:t>
            </a:r>
          </a:p>
          <a:p>
            <a:pPr algn="ctr"/>
            <a:r>
              <a:rPr lang="ru-RU" sz="1800"/>
              <a:t>ОБРАЗОВАНИЯ</a:t>
            </a:r>
          </a:p>
        </p:txBody>
      </p:sp>
      <p:sp>
        <p:nvSpPr>
          <p:cNvPr id="133126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4149725"/>
            <a:ext cx="1655763" cy="12017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800"/>
              <a:t>НОВЫЕ</a:t>
            </a:r>
          </a:p>
          <a:p>
            <a:pPr algn="ctr"/>
            <a:r>
              <a:rPr lang="ru-RU" sz="1800"/>
              <a:t>ТЕХНОЛОГИИ</a:t>
            </a:r>
          </a:p>
          <a:p>
            <a:pPr algn="ctr"/>
            <a:r>
              <a:rPr lang="ru-RU" sz="1800"/>
              <a:t>ОБУЧЕНИЯ</a:t>
            </a:r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3779838" y="5013325"/>
            <a:ext cx="2016125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800"/>
              <a:t>НОВЫЕ</a:t>
            </a:r>
          </a:p>
          <a:p>
            <a:pPr algn="ctr"/>
            <a:r>
              <a:rPr lang="ru-RU" sz="1800"/>
              <a:t>ТРЕБОВАНИЯ</a:t>
            </a:r>
          </a:p>
          <a:p>
            <a:pPr algn="ctr"/>
            <a:r>
              <a:rPr lang="ru-RU" sz="1800"/>
              <a:t>К ПОДГОТОВКЕ</a:t>
            </a:r>
          </a:p>
          <a:p>
            <a:pPr algn="ctr"/>
            <a:r>
              <a:rPr lang="ru-RU" sz="1800"/>
              <a:t>УЧИТЕЛЯ</a:t>
            </a:r>
          </a:p>
        </p:txBody>
      </p:sp>
      <p:sp>
        <p:nvSpPr>
          <p:cNvPr id="133128" name="Rectangl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588125" y="4076700"/>
            <a:ext cx="230505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800"/>
              <a:t>НОВОЕ</a:t>
            </a:r>
          </a:p>
          <a:p>
            <a:pPr algn="ctr"/>
            <a:r>
              <a:rPr lang="ru-RU" sz="1800"/>
              <a:t>ЦЕЛЕПОЛАГАНИЕ</a:t>
            </a:r>
          </a:p>
          <a:p>
            <a:pPr algn="ctr"/>
            <a:r>
              <a:rPr lang="ru-RU" sz="1800"/>
              <a:t>ДЛЯ УЧАЩИХСЯ</a:t>
            </a:r>
          </a:p>
          <a:p>
            <a:pPr algn="ctr"/>
            <a:r>
              <a:rPr lang="ru-RU" sz="1800"/>
              <a:t>И УЧИТЕЛЕЙ</a:t>
            </a:r>
          </a:p>
        </p:txBody>
      </p:sp>
      <p:sp>
        <p:nvSpPr>
          <p:cNvPr id="133129" name="Line 9"/>
          <p:cNvSpPr>
            <a:spLocks noChangeShapeType="1"/>
          </p:cNvSpPr>
          <p:nvPr/>
        </p:nvSpPr>
        <p:spPr bwMode="auto">
          <a:xfrm>
            <a:off x="4643438" y="28527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30" name="Line 10"/>
          <p:cNvSpPr>
            <a:spLocks noChangeShapeType="1"/>
          </p:cNvSpPr>
          <p:nvPr/>
        </p:nvSpPr>
        <p:spPr bwMode="auto">
          <a:xfrm flipV="1">
            <a:off x="4716463" y="162877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31" name="Line 11"/>
          <p:cNvSpPr>
            <a:spLocks noChangeShapeType="1"/>
          </p:cNvSpPr>
          <p:nvPr/>
        </p:nvSpPr>
        <p:spPr bwMode="auto">
          <a:xfrm flipH="1" flipV="1">
            <a:off x="2195513" y="2133600"/>
            <a:ext cx="18002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32" name="Line 12"/>
          <p:cNvSpPr>
            <a:spLocks noChangeShapeType="1"/>
          </p:cNvSpPr>
          <p:nvPr/>
        </p:nvSpPr>
        <p:spPr bwMode="auto">
          <a:xfrm flipH="1">
            <a:off x="1979613" y="3573463"/>
            <a:ext cx="2160587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33" name="Line 13"/>
          <p:cNvSpPr>
            <a:spLocks noChangeShapeType="1"/>
          </p:cNvSpPr>
          <p:nvPr/>
        </p:nvSpPr>
        <p:spPr bwMode="auto">
          <a:xfrm flipV="1">
            <a:off x="5364163" y="2420938"/>
            <a:ext cx="14398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34" name="Line 14"/>
          <p:cNvSpPr>
            <a:spLocks noChangeShapeType="1"/>
          </p:cNvSpPr>
          <p:nvPr/>
        </p:nvSpPr>
        <p:spPr bwMode="auto">
          <a:xfrm>
            <a:off x="5435600" y="3357563"/>
            <a:ext cx="108108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35" name="Line 15"/>
          <p:cNvSpPr>
            <a:spLocks noChangeShapeType="1"/>
          </p:cNvSpPr>
          <p:nvPr/>
        </p:nvSpPr>
        <p:spPr bwMode="auto">
          <a:xfrm>
            <a:off x="4716463" y="3716338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Номер слайда 3"/>
          <p:cNvSpPr txBox="1">
            <a:spLocks noGrp="1"/>
          </p:cNvSpPr>
          <p:nvPr/>
        </p:nvSpPr>
        <p:spPr bwMode="auto">
          <a:xfrm>
            <a:off x="3563938" y="299720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2" name="Номер слайда 3"/>
          <p:cNvSpPr txBox="1">
            <a:spLocks noGrp="1"/>
          </p:cNvSpPr>
          <p:nvPr/>
        </p:nvSpPr>
        <p:spPr bwMode="auto">
          <a:xfrm>
            <a:off x="3708400" y="299720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3" name="Номер слайда 3"/>
          <p:cNvSpPr txBox="1">
            <a:spLocks noGrp="1"/>
          </p:cNvSpPr>
          <p:nvPr/>
        </p:nvSpPr>
        <p:spPr bwMode="auto">
          <a:xfrm>
            <a:off x="6588125" y="1773238"/>
            <a:ext cx="2133600" cy="1079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4" name="Номер слайда 3">
            <a:hlinkClick r:id="rId3" action="ppaction://hlinksldjump"/>
          </p:cNvPr>
          <p:cNvSpPr txBox="1">
            <a:spLocks noGrp="1"/>
          </p:cNvSpPr>
          <p:nvPr/>
        </p:nvSpPr>
        <p:spPr bwMode="auto">
          <a:xfrm>
            <a:off x="6804025" y="1844675"/>
            <a:ext cx="2133600" cy="9366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5" name="Номер слайда 3">
            <a:hlinkClick r:id="rId6" action="ppaction://hlinksldjump"/>
          </p:cNvPr>
          <p:cNvSpPr txBox="1">
            <a:spLocks noGrp="1"/>
          </p:cNvSpPr>
          <p:nvPr/>
        </p:nvSpPr>
        <p:spPr bwMode="auto">
          <a:xfrm>
            <a:off x="3708400" y="476250"/>
            <a:ext cx="2016125" cy="1152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6" name="Номер слайда 3">
            <a:hlinkClick r:id="rId2" action="ppaction://hlinksldjump"/>
          </p:cNvPr>
          <p:cNvSpPr txBox="1">
            <a:spLocks noGrp="1"/>
          </p:cNvSpPr>
          <p:nvPr/>
        </p:nvSpPr>
        <p:spPr bwMode="auto">
          <a:xfrm>
            <a:off x="323850" y="1773238"/>
            <a:ext cx="1944688" cy="1079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  <a:p>
            <a:pPr algn="r"/>
            <a:endParaRPr lang="ru-RU" sz="1400" b="0"/>
          </a:p>
        </p:txBody>
      </p:sp>
      <p:sp>
        <p:nvSpPr>
          <p:cNvPr id="7" name="Номер слайда 3"/>
          <p:cNvSpPr txBox="1">
            <a:spLocks noGrp="1"/>
          </p:cNvSpPr>
          <p:nvPr/>
        </p:nvSpPr>
        <p:spPr bwMode="auto">
          <a:xfrm>
            <a:off x="6877050" y="3860800"/>
            <a:ext cx="1584325" cy="1296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8" name="Номер слайда 3">
            <a:hlinkClick r:id="rId5" action="ppaction://hlinksldjump"/>
          </p:cNvPr>
          <p:cNvSpPr txBox="1">
            <a:spLocks noGrp="1"/>
          </p:cNvSpPr>
          <p:nvPr/>
        </p:nvSpPr>
        <p:spPr bwMode="auto">
          <a:xfrm>
            <a:off x="6588125" y="4149725"/>
            <a:ext cx="2305050" cy="11509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9" name="Номер слайда 3"/>
          <p:cNvSpPr txBox="1">
            <a:spLocks noGrp="1"/>
          </p:cNvSpPr>
          <p:nvPr/>
        </p:nvSpPr>
        <p:spPr bwMode="auto">
          <a:xfrm>
            <a:off x="6588125" y="6381750"/>
            <a:ext cx="231457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10" name="Номер слайда 3"/>
          <p:cNvSpPr txBox="1">
            <a:spLocks noGrp="1"/>
          </p:cNvSpPr>
          <p:nvPr/>
        </p:nvSpPr>
        <p:spPr bwMode="auto">
          <a:xfrm>
            <a:off x="3276599" y="5013325"/>
            <a:ext cx="4835525" cy="1368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11" name="Номер слайда 3">
            <a:hlinkClick r:id="rId7" action="ppaction://hlinksldjump"/>
          </p:cNvPr>
          <p:cNvSpPr txBox="1">
            <a:spLocks noGrp="1"/>
          </p:cNvSpPr>
          <p:nvPr/>
        </p:nvSpPr>
        <p:spPr bwMode="auto">
          <a:xfrm>
            <a:off x="3779838" y="5013325"/>
            <a:ext cx="2087562" cy="1223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12" name="Номер слайда 3">
            <a:hlinkClick r:id="rId4" action="ppaction://hlinksldjump"/>
          </p:cNvPr>
          <p:cNvSpPr txBox="1">
            <a:spLocks noGrp="1"/>
          </p:cNvSpPr>
          <p:nvPr/>
        </p:nvSpPr>
        <p:spPr bwMode="auto">
          <a:xfrm>
            <a:off x="395288" y="4149725"/>
            <a:ext cx="1584325" cy="1223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</p:spTree>
    <p:extLst>
      <p:ext uri="{BB962C8B-B14F-4D97-AF65-F5344CB8AC3E}">
        <p14:creationId xmlns:p14="http://schemas.microsoft.com/office/powerpoint/2010/main" val="35652118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3771810" y="332655"/>
            <a:ext cx="19446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800"/>
              <a:t>НОВАЯ ЦЕЛЬ</a:t>
            </a:r>
          </a:p>
          <a:p>
            <a:pPr algn="ctr"/>
            <a:r>
              <a:rPr lang="ru-RU" sz="1800"/>
              <a:t>ОБРАЗОВАНИЯ</a:t>
            </a:r>
          </a:p>
        </p:txBody>
      </p:sp>
      <p:sp>
        <p:nvSpPr>
          <p:cNvPr id="133129" name="Line 9"/>
          <p:cNvSpPr>
            <a:spLocks noChangeShapeType="1"/>
          </p:cNvSpPr>
          <p:nvPr/>
        </p:nvSpPr>
        <p:spPr bwMode="auto">
          <a:xfrm>
            <a:off x="4643438" y="28527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Номер слайда 3"/>
          <p:cNvSpPr txBox="1">
            <a:spLocks noGrp="1"/>
          </p:cNvSpPr>
          <p:nvPr/>
        </p:nvSpPr>
        <p:spPr bwMode="auto">
          <a:xfrm>
            <a:off x="6588125" y="1773238"/>
            <a:ext cx="2133600" cy="1079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6804025" y="1844675"/>
            <a:ext cx="2133600" cy="9366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5" name="Номер слайда 3">
            <a:hlinkClick r:id="rId2" action="ppaction://hlinksldjump"/>
          </p:cNvPr>
          <p:cNvSpPr txBox="1">
            <a:spLocks noGrp="1"/>
          </p:cNvSpPr>
          <p:nvPr/>
        </p:nvSpPr>
        <p:spPr bwMode="auto">
          <a:xfrm>
            <a:off x="3700372" y="332656"/>
            <a:ext cx="2016125" cy="1152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7" name="Номер слайда 3"/>
          <p:cNvSpPr txBox="1">
            <a:spLocks noGrp="1"/>
          </p:cNvSpPr>
          <p:nvPr/>
        </p:nvSpPr>
        <p:spPr bwMode="auto">
          <a:xfrm>
            <a:off x="6877050" y="3860800"/>
            <a:ext cx="1584325" cy="1296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9" name="Номер слайда 3"/>
          <p:cNvSpPr txBox="1">
            <a:spLocks noGrp="1"/>
          </p:cNvSpPr>
          <p:nvPr/>
        </p:nvSpPr>
        <p:spPr bwMode="auto">
          <a:xfrm>
            <a:off x="6623050" y="6334991"/>
            <a:ext cx="231457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>
          <a:xfrm>
            <a:off x="754534" y="1773238"/>
            <a:ext cx="7777807" cy="4799878"/>
          </a:xfrm>
        </p:spPr>
        <p:txBody>
          <a:bodyPr>
            <a:normAutofit fontScale="92500"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>
                <a:solidFill>
                  <a:srgbClr val="17375E"/>
                </a:solidFill>
                <a:latin typeface="Times New Roman" pitchFamily="18" charset="0"/>
                <a:cs typeface="Arial" charset="0"/>
              </a:rPr>
              <a:t>ОСНОВНАЯ ЦЕЛЬ СОВРЕМЕННОГО ОБРАЗОВАНИЯ </a:t>
            </a:r>
            <a:r>
              <a:rPr lang="ru-RU" b="1" dirty="0" smtClean="0">
                <a:solidFill>
                  <a:srgbClr val="17375E"/>
                </a:solidFill>
                <a:latin typeface="Times New Roman" pitchFamily="18" charset="0"/>
                <a:cs typeface="Arial" charset="0"/>
              </a:rPr>
              <a:t>–                                                                                          ФОРМИРОВАНИЕ </a:t>
            </a:r>
            <a:r>
              <a:rPr lang="ru-RU" b="1" dirty="0">
                <a:solidFill>
                  <a:srgbClr val="17375E"/>
                </a:solidFill>
                <a:latin typeface="Times New Roman" pitchFamily="18" charset="0"/>
                <a:cs typeface="Arial" charset="0"/>
              </a:rPr>
              <a:t>НОВОЙ ОБРАЗОВАТЕЛЬНОЙ СИСТЕМЫ, ПРИЗВАННОЙ СТАТЬ ОСНОВНЫМ ИНСТРУМЕНТОМ СОЦИО-КУЛЬТУРНОЙ МОДЕРНИЗАЦИИ РОССИЙСКОГО </a:t>
            </a:r>
            <a:r>
              <a:rPr lang="ru-RU" b="1" dirty="0" smtClean="0">
                <a:solidFill>
                  <a:srgbClr val="17375E"/>
                </a:solidFill>
                <a:latin typeface="Times New Roman" pitchFamily="18" charset="0"/>
                <a:cs typeface="Arial" charset="0"/>
              </a:rPr>
              <a:t>ОБЩЕСТВА 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b="1" dirty="0">
              <a:solidFill>
                <a:srgbClr val="17375E"/>
              </a:solidFill>
              <a:latin typeface="Times New Roman" pitchFamily="18" charset="0"/>
              <a:cs typeface="Arial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solidFill>
                  <a:srgbClr val="17375E"/>
                </a:solidFill>
                <a:latin typeface="Times New Roman" pitchFamily="18" charset="0"/>
                <a:cs typeface="Arial" charset="0"/>
              </a:rPr>
              <a:t>       </a:t>
            </a:r>
            <a:r>
              <a:rPr lang="ru-RU" i="1" dirty="0" smtClean="0">
                <a:solidFill>
                  <a:srgbClr val="000000"/>
                </a:solidFill>
                <a:ea typeface="Calibri"/>
                <a:cs typeface="Times New Roman"/>
              </a:rPr>
              <a:t>общекультурное</a:t>
            </a:r>
            <a:r>
              <a:rPr lang="ru-RU" i="1" dirty="0">
                <a:solidFill>
                  <a:srgbClr val="000000"/>
                </a:solidFill>
                <a:ea typeface="Calibri"/>
                <a:cs typeface="Times New Roman"/>
              </a:rPr>
              <a:t>, личностное и познавательное развитие учащихся, обеспечивающее такую компетенцию, как умение учиться. </a:t>
            </a:r>
            <a:endParaRPr lang="ru-RU" b="1" dirty="0">
              <a:solidFill>
                <a:srgbClr val="17375E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81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419872" y="228963"/>
            <a:ext cx="2736304" cy="125582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800" dirty="0" smtClean="0"/>
              <a:t>НОВОЕ СОДЕРЖАНИЕ</a:t>
            </a:r>
            <a:endParaRPr lang="ru-RU" sz="1800" dirty="0"/>
          </a:p>
          <a:p>
            <a:pPr algn="ctr"/>
            <a:r>
              <a:rPr lang="ru-RU" sz="1800" dirty="0"/>
              <a:t>ОБРАЗОВАНИЯ</a:t>
            </a:r>
          </a:p>
        </p:txBody>
      </p:sp>
      <p:sp>
        <p:nvSpPr>
          <p:cNvPr id="133129" name="Line 9"/>
          <p:cNvSpPr>
            <a:spLocks noChangeShapeType="1"/>
          </p:cNvSpPr>
          <p:nvPr/>
        </p:nvSpPr>
        <p:spPr bwMode="auto">
          <a:xfrm>
            <a:off x="4643438" y="28527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Номер слайда 3"/>
          <p:cNvSpPr txBox="1">
            <a:spLocks noGrp="1"/>
          </p:cNvSpPr>
          <p:nvPr/>
        </p:nvSpPr>
        <p:spPr bwMode="auto">
          <a:xfrm>
            <a:off x="6588125" y="1773238"/>
            <a:ext cx="2133600" cy="1079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6804025" y="1844675"/>
            <a:ext cx="2133600" cy="9366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5" name="Номер слайда 3"/>
          <p:cNvSpPr txBox="1">
            <a:spLocks noGrp="1"/>
          </p:cNvSpPr>
          <p:nvPr/>
        </p:nvSpPr>
        <p:spPr bwMode="auto">
          <a:xfrm>
            <a:off x="3644321" y="1628775"/>
            <a:ext cx="3232729" cy="1152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 dirty="0"/>
          </a:p>
        </p:txBody>
      </p:sp>
      <p:sp>
        <p:nvSpPr>
          <p:cNvPr id="7" name="Номер слайда 3"/>
          <p:cNvSpPr txBox="1">
            <a:spLocks noGrp="1"/>
          </p:cNvSpPr>
          <p:nvPr/>
        </p:nvSpPr>
        <p:spPr bwMode="auto">
          <a:xfrm>
            <a:off x="6877050" y="3860800"/>
            <a:ext cx="1584325" cy="1296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9" name="Номер слайда 3"/>
          <p:cNvSpPr txBox="1">
            <a:spLocks noGrp="1"/>
          </p:cNvSpPr>
          <p:nvPr/>
        </p:nvSpPr>
        <p:spPr bwMode="auto">
          <a:xfrm>
            <a:off x="6623050" y="6334991"/>
            <a:ext cx="231457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>
          <a:xfrm>
            <a:off x="683568" y="1600201"/>
            <a:ext cx="7777807" cy="3701007"/>
          </a:xfrm>
        </p:spPr>
        <p:txBody>
          <a:bodyPr/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dirty="0" smtClean="0">
                <a:solidFill>
                  <a:srgbClr val="17375E"/>
                </a:solidFill>
                <a:latin typeface="Times New Roman" pitchFamily="18" charset="0"/>
                <a:cs typeface="Arial" charset="0"/>
              </a:rPr>
              <a:t>      СОВРЕМЕННОЕ </a:t>
            </a:r>
            <a:r>
              <a:rPr lang="ru-RU" sz="2000" b="1" dirty="0">
                <a:solidFill>
                  <a:srgbClr val="17375E"/>
                </a:solidFill>
                <a:latin typeface="Times New Roman" pitchFamily="18" charset="0"/>
                <a:cs typeface="Arial" charset="0"/>
              </a:rPr>
              <a:t>СОДЕРЖАНИЕ ОБРАЗОВАНИЯ </a:t>
            </a:r>
            <a:r>
              <a:rPr lang="ru-RU" sz="2000" b="1" dirty="0" smtClean="0">
                <a:solidFill>
                  <a:srgbClr val="17375E"/>
                </a:solidFill>
                <a:latin typeface="Times New Roman" pitchFamily="18" charset="0"/>
                <a:cs typeface="Arial" charset="0"/>
              </a:rPr>
              <a:t>                                 НЕ </a:t>
            </a:r>
            <a:r>
              <a:rPr lang="ru-RU" sz="2000" b="1" dirty="0">
                <a:solidFill>
                  <a:srgbClr val="17375E"/>
                </a:solidFill>
                <a:latin typeface="Times New Roman" pitchFamily="18" charset="0"/>
                <a:cs typeface="Arial" charset="0"/>
              </a:rPr>
              <a:t>МОЖЕТ ОГРАНИЧИВАТЬСЯ ПЕРЕЧНЕМ ТРЕБОВАНИЙ К ПРЕДМЕТНЫМ ЗНАНИЯМ, УМЕНИЯМ </a:t>
            </a:r>
            <a:r>
              <a:rPr lang="ru-RU" sz="2000" b="1" dirty="0" smtClean="0">
                <a:solidFill>
                  <a:srgbClr val="17375E"/>
                </a:solidFill>
                <a:latin typeface="Times New Roman" pitchFamily="18" charset="0"/>
                <a:cs typeface="Arial" charset="0"/>
              </a:rPr>
              <a:t>И  НАВЫКАМ</a:t>
            </a:r>
            <a:r>
              <a:rPr lang="ru-RU" sz="2000" b="1" dirty="0">
                <a:solidFill>
                  <a:srgbClr val="17375E"/>
                </a:solidFill>
                <a:latin typeface="Times New Roman" pitchFamily="18" charset="0"/>
                <a:cs typeface="Arial" charset="0"/>
              </a:rPr>
              <a:t>. ОНО ДОЛЖНО ОХВАТИТЬ ВСЕ ОСНОВНЫЕ КОМПОНЕНТЫ СОЦИАЛИЗАЦИИ</a:t>
            </a:r>
            <a:r>
              <a:rPr lang="ru-RU" sz="2000" b="1" dirty="0" smtClean="0">
                <a:solidFill>
                  <a:srgbClr val="17375E"/>
                </a:solidFill>
                <a:latin typeface="Times New Roman" pitchFamily="18" charset="0"/>
                <a:cs typeface="Arial" charset="0"/>
              </a:rPr>
              <a:t>:</a:t>
            </a:r>
            <a:endParaRPr lang="ru-RU" sz="2000" b="1" dirty="0">
              <a:solidFill>
                <a:srgbClr val="17375E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83568" y="3605144"/>
            <a:ext cx="777780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285750" indent="-285750" eaLnBrk="1" hangingPunct="1">
              <a:buFont typeface="Wingdings" pitchFamily="2" charset="2"/>
              <a:buChar char="q"/>
            </a:pPr>
            <a:r>
              <a:rPr lang="ru-RU" sz="1600" b="1" dirty="0" smtClean="0">
                <a:solidFill>
                  <a:srgbClr val="17375E"/>
                </a:solidFill>
                <a:latin typeface="Times New Roman" pitchFamily="18" charset="0"/>
              </a:rPr>
              <a:t> СИСТЕМУ </a:t>
            </a:r>
            <a:r>
              <a:rPr lang="ru-RU" sz="1600" b="1" dirty="0">
                <a:solidFill>
                  <a:srgbClr val="17375E"/>
                </a:solidFill>
                <a:latin typeface="Times New Roman" pitchFamily="18" charset="0"/>
              </a:rPr>
              <a:t>ДУХОВНО-НРАВСТВЕННЫХ ЦЕННОСТЕЙ</a:t>
            </a:r>
          </a:p>
          <a:p>
            <a:pPr eaLnBrk="1" hangingPunct="1"/>
            <a:endParaRPr lang="ru-RU" sz="1600" b="1" dirty="0">
              <a:solidFill>
                <a:srgbClr val="17375E"/>
              </a:solidFill>
              <a:latin typeface="Times New Roman" pitchFamily="18" charset="0"/>
            </a:endParaRPr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ru-RU" sz="1600" b="1" dirty="0" smtClean="0">
                <a:solidFill>
                  <a:srgbClr val="17375E"/>
                </a:solidFill>
                <a:latin typeface="Times New Roman" pitchFamily="18" charset="0"/>
              </a:rPr>
              <a:t>СИСТЕМУ </a:t>
            </a:r>
            <a:r>
              <a:rPr lang="ru-RU" sz="1600" b="1" dirty="0">
                <a:solidFill>
                  <a:srgbClr val="17375E"/>
                </a:solidFill>
                <a:latin typeface="Times New Roman" pitchFamily="18" charset="0"/>
              </a:rPr>
              <a:t>НАУЧНЫХ ПРЕДСТАВЛЕНИЙ О ПРИРОДЕ, ОБЩЕСТВЕ И ЧЕЛОВЕКЕ</a:t>
            </a:r>
          </a:p>
          <a:p>
            <a:pPr eaLnBrk="1" hangingPunct="1"/>
            <a:endParaRPr lang="ru-RU" sz="1600" b="1" dirty="0">
              <a:solidFill>
                <a:srgbClr val="17375E"/>
              </a:solidFill>
              <a:latin typeface="Times New Roman" pitchFamily="18" charset="0"/>
            </a:endParaRPr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ru-RU" sz="1600" b="1" dirty="0" smtClean="0">
                <a:solidFill>
                  <a:srgbClr val="17375E"/>
                </a:solidFill>
                <a:latin typeface="Times New Roman" pitchFamily="18" charset="0"/>
              </a:rPr>
              <a:t>СИСТЕМУ </a:t>
            </a:r>
            <a:r>
              <a:rPr lang="ru-RU" sz="1600" b="1" dirty="0">
                <a:solidFill>
                  <a:srgbClr val="17375E"/>
                </a:solidFill>
                <a:latin typeface="Times New Roman" pitchFamily="18" charset="0"/>
              </a:rPr>
              <a:t>УНИВЕРСАЛЬНЫХ УЧЕБНЫХ ДЕЙСТВИЙ</a:t>
            </a:r>
          </a:p>
        </p:txBody>
      </p:sp>
    </p:spTree>
    <p:extLst>
      <p:ext uri="{BB962C8B-B14F-4D97-AF65-F5344CB8AC3E}">
        <p14:creationId xmlns:p14="http://schemas.microsoft.com/office/powerpoint/2010/main" val="19412311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059832" y="332654"/>
            <a:ext cx="3096344" cy="129614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800" dirty="0" smtClean="0"/>
              <a:t>НОВОЕ ЦЕЛЕПОЛАГАНИЕ</a:t>
            </a:r>
            <a:endParaRPr lang="ru-RU" sz="1800" dirty="0"/>
          </a:p>
          <a:p>
            <a:pPr algn="ctr"/>
            <a:r>
              <a:rPr lang="ru-RU" sz="1800" dirty="0" smtClean="0"/>
              <a:t>ДЛЯ УЧАЩИХСЯ И</a:t>
            </a:r>
          </a:p>
          <a:p>
            <a:pPr algn="ctr"/>
            <a:r>
              <a:rPr lang="ru-RU" dirty="0" smtClean="0"/>
              <a:t>УЧИТЕЛЕЙ</a:t>
            </a:r>
            <a:endParaRPr lang="ru-RU" sz="1800" dirty="0"/>
          </a:p>
        </p:txBody>
      </p:sp>
      <p:sp>
        <p:nvSpPr>
          <p:cNvPr id="133129" name="Line 9"/>
          <p:cNvSpPr>
            <a:spLocks noChangeShapeType="1"/>
          </p:cNvSpPr>
          <p:nvPr/>
        </p:nvSpPr>
        <p:spPr bwMode="auto">
          <a:xfrm>
            <a:off x="4643438" y="28527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Номер слайда 3"/>
          <p:cNvSpPr txBox="1">
            <a:spLocks noGrp="1"/>
          </p:cNvSpPr>
          <p:nvPr/>
        </p:nvSpPr>
        <p:spPr bwMode="auto">
          <a:xfrm>
            <a:off x="6588125" y="1773238"/>
            <a:ext cx="2133600" cy="1079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6804025" y="1844675"/>
            <a:ext cx="2133600" cy="9366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7" name="Номер слайда 3"/>
          <p:cNvSpPr txBox="1">
            <a:spLocks noGrp="1"/>
          </p:cNvSpPr>
          <p:nvPr/>
        </p:nvSpPr>
        <p:spPr bwMode="auto">
          <a:xfrm>
            <a:off x="6877050" y="3860800"/>
            <a:ext cx="1584325" cy="1296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9" name="Номер слайда 3"/>
          <p:cNvSpPr txBox="1">
            <a:spLocks noGrp="1"/>
          </p:cNvSpPr>
          <p:nvPr/>
        </p:nvSpPr>
        <p:spPr bwMode="auto">
          <a:xfrm>
            <a:off x="6623050" y="6334991"/>
            <a:ext cx="231457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93204" y="159781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000" b="1" dirty="0" smtClean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Arial"/>
                <a:ea typeface="Calibri"/>
              </a:rPr>
              <a:t>Под </a:t>
            </a:r>
            <a:r>
              <a:rPr lang="ru-RU" sz="2000" b="1" dirty="0" smtClean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Arial"/>
                <a:ea typeface="Calibri"/>
              </a:rPr>
              <a:t>целеполаганием понимают комплексный процесс формирования </a:t>
            </a:r>
            <a:r>
              <a:rPr lang="ru-RU" sz="2000" b="1" dirty="0" smtClean="0">
                <a:solidFill>
                  <a:srgbClr val="000080"/>
                </a:solidFill>
                <a:highlight>
                  <a:srgbClr val="FFFF00"/>
                </a:highlight>
                <a:latin typeface="Arial"/>
                <a:ea typeface="Calibri"/>
              </a:rPr>
              <a:t>цели</a:t>
            </a:r>
            <a:r>
              <a:rPr lang="ru-RU" sz="2000" b="1" dirty="0">
                <a:solidFill>
                  <a:srgbClr val="000080"/>
                </a:solidFill>
                <a:highlight>
                  <a:srgbClr val="FFFF00"/>
                </a:highlight>
                <a:latin typeface="Arial"/>
                <a:ea typeface="Calibri"/>
              </a:rPr>
              <a:t>.</a:t>
            </a:r>
            <a:r>
              <a:rPr lang="ru-RU" sz="2000" dirty="0">
                <a:solidFill>
                  <a:srgbClr val="000080"/>
                </a:solidFill>
                <a:highlight>
                  <a:srgbClr val="FFFF00"/>
                </a:highlight>
                <a:latin typeface="Arial"/>
                <a:ea typeface="Calibri"/>
              </a:rPr>
              <a:t> </a:t>
            </a:r>
            <a:r>
              <a:rPr lang="ru-RU" sz="2000" dirty="0" smtClean="0">
                <a:solidFill>
                  <a:srgbClr val="000080"/>
                </a:solidFill>
                <a:highlight>
                  <a:srgbClr val="FFFF00"/>
                </a:highlight>
                <a:latin typeface="Arial"/>
                <a:ea typeface="Calibri"/>
              </a:rPr>
              <a:t>                                                                        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Arial"/>
                <a:ea typeface="Calibri"/>
              </a:rPr>
              <a:t> </a:t>
            </a:r>
            <a:r>
              <a:rPr lang="ru-RU" sz="2200" dirty="0" smtClean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Arial"/>
                <a:ea typeface="Calibri"/>
              </a:rPr>
              <a:t>В зависимости от проектируемой области, он начинается</a:t>
            </a:r>
            <a:r>
              <a:rPr lang="en-US" sz="2200" dirty="0" smtClean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Arial"/>
                <a:ea typeface="Calibri"/>
              </a:rPr>
              <a:t> </a:t>
            </a:r>
            <a:r>
              <a:rPr lang="ru-RU" sz="2200" dirty="0" smtClean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Arial"/>
                <a:ea typeface="Calibri"/>
              </a:rPr>
              <a:t>с диагностики уровня знаний и умений обучающегося, либо уровня развития тех или иных качеств личности, либо </a:t>
            </a:r>
            <a:r>
              <a:rPr lang="ru-RU" sz="2200" dirty="0" err="1" smtClean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Arial"/>
                <a:ea typeface="Calibri"/>
              </a:rPr>
              <a:t>сформированности</a:t>
            </a:r>
            <a:r>
              <a:rPr lang="ru-RU" sz="2200" dirty="0" smtClean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Arial"/>
                <a:ea typeface="Calibri"/>
              </a:rPr>
              <a:t> универсальных учебных действий и т.д.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:  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      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учитель не транслирует свою цель, а создает условия, включающие каждого ученика в процесс целеполагания. Лишь в том случае, когда ученик осознает смысл учебной задачи и примет ее как лично для него значимую, его деятельность станет мотивированной и целенаправленной. Именно на данном этапе урока возникает внутренняя мотивация ученика на активную,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деятельностную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позицию, возникают побуждения: узнать, найти, доказать».</a:t>
            </a:r>
            <a:endParaRPr lang="ru-RU" sz="2400" b="1" dirty="0"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9597014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307239" y="332654"/>
            <a:ext cx="2672398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800" dirty="0" smtClean="0"/>
              <a:t>НОВЫЕ ТРЕБОВАНИЯ</a:t>
            </a:r>
            <a:endParaRPr lang="ru-RU" sz="1800" dirty="0"/>
          </a:p>
          <a:p>
            <a:pPr algn="ctr"/>
            <a:r>
              <a:rPr lang="ru-RU" sz="1800" dirty="0" smtClean="0"/>
              <a:t>К ПОДГОТОВКЕ</a:t>
            </a:r>
          </a:p>
          <a:p>
            <a:pPr algn="ctr"/>
            <a:r>
              <a:rPr lang="ru-RU" dirty="0" smtClean="0"/>
              <a:t>УЧИТЕЛЯ</a:t>
            </a:r>
            <a:endParaRPr lang="ru-RU" sz="1800" dirty="0"/>
          </a:p>
        </p:txBody>
      </p:sp>
      <p:sp>
        <p:nvSpPr>
          <p:cNvPr id="133129" name="Line 9"/>
          <p:cNvSpPr>
            <a:spLocks noChangeShapeType="1"/>
          </p:cNvSpPr>
          <p:nvPr/>
        </p:nvSpPr>
        <p:spPr bwMode="auto">
          <a:xfrm>
            <a:off x="4643438" y="28527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Номер слайда 3"/>
          <p:cNvSpPr txBox="1">
            <a:spLocks noGrp="1"/>
          </p:cNvSpPr>
          <p:nvPr/>
        </p:nvSpPr>
        <p:spPr bwMode="auto">
          <a:xfrm>
            <a:off x="6588125" y="1773238"/>
            <a:ext cx="2133600" cy="1079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6804025" y="1844675"/>
            <a:ext cx="2133600" cy="9366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7" name="Номер слайда 3"/>
          <p:cNvSpPr txBox="1">
            <a:spLocks noGrp="1"/>
          </p:cNvSpPr>
          <p:nvPr/>
        </p:nvSpPr>
        <p:spPr bwMode="auto">
          <a:xfrm>
            <a:off x="6877050" y="3860800"/>
            <a:ext cx="1584325" cy="1296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9" name="Номер слайда 3"/>
          <p:cNvSpPr txBox="1">
            <a:spLocks noGrp="1"/>
          </p:cNvSpPr>
          <p:nvPr/>
        </p:nvSpPr>
        <p:spPr bwMode="auto">
          <a:xfrm>
            <a:off x="6623050" y="6334991"/>
            <a:ext cx="231457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52578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kumimoji="0" lang="ru-RU" sz="1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Успешность современного педагога: </a:t>
            </a:r>
          </a:p>
          <a:p>
            <a:pPr algn="ctr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8000" b="1" dirty="0" smtClean="0"/>
              <a:t>способность управлять собой;</a:t>
            </a:r>
          </a:p>
          <a:p>
            <a:pPr algn="ctr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8000" b="1" dirty="0" smtClean="0"/>
              <a:t>разумные личные ценности;</a:t>
            </a:r>
          </a:p>
          <a:p>
            <a:pPr algn="ctr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8000" b="1" dirty="0" smtClean="0"/>
              <a:t>четкие личные цели;</a:t>
            </a:r>
          </a:p>
          <a:p>
            <a:pPr algn="ctr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8000" b="1" dirty="0" smtClean="0"/>
              <a:t>постоянный личностный рост;</a:t>
            </a:r>
          </a:p>
          <a:p>
            <a:pPr algn="ctr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8000" b="1" dirty="0" smtClean="0"/>
              <a:t>умение решать проблемы;</a:t>
            </a:r>
          </a:p>
          <a:p>
            <a:pPr algn="ctr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8000" b="1" dirty="0" smtClean="0"/>
              <a:t>изобретательность и способность к инновационному творчеству.</a:t>
            </a:r>
            <a:endParaRPr lang="ru-RU" sz="8000" b="1" kern="0" dirty="0">
              <a:solidFill>
                <a:srgbClr val="FF0000"/>
              </a:solidFill>
              <a:latin typeface="Arial"/>
              <a:ea typeface="+mj-ea"/>
              <a:cs typeface="+mj-cs"/>
            </a:endParaRPr>
          </a:p>
          <a:p>
            <a:pPr marL="0" indent="0" algn="ctr">
              <a:buClr>
                <a:schemeClr val="tx1"/>
              </a:buClr>
              <a:buNone/>
            </a:pPr>
            <a:r>
              <a:rPr kumimoji="0" lang="ru-RU" sz="1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Способность руководить детьми и учебным процессом:</a:t>
            </a:r>
          </a:p>
          <a:p>
            <a:pPr algn="ctr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8000" b="1" dirty="0" smtClean="0"/>
              <a:t>способность управлять собой;</a:t>
            </a:r>
          </a:p>
          <a:p>
            <a:pPr algn="ctr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8000" b="1" dirty="0" smtClean="0"/>
              <a:t>разумные личные ценности;</a:t>
            </a:r>
          </a:p>
          <a:p>
            <a:pPr algn="ctr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8000" b="1" dirty="0" smtClean="0"/>
              <a:t>четкие личные цели;</a:t>
            </a:r>
          </a:p>
          <a:p>
            <a:pPr algn="ctr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8000" b="1" dirty="0" smtClean="0"/>
              <a:t>постоянный личностный рост;</a:t>
            </a:r>
          </a:p>
          <a:p>
            <a:pPr algn="ctr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8000" b="1" dirty="0" smtClean="0"/>
              <a:t>умение решать проблемы;</a:t>
            </a:r>
          </a:p>
          <a:p>
            <a:pPr algn="ctr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8000" b="1" dirty="0" smtClean="0"/>
              <a:t>изобретательность и способность к инновационному творчеству.</a:t>
            </a:r>
          </a:p>
          <a:p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7841814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307239" y="332654"/>
            <a:ext cx="2672398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800" dirty="0" smtClean="0"/>
              <a:t>НОВЫЕ ТЕХНОЛОГИИ</a:t>
            </a:r>
          </a:p>
          <a:p>
            <a:pPr algn="ctr"/>
            <a:r>
              <a:rPr lang="ru-RU" dirty="0" smtClean="0"/>
              <a:t>ОБУЧЕНИЯ</a:t>
            </a:r>
            <a:endParaRPr lang="ru-RU" sz="1800" dirty="0"/>
          </a:p>
        </p:txBody>
      </p:sp>
      <p:sp>
        <p:nvSpPr>
          <p:cNvPr id="133129" name="Line 9"/>
          <p:cNvSpPr>
            <a:spLocks noChangeShapeType="1"/>
          </p:cNvSpPr>
          <p:nvPr/>
        </p:nvSpPr>
        <p:spPr bwMode="auto">
          <a:xfrm>
            <a:off x="4643438" y="28527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Номер слайда 3"/>
          <p:cNvSpPr txBox="1">
            <a:spLocks noGrp="1"/>
          </p:cNvSpPr>
          <p:nvPr/>
        </p:nvSpPr>
        <p:spPr bwMode="auto">
          <a:xfrm>
            <a:off x="6588125" y="1773238"/>
            <a:ext cx="2133600" cy="1079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6804025" y="1844675"/>
            <a:ext cx="2133600" cy="9366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7" name="Номер слайда 3"/>
          <p:cNvSpPr txBox="1">
            <a:spLocks noGrp="1"/>
          </p:cNvSpPr>
          <p:nvPr/>
        </p:nvSpPr>
        <p:spPr bwMode="auto">
          <a:xfrm>
            <a:off x="6877050" y="3860800"/>
            <a:ext cx="1584325" cy="1296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9" name="Номер слайда 3"/>
          <p:cNvSpPr txBox="1">
            <a:spLocks noGrp="1"/>
          </p:cNvSpPr>
          <p:nvPr/>
        </p:nvSpPr>
        <p:spPr bwMode="auto">
          <a:xfrm>
            <a:off x="6623050" y="6334991"/>
            <a:ext cx="231457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269050"/>
              </p:ext>
            </p:extLst>
          </p:nvPr>
        </p:nvGraphicFramePr>
        <p:xfrm>
          <a:off x="457199" y="1600198"/>
          <a:ext cx="8480425" cy="4734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0425"/>
              </a:tblGrid>
              <a:tr h="1129066">
                <a:tc>
                  <a:txBody>
                    <a:bodyPr/>
                    <a:lstStyle/>
                    <a:p>
                      <a:r>
                        <a:rPr kumimoji="0" lang="ru-RU" sz="2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Tahoma"/>
                          <a:ea typeface="+mj-ea"/>
                          <a:cs typeface="Arial"/>
                        </a:rPr>
                        <a:t>Личностно-ориентированные педагогические технологии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29066">
                <a:tc>
                  <a:txBody>
                    <a:bodyPr/>
                    <a:lstStyle/>
                    <a:p>
                      <a:r>
                        <a:rPr kumimoji="0" lang="ru-RU" sz="2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Tahoma"/>
                          <a:ea typeface="+mj-ea"/>
                          <a:cs typeface="Arial"/>
                        </a:rPr>
                        <a:t>Предметно-ориентированные технологии обучения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19165">
                <a:tc>
                  <a:txBody>
                    <a:bodyPr/>
                    <a:lstStyle/>
                    <a:p>
                      <a:r>
                        <a:rPr kumimoji="0" lang="ru-RU" sz="2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Tahoma"/>
                          <a:ea typeface="+mj-ea"/>
                          <a:cs typeface="Arial"/>
                        </a:rPr>
                        <a:t>Информационные технологии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19165">
                <a:tc>
                  <a:txBody>
                    <a:bodyPr/>
                    <a:lstStyle/>
                    <a:p>
                      <a:r>
                        <a:rPr kumimoji="0" lang="ru-RU" sz="2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Tahoma"/>
                          <a:ea typeface="+mj-ea"/>
                          <a:cs typeface="Arial"/>
                        </a:rPr>
                        <a:t>Технологии оценивания достижений учащихся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19165">
                <a:tc>
                  <a:txBody>
                    <a:bodyPr/>
                    <a:lstStyle/>
                    <a:p>
                      <a:r>
                        <a:rPr kumimoji="0" lang="ru-RU" sz="2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Tahoma"/>
                          <a:ea typeface="+mj-ea"/>
                          <a:cs typeface="Arial"/>
                        </a:rPr>
                        <a:t>Технология модульного обучения</a:t>
                      </a:r>
                    </a:p>
                  </a:txBody>
                  <a:tcPr/>
                </a:tc>
              </a:tr>
              <a:tr h="619165">
                <a:tc>
                  <a:txBody>
                    <a:bodyPr/>
                    <a:lstStyle/>
                    <a:p>
                      <a:r>
                        <a:rPr kumimoji="0" lang="ru-RU" sz="2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Tahoma"/>
                          <a:ea typeface="+mj-ea"/>
                          <a:cs typeface="Arial"/>
                        </a:rPr>
                        <a:t>Технология проведения учебных дискуссий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25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307239" y="332654"/>
            <a:ext cx="2672398" cy="91750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800" dirty="0" smtClean="0"/>
              <a:t>НОВЫЕ СРЕДСТВА</a:t>
            </a:r>
          </a:p>
          <a:p>
            <a:pPr algn="ctr"/>
            <a:r>
              <a:rPr lang="ru-RU" dirty="0" smtClean="0"/>
              <a:t>ОБУЧЕНИЯ</a:t>
            </a:r>
            <a:endParaRPr lang="ru-RU" sz="1800" dirty="0"/>
          </a:p>
        </p:txBody>
      </p:sp>
      <p:sp>
        <p:nvSpPr>
          <p:cNvPr id="133129" name="Line 9"/>
          <p:cNvSpPr>
            <a:spLocks noChangeShapeType="1"/>
          </p:cNvSpPr>
          <p:nvPr/>
        </p:nvSpPr>
        <p:spPr bwMode="auto">
          <a:xfrm>
            <a:off x="4643438" y="28527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Номер слайда 3"/>
          <p:cNvSpPr txBox="1">
            <a:spLocks noGrp="1"/>
          </p:cNvSpPr>
          <p:nvPr/>
        </p:nvSpPr>
        <p:spPr bwMode="auto">
          <a:xfrm>
            <a:off x="6588125" y="1773238"/>
            <a:ext cx="2133600" cy="1079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6804025" y="1844675"/>
            <a:ext cx="2133600" cy="9366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7" name="Номер слайда 3"/>
          <p:cNvSpPr txBox="1">
            <a:spLocks noGrp="1"/>
          </p:cNvSpPr>
          <p:nvPr/>
        </p:nvSpPr>
        <p:spPr bwMode="auto">
          <a:xfrm>
            <a:off x="6877050" y="3860800"/>
            <a:ext cx="1584325" cy="1296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sp>
        <p:nvSpPr>
          <p:cNvPr id="9" name="Номер слайда 3"/>
          <p:cNvSpPr txBox="1">
            <a:spLocks noGrp="1"/>
          </p:cNvSpPr>
          <p:nvPr/>
        </p:nvSpPr>
        <p:spPr bwMode="auto">
          <a:xfrm>
            <a:off x="6623050" y="6334991"/>
            <a:ext cx="231457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50157"/>
            <a:ext cx="7777807" cy="1746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683568" y="2996953"/>
            <a:ext cx="7777807" cy="1656184"/>
          </a:xfrm>
          <a:prstGeom prst="roundRect">
            <a:avLst/>
          </a:prstGeom>
          <a:solidFill>
            <a:srgbClr val="000000">
              <a:lumMod val="20000"/>
              <a:lumOff val="80000"/>
            </a:srgb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Образовательное учреждение должно иметь доступ к печатным и электронным образовательным ресурсам.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3568" y="4653137"/>
            <a:ext cx="7777807" cy="1681854"/>
          </a:xfrm>
          <a:prstGeom prst="roundRect">
            <a:avLst>
              <a:gd name="adj" fmla="val 8999"/>
            </a:avLst>
          </a:prstGeom>
          <a:solidFill>
            <a:srgbClr val="000000">
              <a:lumMod val="20000"/>
              <a:lumOff val="80000"/>
            </a:srgb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                                                                                  Библиотека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образовательного учреждения должна быть укомплектована печатными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образовательными ресурсами и ЭОР по всем учебным предметам.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3059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194</TotalTime>
  <Words>259</Words>
  <Application>Microsoft Office PowerPoint</Application>
  <PresentationFormat>Экран (4:3)</PresentationFormat>
  <Paragraphs>72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ФГОС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SONY</dc:creator>
  <cp:lastModifiedBy>SAFA</cp:lastModifiedBy>
  <cp:revision>20</cp:revision>
  <dcterms:created xsi:type="dcterms:W3CDTF">2015-03-26T14:35:40Z</dcterms:created>
  <dcterms:modified xsi:type="dcterms:W3CDTF">2015-06-05T03:06:00Z</dcterms:modified>
</cp:coreProperties>
</file>