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3"/>
  </p:notesMasterIdLst>
  <p:sldIdLst>
    <p:sldId id="256" r:id="rId5"/>
    <p:sldId id="291" r:id="rId6"/>
    <p:sldId id="257" r:id="rId7"/>
    <p:sldId id="292" r:id="rId8"/>
    <p:sldId id="258" r:id="rId9"/>
    <p:sldId id="265" r:id="rId10"/>
    <p:sldId id="260" r:id="rId11"/>
    <p:sldId id="287" r:id="rId12"/>
    <p:sldId id="288" r:id="rId13"/>
    <p:sldId id="289" r:id="rId14"/>
    <p:sldId id="290" r:id="rId15"/>
    <p:sldId id="293" r:id="rId16"/>
    <p:sldId id="294" r:id="rId17"/>
    <p:sldId id="284" r:id="rId18"/>
    <p:sldId id="285" r:id="rId19"/>
    <p:sldId id="295" r:id="rId20"/>
    <p:sldId id="296" r:id="rId21"/>
    <p:sldId id="297" r:id="rId2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059" autoAdjust="0"/>
    <p:restoredTop sz="94671" autoAdjust="0"/>
  </p:normalViewPr>
  <p:slideViewPr>
    <p:cSldViewPr>
      <p:cViewPr varScale="1">
        <p:scale>
          <a:sx n="72" d="100"/>
          <a:sy n="72" d="100"/>
        </p:scale>
        <p:origin x="-18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B4C8C-642C-4CF6-84DD-BD411B2FAAF5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10C3B-7DED-43A9-9094-7F120D96B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43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0443A-19C1-4333-9A99-6ACCA1CC3433}" type="slidenum">
              <a:rPr lang="ru-RU" smtClean="0">
                <a:solidFill>
                  <a:prstClr val="black"/>
                </a:solidFill>
              </a:rPr>
              <a:pPr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26D08-CDCA-4F13-9686-FA64A92DA31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5395-77C6-4753-BEDD-6CB8947532B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CDE4-4E4F-4721-AFBA-D5DFAD272E4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AA73-3708-48AC-8D15-DF76C6DFA2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426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E256-5A6F-407F-8E98-1390FF5F9A4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47F7-DF66-4E5E-944C-B0AF148392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5487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3E108-7FF4-4C2C-A9F1-A5F260AF467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CC4D-EF3D-4CE3-A5DF-3CCB69D79F3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124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466C-75DF-457F-9AEC-A3383F74CF2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18A7A-7FD7-40DB-938F-62FE798152A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0953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95C25-7436-4185-B96A-3821977B63E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49B5-1251-4696-A148-50F365F96E6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706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2B11F-6332-44C6-B359-FD76830F3AB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75BB-3FA6-410F-B66C-31280A41DE7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7069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5A3A9-DE40-453B-96C0-48FC26F1DBF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B688B-E635-4B66-BAAC-4D6D7AC5B39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54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77FFC-BEBF-4C5E-81BC-8352DF3A75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DCA87-250A-469A-9258-713775BE37D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241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06F-A938-4A49-BD34-5A1D0C2715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35518-86A8-42F1-BCE9-70D2C2A7D8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97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B0E53-3037-41BE-B24B-0515DB94877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FDC0-C9E7-4D1C-9914-1B363896395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8512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4CD7-02F2-4041-92F4-7EF35F0E1F34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6C1-3941-4080-AF1E-DCE9876213F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109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7505-C8DA-40D9-85B6-0825FBA51C3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A9D9-03CB-4F56-AC8C-CACAA007CCAF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6534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5F3F-9BD0-4762-BC83-DCF9A754BBFC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7A49-2886-42D6-822A-29C286DC87EC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85726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4188-E0A4-41A2-A3C5-A9D480371D9B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EC9-5C85-4401-AD1E-97E28F395EAB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607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788-5270-4771-B31D-D27B49AB175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28AC-0792-48B2-A7D2-F5F6CAAA70E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2256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C9F6-2125-4F8E-9EC5-A75D3B1F9993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F5E-06AF-49DE-B135-5CE25A872025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721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0F9C-A8F2-4615-BCB7-F948F77177A9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E683-EE1C-4AF0-AE90-1BCB1C5F5DA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577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F5-B800-4BC7-A51C-7D80AE945898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AC27-2B5A-473F-BDFF-13972A2E8EA6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2852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5EF3-3E67-4F1F-A47F-209C179D387D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0F8-4D60-455C-8C93-BEA3C5BC2B8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8510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C6D-326D-4367-ADD4-6CDF53434658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11FD-3E87-4C89-97D1-7C84256DB928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591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C64A-92B0-4523-BAF7-754ABD03E3A1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DE3-632D-4E6C-9217-D13116BCB949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68768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448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0937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947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8942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94636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1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10354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4478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21151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6955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96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F3E0C-E12B-4EFA-9FA1-59D4CA6BC4B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9500F4-FC0B-49BC-9897-31DE40358CB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35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BCC40-2097-4764-95F6-0857730A7BE7}" type="datetimeFigureOut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14/06/58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BFF9-A6FA-437C-B6E9-96841399807D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787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F0F5-D1FF-407C-ABCC-B7082CCC5E8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14.06.2015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C1D26-42AC-4780-B559-6D64CE4B7C8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333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audio" Target="../media/audio1.wav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Relationship Id="rId11" Type="http://schemas.openxmlformats.org/officeDocument/2006/relationships/image" Target="../media/image13.jpe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4.xml"/><Relationship Id="rId5" Type="http://schemas.openxmlformats.org/officeDocument/2006/relationships/slide" Target="slide5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/>
          <a:lstStyle/>
          <a:p>
            <a:pPr lvl="0">
              <a:spcBef>
                <a:spcPct val="20000"/>
              </a:spcBef>
              <a:buClr>
                <a:srgbClr val="92D050"/>
              </a:buClr>
              <a:buSzPct val="95000"/>
              <a:defRPr/>
            </a:pPr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Муниципальное бюджетное дошкольное образовательное учреждение детский сад компенсирующего вида № 46 «Кот в сапогах» </a:t>
            </a:r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200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8424936" cy="3330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Развитие коммуникативных навыков через использование инновационной технологии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Капитовской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 О. 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5877272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 группа: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Базарнова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О.В.,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Конычева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А.А., Липина </a:t>
            </a:r>
            <a:r>
              <a:rPr lang="ru-RU" err="1" smtClean="0">
                <a:latin typeface="Times New Roman" pitchFamily="18" charset="0"/>
                <a:cs typeface="Times New Roman" pitchFamily="18" charset="0"/>
              </a:rPr>
              <a:t>Е.Е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., Котова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Е.А., Павлова С.В., Кирьян Л.Б., Беседина Л.С,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Корниецкая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28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7" cy="47525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332656"/>
            <a:ext cx="8208912" cy="129800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Содержание (сюжет) закрытой картинки или вид спрятанного предмета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69413"/>
            <a:ext cx="2664296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Средний возраст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1988840"/>
            <a:ext cx="2376264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Старший возраст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979256"/>
            <a:ext cx="2232248" cy="10801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Подготовительнный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возраст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429000"/>
            <a:ext cx="244827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спрятанного предмета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085184"/>
            <a:ext cx="252028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Лепка предмета простой формы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3429000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Картинка простого содержания или один статичный предмет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5085184"/>
            <a:ext cx="20882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Рисование и раскрашивание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429000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Серия знакомых картин или сюжетная картина по прочитанным произведениям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5085184"/>
            <a:ext cx="216024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Рисование и раскрашивание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>
            <a:stCxn id="5" idx="2"/>
          </p:cNvCxnSpPr>
          <p:nvPr/>
        </p:nvCxnSpPr>
        <p:spPr>
          <a:xfrm>
            <a:off x="1871700" y="3049533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871700" y="45811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6" idx="2"/>
            <a:endCxn id="10" idx="0"/>
          </p:cNvCxnSpPr>
          <p:nvPr/>
        </p:nvCxnSpPr>
        <p:spPr>
          <a:xfrm>
            <a:off x="4824028" y="306896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endCxn id="11" idx="0"/>
          </p:cNvCxnSpPr>
          <p:nvPr/>
        </p:nvCxnSpPr>
        <p:spPr>
          <a:xfrm>
            <a:off x="4824028" y="45811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632340" y="357301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2" idx="0"/>
          </p:cNvCxnSpPr>
          <p:nvPr/>
        </p:nvCxnSpPr>
        <p:spPr>
          <a:xfrm>
            <a:off x="7596336" y="3068960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13" idx="0"/>
          </p:cNvCxnSpPr>
          <p:nvPr/>
        </p:nvCxnSpPr>
        <p:spPr>
          <a:xfrm>
            <a:off x="7596336" y="4581128"/>
            <a:ext cx="0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91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41984"/>
            <a:ext cx="8619256" cy="418417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632848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Содержание и форма вопросов к картинке или спрятанному предмету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941984"/>
            <a:ext cx="2736304" cy="10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Средний возраст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1941984"/>
            <a:ext cx="2592288" cy="10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Старший возраст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6216" y="1941984"/>
            <a:ext cx="2426568" cy="10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Подготовительный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возраст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7584" y="3573016"/>
            <a:ext cx="482453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Размер, расположение частей, деталей, цвет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3573016"/>
            <a:ext cx="266429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Размер, расположение частей, деталей, цвет, место действия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5976" y="299695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835696" y="2996952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488324" y="2996952"/>
            <a:ext cx="24117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26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3" cy="42813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43204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/>
            </a:r>
            <a:b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СЛОЖНЫЙ 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РИСУНОК (СЮЖЕТ)</a:t>
            </a:r>
            <a:b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</a:b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2204864"/>
            <a:ext cx="684076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СИГНАЛЬНОЙ СИСТЕМЫ</a:t>
            </a:r>
            <a:endParaRPr lang="ru-RU" sz="20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2557" y="4077072"/>
            <a:ext cx="405609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Лист бумаги с символами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5333" y="4077072"/>
            <a:ext cx="352839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Фланелиграф</a:t>
            </a:r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(цветные кружки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73773" y="3356992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883516" y="3356992"/>
            <a:ext cx="21602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15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1" cy="48245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Степень самостоятельности детей при работе с закрытой картинкой или спрятанным предметом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1844824"/>
            <a:ext cx="813690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Уменьшение помощи при формулировке вопроса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068960"/>
            <a:ext cx="40684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«Маленький учитель»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3068960"/>
            <a:ext cx="381642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Работа в парах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552" y="4437112"/>
            <a:ext cx="18722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Ребенок сам формулирует ответы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4437112"/>
            <a:ext cx="19082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Контроль педагога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40252" y="4437112"/>
            <a:ext cx="18362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Другой ребенок отвечает на вопросы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60032" y="4437112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Один ребенок задает вопросы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5661248"/>
            <a:ext cx="40684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Развитие навыка описания по частям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60032" y="5661248"/>
            <a:ext cx="38164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Анализ работ сопоставление их с оригиналом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760132" y="4156779"/>
            <a:ext cx="108012" cy="280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758354" y="4149080"/>
            <a:ext cx="126014" cy="2957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758354" y="5517232"/>
            <a:ext cx="12601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491880" y="5445224"/>
            <a:ext cx="16201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259632" y="54452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5652120" y="5517232"/>
            <a:ext cx="216024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1259632" y="4137182"/>
            <a:ext cx="216024" cy="3076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3491880" y="4137182"/>
            <a:ext cx="162018" cy="299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7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Формы работы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9592" y="1988840"/>
            <a:ext cx="7704856" cy="468052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Непосредственно – образовательная деятельность в режиме дня;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Совместная деятельность;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ru-RU" sz="2000" dirty="0" smtClean="0">
                <a:latin typeface="Calibri" pitchFamily="34" charset="0"/>
                <a:cs typeface="Calibri" pitchFamily="34" charset="0"/>
              </a:rPr>
              <a:t>Беседы;</a:t>
            </a:r>
          </a:p>
          <a:p>
            <a:pPr marL="285750" indent="-285750">
              <a:buFont typeface="Wingdings" pitchFamily="2" charset="2"/>
              <a:buChar char="q"/>
            </a:pP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ru-RU" dirty="0"/>
          </a:p>
          <a:p>
            <a:pPr marL="285750" indent="-285750">
              <a:buFont typeface="Wingdings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137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Продукт  педагогического  проекта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2420888"/>
            <a:ext cx="84969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Перспективное планирование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3392996"/>
            <a:ext cx="8496944" cy="9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Обучающие формы работы с родителями и воспитателями(семинары – практикумы, мастер – класс)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4509120"/>
            <a:ext cx="84969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Цикл развивающих компьютерных игр по лексическим темам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5589240"/>
            <a:ext cx="84969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Arial" charset="0"/>
              </a:rPr>
              <a:t>Пакет рекомендаций, консультаций для родителей</a:t>
            </a:r>
          </a:p>
          <a:p>
            <a:pPr lvl="0"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/>
                <a:cs typeface="Arial" charset="0"/>
              </a:rPr>
              <a:t>и 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cs typeface="Arial" charset="0"/>
              </a:rPr>
              <a:t>воспитателей (буклеты, клише)</a:t>
            </a:r>
            <a:endParaRPr lang="ru-RU" sz="2400" b="1" dirty="0">
              <a:solidFill>
                <a:schemeClr val="tx1"/>
              </a:solidFill>
              <a:latin typeface="Times New Roman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7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40F73-37CE-46CB-A988-6FF1ADC5C7C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15" descr="прод - ябло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71612"/>
            <a:ext cx="3714776" cy="278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05653" y="76778"/>
            <a:ext cx="28525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rPr>
              <a:t>Фрукты</a:t>
            </a:r>
            <a:endParaRPr lang="ru-RU" sz="5400" b="1" dirty="0">
              <a:ln w="17780" cmpd="sng">
                <a:solidFill>
                  <a:srgbClr val="1F497D">
                    <a:lumMod val="50000"/>
                  </a:srgb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rgbClr val="4F81BD">
                    <a:satMod val="175000"/>
                    <a:alpha val="40000"/>
                  </a:srgb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786050" y="1285860"/>
            <a:ext cx="3143272" cy="3286148"/>
            <a:chOff x="3000364" y="1214422"/>
            <a:chExt cx="3143272" cy="3286148"/>
          </a:xfrm>
        </p:grpSpPr>
        <p:sp>
          <p:nvSpPr>
            <p:cNvPr id="11" name="10-конечная звезда 10"/>
            <p:cNvSpPr/>
            <p:nvPr/>
          </p:nvSpPr>
          <p:spPr>
            <a:xfrm>
              <a:off x="3000364" y="1214422"/>
              <a:ext cx="3143272" cy="3286148"/>
            </a:xfrm>
            <a:prstGeom prst="star10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714744" y="1214422"/>
              <a:ext cx="1750800" cy="31700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5" name="Rectangle 24"/>
          <p:cNvSpPr>
            <a:spLocks noChangeArrowheads="1"/>
          </p:cNvSpPr>
          <p:nvPr/>
        </p:nvSpPr>
        <p:spPr bwMode="auto">
          <a:xfrm>
            <a:off x="1714480" y="4786322"/>
            <a:ext cx="928694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7" name="Номер слайда 4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CEE40F73-37CE-46CB-A988-6FF1ADC5C7C7}" type="slidenum">
              <a:rPr lang="ru-RU" sz="1200" smtClean="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16</a:t>
            </a:fld>
            <a:endParaRPr lang="ru-RU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359699" y="4786322"/>
            <a:ext cx="1283343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9" name="Picture 41" descr="дере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789629"/>
            <a:ext cx="661248" cy="10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42" descr="гряда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635" y="5485055"/>
            <a:ext cx="787407" cy="51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" name="Группа 60"/>
          <p:cNvGrpSpPr/>
          <p:nvPr/>
        </p:nvGrpSpPr>
        <p:grpSpPr>
          <a:xfrm>
            <a:off x="5962663" y="4786322"/>
            <a:ext cx="752477" cy="1285884"/>
            <a:chOff x="4748184" y="917567"/>
            <a:chExt cx="538163" cy="936625"/>
          </a:xfrm>
        </p:grpSpPr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>
              <a:off x="4748184" y="917567"/>
              <a:ext cx="504825" cy="93662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63" name="Picture 44" descr="вкус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8184" y="917567"/>
              <a:ext cx="538163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4" name="Rectangle 36"/>
          <p:cNvSpPr>
            <a:spLocks noChangeArrowheads="1"/>
          </p:cNvSpPr>
          <p:nvPr/>
        </p:nvSpPr>
        <p:spPr bwMode="auto">
          <a:xfrm>
            <a:off x="3786182" y="4786323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65" name="Группа 64"/>
          <p:cNvGrpSpPr/>
          <p:nvPr/>
        </p:nvGrpSpPr>
        <p:grpSpPr>
          <a:xfrm rot="16200000">
            <a:off x="3786182" y="5000638"/>
            <a:ext cx="1000132" cy="857254"/>
            <a:chOff x="3857620" y="4929198"/>
            <a:chExt cx="857256" cy="1009649"/>
          </a:xfrm>
        </p:grpSpPr>
        <p:sp>
          <p:nvSpPr>
            <p:cNvPr id="66" name="Oval 21"/>
            <p:cNvSpPr>
              <a:spLocks noChangeArrowheads="1"/>
            </p:cNvSpPr>
            <p:nvPr/>
          </p:nvSpPr>
          <p:spPr bwMode="auto">
            <a:xfrm>
              <a:off x="3857620" y="4929198"/>
              <a:ext cx="214904" cy="253108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7" name="Oval 22"/>
            <p:cNvSpPr>
              <a:spLocks noChangeArrowheads="1"/>
            </p:cNvSpPr>
            <p:nvPr/>
          </p:nvSpPr>
          <p:spPr bwMode="auto">
            <a:xfrm>
              <a:off x="4178796" y="4929198"/>
              <a:ext cx="214904" cy="253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8" name="Oval 23"/>
            <p:cNvSpPr>
              <a:spLocks noChangeArrowheads="1"/>
            </p:cNvSpPr>
            <p:nvPr/>
          </p:nvSpPr>
          <p:spPr bwMode="auto">
            <a:xfrm>
              <a:off x="3857620" y="5685739"/>
              <a:ext cx="214904" cy="25310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69" name="Oval 24"/>
            <p:cNvSpPr>
              <a:spLocks noChangeArrowheads="1"/>
            </p:cNvSpPr>
            <p:nvPr/>
          </p:nvSpPr>
          <p:spPr bwMode="auto">
            <a:xfrm>
              <a:off x="4178796" y="5307469"/>
              <a:ext cx="214904" cy="2531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0" name="Oval 26"/>
            <p:cNvSpPr>
              <a:spLocks noChangeArrowheads="1"/>
            </p:cNvSpPr>
            <p:nvPr/>
          </p:nvSpPr>
          <p:spPr bwMode="auto">
            <a:xfrm>
              <a:off x="4178796" y="5685739"/>
              <a:ext cx="214904" cy="25310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" name="Oval 35"/>
            <p:cNvSpPr>
              <a:spLocks noChangeArrowheads="1"/>
            </p:cNvSpPr>
            <p:nvPr/>
          </p:nvSpPr>
          <p:spPr bwMode="auto">
            <a:xfrm>
              <a:off x="3857621" y="5349189"/>
              <a:ext cx="214904" cy="25310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2" name="Oval 36"/>
            <p:cNvSpPr>
              <a:spLocks noChangeArrowheads="1"/>
            </p:cNvSpPr>
            <p:nvPr/>
          </p:nvSpPr>
          <p:spPr bwMode="auto">
            <a:xfrm>
              <a:off x="4499972" y="5307469"/>
              <a:ext cx="214904" cy="253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3" name="Oval 37"/>
            <p:cNvSpPr>
              <a:spLocks noChangeArrowheads="1"/>
            </p:cNvSpPr>
            <p:nvPr/>
          </p:nvSpPr>
          <p:spPr bwMode="auto">
            <a:xfrm>
              <a:off x="4499972" y="5685739"/>
              <a:ext cx="214904" cy="253108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4" name="Rectangle 36"/>
          <p:cNvSpPr>
            <a:spLocks noChangeArrowheads="1"/>
          </p:cNvSpPr>
          <p:nvPr/>
        </p:nvSpPr>
        <p:spPr bwMode="auto">
          <a:xfrm>
            <a:off x="2714612" y="4786322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5" name="Oval 37"/>
          <p:cNvSpPr>
            <a:spLocks noChangeArrowheads="1"/>
          </p:cNvSpPr>
          <p:nvPr/>
        </p:nvSpPr>
        <p:spPr bwMode="auto">
          <a:xfrm>
            <a:off x="2786050" y="4929198"/>
            <a:ext cx="501169" cy="4947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6" name="Oval 39"/>
          <p:cNvSpPr>
            <a:spLocks noChangeArrowheads="1"/>
          </p:cNvSpPr>
          <p:nvPr/>
        </p:nvSpPr>
        <p:spPr bwMode="auto">
          <a:xfrm>
            <a:off x="3357554" y="5643578"/>
            <a:ext cx="200909" cy="19615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7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8148" y="4786322"/>
            <a:ext cx="790576" cy="1285884"/>
          </a:xfrm>
          <a:prstGeom prst="actionButtonHelp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78" name="Группа 77"/>
          <p:cNvGrpSpPr/>
          <p:nvPr/>
        </p:nvGrpSpPr>
        <p:grpSpPr>
          <a:xfrm>
            <a:off x="4857752" y="4786322"/>
            <a:ext cx="1000132" cy="1285884"/>
            <a:chOff x="4857752" y="4786322"/>
            <a:chExt cx="1000132" cy="1285884"/>
          </a:xfrm>
        </p:grpSpPr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4857752" y="4786322"/>
              <a:ext cx="1000132" cy="1285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80" name="Group 74"/>
            <p:cNvGrpSpPr>
              <a:grpSpLocks/>
            </p:cNvGrpSpPr>
            <p:nvPr/>
          </p:nvGrpSpPr>
          <p:grpSpPr bwMode="auto">
            <a:xfrm>
              <a:off x="4929190" y="5000641"/>
              <a:ext cx="863600" cy="785814"/>
              <a:chOff x="2727" y="3194"/>
              <a:chExt cx="558" cy="571"/>
            </a:xfrm>
          </p:grpSpPr>
          <p:sp>
            <p:nvSpPr>
              <p:cNvPr id="81" name="Freeform 75"/>
              <p:cNvSpPr>
                <a:spLocks/>
              </p:cNvSpPr>
              <p:nvPr/>
            </p:nvSpPr>
            <p:spPr bwMode="auto">
              <a:xfrm>
                <a:off x="3009" y="3194"/>
                <a:ext cx="172" cy="248"/>
              </a:xfrm>
              <a:custGeom>
                <a:avLst/>
                <a:gdLst>
                  <a:gd name="T0" fmla="*/ 1183 w 25"/>
                  <a:gd name="T1" fmla="*/ 524 h 36"/>
                  <a:gd name="T2" fmla="*/ 0 w 25"/>
                  <a:gd name="T3" fmla="*/ 0 h 36"/>
                  <a:gd name="T4" fmla="*/ 0 w 25"/>
                  <a:gd name="T5" fmla="*/ 1708 h 36"/>
                  <a:gd name="T6" fmla="*/ 1183 w 25"/>
                  <a:gd name="T7" fmla="*/ 524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36"/>
                  <a:gd name="T14" fmla="*/ 25 w 25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36">
                    <a:moveTo>
                      <a:pt x="25" y="11"/>
                    </a:moveTo>
                    <a:cubicBezTo>
                      <a:pt x="19" y="3"/>
                      <a:pt x="9" y="0"/>
                      <a:pt x="0" y="0"/>
                    </a:cubicBezTo>
                    <a:lnTo>
                      <a:pt x="0" y="3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BE0E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2" name="Freeform 76"/>
              <p:cNvSpPr>
                <a:spLocks/>
              </p:cNvSpPr>
              <p:nvPr/>
            </p:nvSpPr>
            <p:spPr bwMode="auto">
              <a:xfrm>
                <a:off x="3037" y="3304"/>
                <a:ext cx="248" cy="248"/>
              </a:xfrm>
              <a:custGeom>
                <a:avLst/>
                <a:gdLst>
                  <a:gd name="T0" fmla="*/ 1564 w 36"/>
                  <a:gd name="T1" fmla="*/ 1708 h 36"/>
                  <a:gd name="T2" fmla="*/ 1708 w 36"/>
                  <a:gd name="T3" fmla="*/ 1185 h 36"/>
                  <a:gd name="T4" fmla="*/ 1185 w 36"/>
                  <a:gd name="T5" fmla="*/ 0 h 36"/>
                  <a:gd name="T6" fmla="*/ 0 w 36"/>
                  <a:gd name="T7" fmla="*/ 1185 h 36"/>
                  <a:gd name="T8" fmla="*/ 1564 w 36"/>
                  <a:gd name="T9" fmla="*/ 1708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6"/>
                  <a:gd name="T17" fmla="*/ 36 w 3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6">
                    <a:moveTo>
                      <a:pt x="33" y="36"/>
                    </a:moveTo>
                    <a:cubicBezTo>
                      <a:pt x="35" y="33"/>
                      <a:pt x="36" y="29"/>
                      <a:pt x="36" y="25"/>
                    </a:cubicBezTo>
                    <a:cubicBezTo>
                      <a:pt x="36" y="15"/>
                      <a:pt x="32" y="6"/>
                      <a:pt x="25" y="0"/>
                    </a:cubicBezTo>
                    <a:lnTo>
                      <a:pt x="0" y="25"/>
                    </a:lnTo>
                    <a:lnTo>
                      <a:pt x="33" y="36"/>
                    </a:lnTo>
                    <a:close/>
                  </a:path>
                </a:pathLst>
              </a:custGeom>
              <a:solidFill>
                <a:srgbClr val="3333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3" name="Freeform 77"/>
              <p:cNvSpPr>
                <a:spLocks/>
              </p:cNvSpPr>
              <p:nvPr/>
            </p:nvSpPr>
            <p:spPr bwMode="auto">
              <a:xfrm>
                <a:off x="2727" y="3345"/>
                <a:ext cx="475" cy="420"/>
              </a:xfrm>
              <a:custGeom>
                <a:avLst/>
                <a:gdLst>
                  <a:gd name="T0" fmla="*/ 475 w 69"/>
                  <a:gd name="T1" fmla="*/ 0 h 61"/>
                  <a:gd name="T2" fmla="*/ 0 w 69"/>
                  <a:gd name="T3" fmla="*/ 1136 h 61"/>
                  <a:gd name="T4" fmla="*/ 1707 w 69"/>
                  <a:gd name="T5" fmla="*/ 2892 h 61"/>
                  <a:gd name="T6" fmla="*/ 3270 w 69"/>
                  <a:gd name="T7" fmla="*/ 1708 h 61"/>
                  <a:gd name="T8" fmla="*/ 1707 w 69"/>
                  <a:gd name="T9" fmla="*/ 1184 h 61"/>
                  <a:gd name="T10" fmla="*/ 475 w 69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61"/>
                  <a:gd name="T20" fmla="*/ 69 w 6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61">
                    <a:moveTo>
                      <a:pt x="10" y="0"/>
                    </a:moveTo>
                    <a:cubicBezTo>
                      <a:pt x="3" y="6"/>
                      <a:pt x="0" y="15"/>
                      <a:pt x="0" y="24"/>
                    </a:cubicBezTo>
                    <a:cubicBezTo>
                      <a:pt x="0" y="44"/>
                      <a:pt x="16" y="61"/>
                      <a:pt x="36" y="61"/>
                    </a:cubicBezTo>
                    <a:cubicBezTo>
                      <a:pt x="51" y="60"/>
                      <a:pt x="64" y="51"/>
                      <a:pt x="69" y="36"/>
                    </a:cubicBezTo>
                    <a:lnTo>
                      <a:pt x="36" y="2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99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4" name="Freeform 78"/>
              <p:cNvSpPr>
                <a:spLocks/>
              </p:cNvSpPr>
              <p:nvPr/>
            </p:nvSpPr>
            <p:spPr bwMode="auto">
              <a:xfrm>
                <a:off x="2803" y="3194"/>
                <a:ext cx="179" cy="248"/>
              </a:xfrm>
              <a:custGeom>
                <a:avLst/>
                <a:gdLst>
                  <a:gd name="T0" fmla="*/ 1184 w 26"/>
                  <a:gd name="T1" fmla="*/ 0 h 36"/>
                  <a:gd name="T2" fmla="*/ 0 w 26"/>
                  <a:gd name="T3" fmla="*/ 524 h 36"/>
                  <a:gd name="T4" fmla="*/ 1232 w 26"/>
                  <a:gd name="T5" fmla="*/ 1708 h 36"/>
                  <a:gd name="T6" fmla="*/ 1184 w 2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36"/>
                  <a:gd name="T14" fmla="*/ 26 w 2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36">
                    <a:moveTo>
                      <a:pt x="25" y="0"/>
                    </a:moveTo>
                    <a:cubicBezTo>
                      <a:pt x="16" y="0"/>
                      <a:pt x="6" y="3"/>
                      <a:pt x="0" y="11"/>
                    </a:cubicBezTo>
                    <a:lnTo>
                      <a:pt x="26" y="36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99CC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85" name="Rectangle 5"/>
          <p:cNvSpPr>
            <a:spLocks noChangeArrowheads="1"/>
          </p:cNvSpPr>
          <p:nvPr/>
        </p:nvSpPr>
        <p:spPr bwMode="auto">
          <a:xfrm>
            <a:off x="6716731" y="4779236"/>
            <a:ext cx="1079500" cy="12611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86" name="Picture 45" descr="мягки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6731" y="4683047"/>
            <a:ext cx="523875" cy="126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" name="Picture 46" descr="твердый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5072074"/>
            <a:ext cx="509587" cy="8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" name="Oval 23"/>
          <p:cNvSpPr>
            <a:spLocks noChangeArrowheads="1"/>
          </p:cNvSpPr>
          <p:nvPr/>
        </p:nvSpPr>
        <p:spPr bwMode="auto">
          <a:xfrm>
            <a:off x="3857620" y="4961842"/>
            <a:ext cx="214904" cy="253108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1785918" y="4929198"/>
            <a:ext cx="338722" cy="39691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1857356" y="4929198"/>
            <a:ext cx="675584" cy="997857"/>
            <a:chOff x="1880122" y="4885003"/>
            <a:chExt cx="675584" cy="997857"/>
          </a:xfrm>
        </p:grpSpPr>
        <p:sp>
          <p:nvSpPr>
            <p:cNvPr id="96" name="Rectangle 26"/>
            <p:cNvSpPr>
              <a:spLocks noChangeArrowheads="1"/>
            </p:cNvSpPr>
            <p:nvPr/>
          </p:nvSpPr>
          <p:spPr bwMode="auto">
            <a:xfrm>
              <a:off x="2216984" y="5456507"/>
              <a:ext cx="336861" cy="39910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7" name="AutoShape 27"/>
            <p:cNvSpPr>
              <a:spLocks noChangeArrowheads="1"/>
            </p:cNvSpPr>
            <p:nvPr/>
          </p:nvSpPr>
          <p:spPr bwMode="auto">
            <a:xfrm>
              <a:off x="2216984" y="4885003"/>
              <a:ext cx="338722" cy="39691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98" name="Oval 28"/>
            <p:cNvSpPr>
              <a:spLocks noChangeArrowheads="1"/>
            </p:cNvSpPr>
            <p:nvPr/>
          </p:nvSpPr>
          <p:spPr bwMode="auto">
            <a:xfrm>
              <a:off x="1880122" y="5385069"/>
              <a:ext cx="169362" cy="4977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46" name="Управляющая кнопка: домой 45">
            <a:hlinkClick r:id="rId8" action="ppaction://hlinksldjump" highlightClick="1">
              <a:snd r:embed="rId9" name="chimes.wav"/>
            </a:hlinkClick>
          </p:cNvPr>
          <p:cNvSpPr/>
          <p:nvPr/>
        </p:nvSpPr>
        <p:spPr>
          <a:xfrm>
            <a:off x="8501090" y="6000768"/>
            <a:ext cx="500066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0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75" grpId="0" animBg="1"/>
      <p:bldP spid="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/>
          <p:cNvSpPr>
            <a:spLocks noChangeArrowheads="1"/>
          </p:cNvSpPr>
          <p:nvPr/>
        </p:nvSpPr>
        <p:spPr bwMode="auto">
          <a:xfrm>
            <a:off x="359699" y="4786322"/>
            <a:ext cx="1283343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pic>
        <p:nvPicPr>
          <p:cNvPr id="5" name="Picture 41" descr="дерев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789629"/>
            <a:ext cx="661248" cy="10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2" descr="гряда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5635" y="5485055"/>
            <a:ext cx="787407" cy="51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5962663" y="4786322"/>
            <a:ext cx="752477" cy="1285884"/>
            <a:chOff x="4748184" y="917567"/>
            <a:chExt cx="538163" cy="936625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748184" y="917567"/>
              <a:ext cx="504825" cy="936625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pic>
          <p:nvPicPr>
            <p:cNvPr id="9" name="Picture 44" descr="вкус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8184" y="917567"/>
              <a:ext cx="538163" cy="720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1714480" y="4786322"/>
            <a:ext cx="928694" cy="12938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11" name="Oval 25"/>
          <p:cNvSpPr>
            <a:spLocks noChangeArrowheads="1"/>
          </p:cNvSpPr>
          <p:nvPr/>
        </p:nvSpPr>
        <p:spPr bwMode="auto">
          <a:xfrm>
            <a:off x="1794511" y="4885003"/>
            <a:ext cx="338722" cy="39691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880122" y="4885003"/>
            <a:ext cx="675584" cy="1094262"/>
            <a:chOff x="1880122" y="4885003"/>
            <a:chExt cx="675584" cy="1094262"/>
          </a:xfrm>
        </p:grpSpPr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2216984" y="5481474"/>
              <a:ext cx="336861" cy="39910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2216984" y="4885003"/>
              <a:ext cx="338722" cy="396917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15" name="Oval 28"/>
            <p:cNvSpPr>
              <a:spLocks noChangeArrowheads="1"/>
            </p:cNvSpPr>
            <p:nvPr/>
          </p:nvSpPr>
          <p:spPr bwMode="auto">
            <a:xfrm>
              <a:off x="1880122" y="5481474"/>
              <a:ext cx="169362" cy="4977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</p:grpSp>
      <p:sp>
        <p:nvSpPr>
          <p:cNvPr id="16" name="Rectangle 36"/>
          <p:cNvSpPr>
            <a:spLocks noChangeArrowheads="1"/>
          </p:cNvSpPr>
          <p:nvPr/>
        </p:nvSpPr>
        <p:spPr bwMode="auto">
          <a:xfrm>
            <a:off x="3786182" y="4786323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857620" y="4929198"/>
            <a:ext cx="857256" cy="1009649"/>
            <a:chOff x="3857620" y="4929198"/>
            <a:chExt cx="857256" cy="1009649"/>
          </a:xfrm>
        </p:grpSpPr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3857620" y="4929198"/>
              <a:ext cx="214904" cy="253108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178796" y="4929198"/>
              <a:ext cx="214904" cy="25310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3857620" y="5685739"/>
              <a:ext cx="214904" cy="25310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4178796" y="5307469"/>
              <a:ext cx="214904" cy="253108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2" name="Oval 26"/>
            <p:cNvSpPr>
              <a:spLocks noChangeArrowheads="1"/>
            </p:cNvSpPr>
            <p:nvPr/>
          </p:nvSpPr>
          <p:spPr bwMode="auto">
            <a:xfrm>
              <a:off x="4178796" y="5685739"/>
              <a:ext cx="214904" cy="253108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3" name="Oval 35"/>
            <p:cNvSpPr>
              <a:spLocks noChangeArrowheads="1"/>
            </p:cNvSpPr>
            <p:nvPr/>
          </p:nvSpPr>
          <p:spPr bwMode="auto">
            <a:xfrm>
              <a:off x="4499972" y="4929198"/>
              <a:ext cx="214904" cy="253108"/>
            </a:xfrm>
            <a:prstGeom prst="ellipse">
              <a:avLst/>
            </a:prstGeom>
            <a:solidFill>
              <a:srgbClr val="00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4499972" y="5307469"/>
              <a:ext cx="214904" cy="25310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  <p:sp>
          <p:nvSpPr>
            <p:cNvPr id="25" name="Oval 37"/>
            <p:cNvSpPr>
              <a:spLocks noChangeArrowheads="1"/>
            </p:cNvSpPr>
            <p:nvPr/>
          </p:nvSpPr>
          <p:spPr bwMode="auto">
            <a:xfrm>
              <a:off x="4499972" y="5685739"/>
              <a:ext cx="214904" cy="253108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black"/>
                </a:solidFill>
                <a:latin typeface="Arial" charset="0"/>
                <a:cs typeface="Angsana New" charset="-34"/>
              </a:endParaRPr>
            </a:p>
          </p:txBody>
        </p:sp>
      </p:grpSp>
      <p:sp>
        <p:nvSpPr>
          <p:cNvPr id="26" name="Rectangle 36"/>
          <p:cNvSpPr>
            <a:spLocks noChangeArrowheads="1"/>
          </p:cNvSpPr>
          <p:nvPr/>
        </p:nvSpPr>
        <p:spPr bwMode="auto">
          <a:xfrm>
            <a:off x="2714612" y="4786322"/>
            <a:ext cx="1000132" cy="1285884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sp>
        <p:nvSpPr>
          <p:cNvPr id="27" name="Oval 37"/>
          <p:cNvSpPr>
            <a:spLocks noChangeArrowheads="1"/>
          </p:cNvSpPr>
          <p:nvPr/>
        </p:nvSpPr>
        <p:spPr bwMode="auto">
          <a:xfrm>
            <a:off x="2786050" y="4929198"/>
            <a:ext cx="501169" cy="49473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28" name="Oval 39"/>
          <p:cNvSpPr>
            <a:spLocks noChangeArrowheads="1"/>
          </p:cNvSpPr>
          <p:nvPr/>
        </p:nvSpPr>
        <p:spPr bwMode="auto">
          <a:xfrm>
            <a:off x="3357554" y="5643578"/>
            <a:ext cx="200909" cy="19615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29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8148" y="4786322"/>
            <a:ext cx="790576" cy="1285884"/>
          </a:xfrm>
          <a:prstGeom prst="actionButtonHelp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4857752" y="4786322"/>
            <a:ext cx="1000132" cy="1285884"/>
            <a:chOff x="4857752" y="4786322"/>
            <a:chExt cx="1000132" cy="1285884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4857752" y="4786322"/>
              <a:ext cx="1000132" cy="1285884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grpSp>
          <p:nvGrpSpPr>
            <p:cNvPr id="32" name="Group 74"/>
            <p:cNvGrpSpPr>
              <a:grpSpLocks/>
            </p:cNvGrpSpPr>
            <p:nvPr/>
          </p:nvGrpSpPr>
          <p:grpSpPr bwMode="auto">
            <a:xfrm>
              <a:off x="4929190" y="5000641"/>
              <a:ext cx="863600" cy="785814"/>
              <a:chOff x="2727" y="3194"/>
              <a:chExt cx="558" cy="571"/>
            </a:xfrm>
          </p:grpSpPr>
          <p:sp>
            <p:nvSpPr>
              <p:cNvPr id="33" name="Freeform 75"/>
              <p:cNvSpPr>
                <a:spLocks/>
              </p:cNvSpPr>
              <p:nvPr/>
            </p:nvSpPr>
            <p:spPr bwMode="auto">
              <a:xfrm>
                <a:off x="3009" y="3194"/>
                <a:ext cx="172" cy="248"/>
              </a:xfrm>
              <a:custGeom>
                <a:avLst/>
                <a:gdLst>
                  <a:gd name="T0" fmla="*/ 1183 w 25"/>
                  <a:gd name="T1" fmla="*/ 524 h 36"/>
                  <a:gd name="T2" fmla="*/ 0 w 25"/>
                  <a:gd name="T3" fmla="*/ 0 h 36"/>
                  <a:gd name="T4" fmla="*/ 0 w 25"/>
                  <a:gd name="T5" fmla="*/ 1708 h 36"/>
                  <a:gd name="T6" fmla="*/ 1183 w 25"/>
                  <a:gd name="T7" fmla="*/ 524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36"/>
                  <a:gd name="T14" fmla="*/ 25 w 25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36">
                    <a:moveTo>
                      <a:pt x="25" y="11"/>
                    </a:moveTo>
                    <a:cubicBezTo>
                      <a:pt x="19" y="3"/>
                      <a:pt x="9" y="0"/>
                      <a:pt x="0" y="0"/>
                    </a:cubicBezTo>
                    <a:lnTo>
                      <a:pt x="0" y="36"/>
                    </a:lnTo>
                    <a:lnTo>
                      <a:pt x="25" y="11"/>
                    </a:lnTo>
                    <a:close/>
                  </a:path>
                </a:pathLst>
              </a:custGeom>
              <a:solidFill>
                <a:srgbClr val="BBE0E3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  <p:sp>
            <p:nvSpPr>
              <p:cNvPr id="34" name="Freeform 76"/>
              <p:cNvSpPr>
                <a:spLocks/>
              </p:cNvSpPr>
              <p:nvPr/>
            </p:nvSpPr>
            <p:spPr bwMode="auto">
              <a:xfrm>
                <a:off x="3037" y="3304"/>
                <a:ext cx="248" cy="248"/>
              </a:xfrm>
              <a:custGeom>
                <a:avLst/>
                <a:gdLst>
                  <a:gd name="T0" fmla="*/ 1564 w 36"/>
                  <a:gd name="T1" fmla="*/ 1708 h 36"/>
                  <a:gd name="T2" fmla="*/ 1708 w 36"/>
                  <a:gd name="T3" fmla="*/ 1185 h 36"/>
                  <a:gd name="T4" fmla="*/ 1185 w 36"/>
                  <a:gd name="T5" fmla="*/ 0 h 36"/>
                  <a:gd name="T6" fmla="*/ 0 w 36"/>
                  <a:gd name="T7" fmla="*/ 1185 h 36"/>
                  <a:gd name="T8" fmla="*/ 1564 w 36"/>
                  <a:gd name="T9" fmla="*/ 1708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6"/>
                  <a:gd name="T16" fmla="*/ 0 h 36"/>
                  <a:gd name="T17" fmla="*/ 36 w 36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6" h="36">
                    <a:moveTo>
                      <a:pt x="33" y="36"/>
                    </a:moveTo>
                    <a:cubicBezTo>
                      <a:pt x="35" y="33"/>
                      <a:pt x="36" y="29"/>
                      <a:pt x="36" y="25"/>
                    </a:cubicBezTo>
                    <a:cubicBezTo>
                      <a:pt x="36" y="15"/>
                      <a:pt x="32" y="6"/>
                      <a:pt x="25" y="0"/>
                    </a:cubicBezTo>
                    <a:lnTo>
                      <a:pt x="0" y="25"/>
                    </a:lnTo>
                    <a:lnTo>
                      <a:pt x="33" y="36"/>
                    </a:lnTo>
                    <a:close/>
                  </a:path>
                </a:pathLst>
              </a:custGeom>
              <a:solidFill>
                <a:srgbClr val="3333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  <p:sp>
            <p:nvSpPr>
              <p:cNvPr id="35" name="Freeform 77"/>
              <p:cNvSpPr>
                <a:spLocks/>
              </p:cNvSpPr>
              <p:nvPr/>
            </p:nvSpPr>
            <p:spPr bwMode="auto">
              <a:xfrm>
                <a:off x="2727" y="3345"/>
                <a:ext cx="475" cy="420"/>
              </a:xfrm>
              <a:custGeom>
                <a:avLst/>
                <a:gdLst>
                  <a:gd name="T0" fmla="*/ 475 w 69"/>
                  <a:gd name="T1" fmla="*/ 0 h 61"/>
                  <a:gd name="T2" fmla="*/ 0 w 69"/>
                  <a:gd name="T3" fmla="*/ 1136 h 61"/>
                  <a:gd name="T4" fmla="*/ 1707 w 69"/>
                  <a:gd name="T5" fmla="*/ 2892 h 61"/>
                  <a:gd name="T6" fmla="*/ 3270 w 69"/>
                  <a:gd name="T7" fmla="*/ 1708 h 61"/>
                  <a:gd name="T8" fmla="*/ 1707 w 69"/>
                  <a:gd name="T9" fmla="*/ 1184 h 61"/>
                  <a:gd name="T10" fmla="*/ 475 w 69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9"/>
                  <a:gd name="T19" fmla="*/ 0 h 61"/>
                  <a:gd name="T20" fmla="*/ 69 w 6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9" h="61">
                    <a:moveTo>
                      <a:pt x="10" y="0"/>
                    </a:moveTo>
                    <a:cubicBezTo>
                      <a:pt x="3" y="6"/>
                      <a:pt x="0" y="15"/>
                      <a:pt x="0" y="24"/>
                    </a:cubicBezTo>
                    <a:cubicBezTo>
                      <a:pt x="0" y="44"/>
                      <a:pt x="16" y="61"/>
                      <a:pt x="36" y="61"/>
                    </a:cubicBezTo>
                    <a:cubicBezTo>
                      <a:pt x="51" y="60"/>
                      <a:pt x="64" y="51"/>
                      <a:pt x="69" y="36"/>
                    </a:cubicBezTo>
                    <a:lnTo>
                      <a:pt x="36" y="25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009999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  <p:sp>
            <p:nvSpPr>
              <p:cNvPr id="36" name="Freeform 78"/>
              <p:cNvSpPr>
                <a:spLocks/>
              </p:cNvSpPr>
              <p:nvPr/>
            </p:nvSpPr>
            <p:spPr bwMode="auto">
              <a:xfrm>
                <a:off x="2803" y="3194"/>
                <a:ext cx="179" cy="248"/>
              </a:xfrm>
              <a:custGeom>
                <a:avLst/>
                <a:gdLst>
                  <a:gd name="T0" fmla="*/ 1184 w 26"/>
                  <a:gd name="T1" fmla="*/ 0 h 36"/>
                  <a:gd name="T2" fmla="*/ 0 w 26"/>
                  <a:gd name="T3" fmla="*/ 524 h 36"/>
                  <a:gd name="T4" fmla="*/ 1232 w 26"/>
                  <a:gd name="T5" fmla="*/ 1708 h 36"/>
                  <a:gd name="T6" fmla="*/ 1184 w 26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"/>
                  <a:gd name="T13" fmla="*/ 0 h 36"/>
                  <a:gd name="T14" fmla="*/ 26 w 26"/>
                  <a:gd name="T15" fmla="*/ 36 h 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" h="36">
                    <a:moveTo>
                      <a:pt x="25" y="0"/>
                    </a:moveTo>
                    <a:cubicBezTo>
                      <a:pt x="16" y="0"/>
                      <a:pt x="6" y="3"/>
                      <a:pt x="0" y="11"/>
                    </a:cubicBezTo>
                    <a:lnTo>
                      <a:pt x="26" y="36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99CC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800">
                  <a:solidFill>
                    <a:prstClr val="black"/>
                  </a:solidFill>
                  <a:latin typeface="Arial" charset="0"/>
                  <a:cs typeface="Angsana New" charset="-34"/>
                </a:endParaRPr>
              </a:p>
            </p:txBody>
          </p:sp>
        </p:grpSp>
      </p:grp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6716731" y="4779236"/>
            <a:ext cx="1079500" cy="126113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  <p:pic>
        <p:nvPicPr>
          <p:cNvPr id="38" name="Picture 45" descr="мягкий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16731" y="4683047"/>
            <a:ext cx="523875" cy="126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6" descr="твердый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15206" y="5072074"/>
            <a:ext cx="509587" cy="872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Oval 23"/>
          <p:cNvSpPr>
            <a:spLocks noChangeArrowheads="1"/>
          </p:cNvSpPr>
          <p:nvPr/>
        </p:nvSpPr>
        <p:spPr bwMode="auto">
          <a:xfrm>
            <a:off x="3857620" y="5319032"/>
            <a:ext cx="214904" cy="25310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black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785918" y="285728"/>
            <a:ext cx="5873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ngsana New" charset="-34"/>
              </a:rPr>
              <a:t>Овощи - фрукты</a:t>
            </a:r>
            <a:endParaRPr lang="ru-RU" sz="54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ngsana New" charset="-34"/>
            </a:endParaRPr>
          </a:p>
        </p:txBody>
      </p:sp>
      <p:pic>
        <p:nvPicPr>
          <p:cNvPr id="42" name="Рисунок 41" descr="http://ceolte.com/img/250.files/image004.jpg"/>
          <p:cNvPicPr/>
          <p:nvPr/>
        </p:nvPicPr>
        <p:blipFill>
          <a:blip r:embed="rId8" cstate="print"/>
          <a:srcRect r="6818"/>
          <a:stretch>
            <a:fillRect/>
          </a:stretch>
        </p:blipFill>
        <p:spPr bwMode="auto">
          <a:xfrm>
            <a:off x="2428860" y="1285860"/>
            <a:ext cx="2071702" cy="23574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1285860"/>
            <a:ext cx="2071702" cy="23574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16" y="1285860"/>
            <a:ext cx="2000264" cy="2357454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57740" y="1285860"/>
            <a:ext cx="2057400" cy="2354262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  <p:grpSp>
        <p:nvGrpSpPr>
          <p:cNvPr id="54" name="Группа 53"/>
          <p:cNvGrpSpPr/>
          <p:nvPr/>
        </p:nvGrpSpPr>
        <p:grpSpPr>
          <a:xfrm>
            <a:off x="336229" y="1071546"/>
            <a:ext cx="2021193" cy="3376845"/>
            <a:chOff x="500034" y="1071546"/>
            <a:chExt cx="2021193" cy="3376845"/>
          </a:xfrm>
        </p:grpSpPr>
        <p:sp>
          <p:nvSpPr>
            <p:cNvPr id="55" name="Багетная рамка 54"/>
            <p:cNvSpPr/>
            <p:nvPr/>
          </p:nvSpPr>
          <p:spPr>
            <a:xfrm>
              <a:off x="500034" y="1214422"/>
              <a:ext cx="2000264" cy="3000396"/>
            </a:xfrm>
            <a:prstGeom prst="bevel">
              <a:avLst/>
            </a:prstGeom>
            <a:solidFill>
              <a:srgbClr val="CC6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71472" y="1071546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4643438" y="980849"/>
            <a:ext cx="2000264" cy="3376845"/>
            <a:chOff x="4643438" y="980849"/>
            <a:chExt cx="2000264" cy="3376845"/>
          </a:xfrm>
        </p:grpSpPr>
        <p:sp>
          <p:nvSpPr>
            <p:cNvPr id="64" name="Багетная рамка 63"/>
            <p:cNvSpPr/>
            <p:nvPr/>
          </p:nvSpPr>
          <p:spPr>
            <a:xfrm>
              <a:off x="4643438" y="1214422"/>
              <a:ext cx="2000264" cy="3000396"/>
            </a:xfrm>
            <a:prstGeom prst="bevel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643438" y="980849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765649" y="1071546"/>
            <a:ext cx="2021193" cy="3376845"/>
            <a:chOff x="6694211" y="1071546"/>
            <a:chExt cx="2021193" cy="3376845"/>
          </a:xfrm>
        </p:grpSpPr>
        <p:sp>
          <p:nvSpPr>
            <p:cNvPr id="67" name="Багетная рамка 66"/>
            <p:cNvSpPr/>
            <p:nvPr/>
          </p:nvSpPr>
          <p:spPr>
            <a:xfrm>
              <a:off x="6715140" y="1214422"/>
              <a:ext cx="2000264" cy="3000396"/>
            </a:xfrm>
            <a:prstGeom prst="bevel">
              <a:avLst/>
            </a:prstGeom>
            <a:solidFill>
              <a:srgbClr val="66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6694211" y="1071546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500298" y="1000108"/>
            <a:ext cx="2000264" cy="3376845"/>
            <a:chOff x="2500298" y="1000108"/>
            <a:chExt cx="2000264" cy="3376845"/>
          </a:xfrm>
        </p:grpSpPr>
        <p:sp>
          <p:nvSpPr>
            <p:cNvPr id="61" name="Багетная рамка 60"/>
            <p:cNvSpPr/>
            <p:nvPr/>
          </p:nvSpPr>
          <p:spPr>
            <a:xfrm>
              <a:off x="2500298" y="1214422"/>
              <a:ext cx="2000264" cy="3000396"/>
            </a:xfrm>
            <a:prstGeom prst="bevel">
              <a:avLst/>
            </a:prstGeom>
            <a:solidFill>
              <a:srgbClr val="99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800">
                <a:solidFill>
                  <a:prstClr val="white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2500298" y="1000108"/>
              <a:ext cx="1949755" cy="33768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0" b="1" dirty="0" smtClean="0">
                  <a:ln w="17780" cmpd="sng">
                    <a:solidFill>
                      <a:srgbClr val="1F497D">
                        <a:lumMod val="50000"/>
                      </a:srgbClr>
                    </a:solidFill>
                    <a:prstDash val="solid"/>
                    <a:miter lim="800000"/>
                  </a:ln>
                  <a:solidFill>
                    <a:srgbClr val="FFFF00"/>
                  </a:solidFill>
                  <a:effectLst>
                    <a:glow rad="228600">
                      <a:srgbClr val="4F81BD">
                        <a:satMod val="175000"/>
                        <a:alpha val="40000"/>
                      </a:srgbClr>
                    </a:glow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Arial" charset="0"/>
                  <a:cs typeface="Angsana New" charset="-34"/>
                </a:rPr>
                <a:t>?</a:t>
              </a:r>
              <a:endParaRPr lang="ru-RU" sz="20000" b="1" dirty="0">
                <a:ln w="17780" cmpd="sng">
                  <a:solidFill>
                    <a:srgbClr val="1F497D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rgbClr val="4F81BD">
                      <a:satMod val="175000"/>
                      <a:alpha val="40000"/>
                    </a:srgb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ngsana New" charset="-34"/>
              </a:endParaRPr>
            </a:p>
          </p:txBody>
        </p:sp>
      </p:grpSp>
      <p:sp>
        <p:nvSpPr>
          <p:cNvPr id="69" name="Управляющая кнопка: домой 68">
            <a:hlinkClick r:id="rId12" action="ppaction://hlinksldjump" highlightClick="1">
              <a:snd r:embed="rId13" name="chimes.wav"/>
            </a:hlinkClick>
          </p:cNvPr>
          <p:cNvSpPr/>
          <p:nvPr/>
        </p:nvSpPr>
        <p:spPr>
          <a:xfrm>
            <a:off x="8429652" y="6000768"/>
            <a:ext cx="500066" cy="642942"/>
          </a:xfrm>
          <a:prstGeom prst="actionButtonHome">
            <a:avLst/>
          </a:prstGeom>
          <a:solidFill>
            <a:srgbClr val="FFCC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62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1лена\диск F\Картинки\фон для презентации\53-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288DCB"/>
              </a:clrFrom>
              <a:clrTo>
                <a:srgbClr val="288DC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softEdge rad="112500"/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1142976" y="428604"/>
            <a:ext cx="6215106" cy="478634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48" name="Picture 24" descr="http://go3.imgsmail.ru/imgpreview?key=http%3A//fotodes.ru/upload/img1343895409.jpg&amp;mb=imgdb_preview_101"/>
          <p:cNvPicPr>
            <a:picLocks noChangeAspect="1" noChangeArrowheads="1"/>
          </p:cNvPicPr>
          <p:nvPr/>
        </p:nvPicPr>
        <p:blipFill>
          <a:blip r:embed="rId3" cstate="print"/>
          <a:srcRect l="7177" b="14062"/>
          <a:stretch>
            <a:fillRect/>
          </a:stretch>
        </p:blipFill>
        <p:spPr bwMode="auto">
          <a:xfrm>
            <a:off x="1714480" y="5500702"/>
            <a:ext cx="419966" cy="357190"/>
          </a:xfrm>
          <a:prstGeom prst="rect">
            <a:avLst/>
          </a:prstGeom>
          <a:noFill/>
        </p:spPr>
      </p:pic>
      <p:grpSp>
        <p:nvGrpSpPr>
          <p:cNvPr id="2" name="Группа 72"/>
          <p:cNvGrpSpPr/>
          <p:nvPr/>
        </p:nvGrpSpPr>
        <p:grpSpPr>
          <a:xfrm>
            <a:off x="2071670" y="5786454"/>
            <a:ext cx="419966" cy="428628"/>
            <a:chOff x="642910" y="4500570"/>
            <a:chExt cx="419966" cy="428628"/>
          </a:xfrm>
        </p:grpSpPr>
        <p:pic>
          <p:nvPicPr>
            <p:cNvPr id="18" name="Picture 24" descr="http://go3.imgsmail.ru/imgpreview?key=http%3A//fotodes.ru/upload/img1343895409.jpg&amp;mb=imgdb_preview_101"/>
            <p:cNvPicPr>
              <a:picLocks noChangeAspect="1" noChangeArrowheads="1"/>
            </p:cNvPicPr>
            <p:nvPr/>
          </p:nvPicPr>
          <p:blipFill>
            <a:blip r:embed="rId3" cstate="print"/>
            <a:srcRect l="7177" b="14062"/>
            <a:stretch>
              <a:fillRect/>
            </a:stretch>
          </p:blipFill>
          <p:spPr bwMode="auto">
            <a:xfrm>
              <a:off x="642910" y="4572008"/>
              <a:ext cx="419966" cy="357190"/>
            </a:xfrm>
            <a:prstGeom prst="rect">
              <a:avLst/>
            </a:prstGeom>
            <a:noFill/>
          </p:spPr>
        </p:pic>
        <p:grpSp>
          <p:nvGrpSpPr>
            <p:cNvPr id="3" name="Группа 24"/>
            <p:cNvGrpSpPr/>
            <p:nvPr/>
          </p:nvGrpSpPr>
          <p:grpSpPr>
            <a:xfrm>
              <a:off x="642910" y="4500570"/>
              <a:ext cx="357190" cy="366714"/>
              <a:chOff x="1428728" y="5429264"/>
              <a:chExt cx="357190" cy="366714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1428728" y="5429264"/>
                <a:ext cx="357190" cy="35719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1419204" y="5438788"/>
                <a:ext cx="366714" cy="34766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Прямоугольник 25"/>
          <p:cNvSpPr/>
          <p:nvPr/>
        </p:nvSpPr>
        <p:spPr>
          <a:xfrm>
            <a:off x="1714480" y="5429264"/>
            <a:ext cx="785818" cy="85725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grpSp>
        <p:nvGrpSpPr>
          <p:cNvPr id="5" name="Группа 35"/>
          <p:cNvGrpSpPr/>
          <p:nvPr/>
        </p:nvGrpSpPr>
        <p:grpSpPr>
          <a:xfrm>
            <a:off x="2500298" y="5429264"/>
            <a:ext cx="785818" cy="857256"/>
            <a:chOff x="1571604" y="5429264"/>
            <a:chExt cx="785818" cy="8572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38" name="Овал 37"/>
            <p:cNvSpPr/>
            <p:nvPr/>
          </p:nvSpPr>
          <p:spPr>
            <a:xfrm>
              <a:off x="1857356" y="5715016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Группа 38"/>
          <p:cNvGrpSpPr/>
          <p:nvPr/>
        </p:nvGrpSpPr>
        <p:grpSpPr>
          <a:xfrm>
            <a:off x="3286116" y="5429264"/>
            <a:ext cx="785818" cy="857256"/>
            <a:chOff x="1571604" y="5429264"/>
            <a:chExt cx="785818" cy="857256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1" name="Овал 40"/>
            <p:cNvSpPr/>
            <p:nvPr/>
          </p:nvSpPr>
          <p:spPr>
            <a:xfrm>
              <a:off x="1857356" y="5715016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Группа 41"/>
          <p:cNvGrpSpPr/>
          <p:nvPr/>
        </p:nvGrpSpPr>
        <p:grpSpPr>
          <a:xfrm>
            <a:off x="4857752" y="5429264"/>
            <a:ext cx="785818" cy="857256"/>
            <a:chOff x="1571604" y="5429264"/>
            <a:chExt cx="785818" cy="85725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4" name="Овал 43"/>
            <p:cNvSpPr/>
            <p:nvPr/>
          </p:nvSpPr>
          <p:spPr>
            <a:xfrm>
              <a:off x="2071670" y="6000768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cxnSp>
        <p:nvCxnSpPr>
          <p:cNvPr id="61" name="Прямая со стрелкой 60"/>
          <p:cNvCxnSpPr/>
          <p:nvPr/>
        </p:nvCxnSpPr>
        <p:spPr>
          <a:xfrm rot="10800000">
            <a:off x="3286116" y="5786455"/>
            <a:ext cx="285752" cy="35719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Группа 44"/>
          <p:cNvGrpSpPr/>
          <p:nvPr/>
        </p:nvGrpSpPr>
        <p:grpSpPr>
          <a:xfrm>
            <a:off x="6429388" y="5429264"/>
            <a:ext cx="785818" cy="857256"/>
            <a:chOff x="1571604" y="5429264"/>
            <a:chExt cx="785818" cy="857256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1857356" y="5786454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pic>
        <p:nvPicPr>
          <p:cNvPr id="21506" name="Picture 2" descr="&gt;&amp;Scy;&amp;ocy;&amp;scy;&amp;tcy;&amp;acy;&amp;vcy;&amp;lcy;&amp;iecy;&amp;ncy;&amp;icy;&amp;iecy; &amp;rcy;&amp;acy;&amp;scy;&amp;scy;&amp;kcy;&amp;acy;&amp;zcy;&amp;acy; &amp;pcy;&amp;ocy; &amp;scy;&amp;iecy;&amp;rcy;&amp;icy;&amp;icy; &amp;kcy;&amp;acy;&amp;rcy;&amp;tcy;&amp;icy;&amp;ncy;&amp;ocy;&amp;kcy;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 l="51064" b="51923"/>
          <a:stretch>
            <a:fillRect/>
          </a:stretch>
        </p:blipFill>
        <p:spPr bwMode="auto">
          <a:xfrm>
            <a:off x="1428728" y="500042"/>
            <a:ext cx="5472076" cy="4572032"/>
          </a:xfrm>
          <a:prstGeom prst="rect">
            <a:avLst/>
          </a:prstGeom>
          <a:noFill/>
        </p:spPr>
      </p:pic>
      <p:grpSp>
        <p:nvGrpSpPr>
          <p:cNvPr id="45" name="Группа 70"/>
          <p:cNvGrpSpPr/>
          <p:nvPr/>
        </p:nvGrpSpPr>
        <p:grpSpPr>
          <a:xfrm>
            <a:off x="1071538" y="428604"/>
            <a:ext cx="6429420" cy="4857784"/>
            <a:chOff x="1142976" y="500042"/>
            <a:chExt cx="6215106" cy="4643470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1142976" y="2214554"/>
              <a:ext cx="6215106" cy="97085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6000" b="1" spc="50" dirty="0" smtClean="0">
                  <a:ln w="11430"/>
                  <a:gradFill>
                    <a:gsLst>
                      <a:gs pos="25000">
                        <a:srgbClr val="C0504D">
                          <a:satMod val="155000"/>
                        </a:srgbClr>
                      </a:gs>
                      <a:gs pos="100000">
                        <a:srgbClr val="C0504D">
                          <a:shade val="45000"/>
                          <a:satMod val="165000"/>
                        </a:srgb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Фрукты.</a:t>
              </a:r>
              <a:endParaRPr lang="ru-RU" sz="6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1214414" y="500042"/>
              <a:ext cx="6072230" cy="464347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4071934" y="5429264"/>
            <a:ext cx="785818" cy="857256"/>
            <a:chOff x="4429124" y="5429264"/>
            <a:chExt cx="785818" cy="857256"/>
          </a:xfrm>
        </p:grpSpPr>
        <p:grpSp>
          <p:nvGrpSpPr>
            <p:cNvPr id="9" name="Группа 47"/>
            <p:cNvGrpSpPr/>
            <p:nvPr/>
          </p:nvGrpSpPr>
          <p:grpSpPr>
            <a:xfrm>
              <a:off x="4429124" y="5429264"/>
              <a:ext cx="785818" cy="857256"/>
              <a:chOff x="1571604" y="5429264"/>
              <a:chExt cx="785818" cy="857256"/>
            </a:xfrm>
          </p:grpSpPr>
          <p:sp>
            <p:nvSpPr>
              <p:cNvPr id="49" name="Прямоугольник 48"/>
              <p:cNvSpPr/>
              <p:nvPr/>
            </p:nvSpPr>
            <p:spPr>
              <a:xfrm>
                <a:off x="1571604" y="5429264"/>
                <a:ext cx="785818" cy="857256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1857356" y="5786454"/>
                <a:ext cx="214314" cy="214314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7" name="Овал 66"/>
            <p:cNvSpPr/>
            <p:nvPr/>
          </p:nvSpPr>
          <p:spPr>
            <a:xfrm>
              <a:off x="4714876" y="5929330"/>
              <a:ext cx="214314" cy="2143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1071538" y="2222247"/>
            <a:ext cx="6429420" cy="10156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Фрукты.</a:t>
            </a:r>
            <a:endParaRPr lang="ru-RU" sz="6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Управляющая кнопка: домой 35">
            <a:hlinkClick r:id="rId5" action="ppaction://hlinksldjump" highlightClick="1"/>
          </p:cNvPr>
          <p:cNvSpPr/>
          <p:nvPr/>
        </p:nvSpPr>
        <p:spPr>
          <a:xfrm>
            <a:off x="8215338" y="428604"/>
            <a:ext cx="500066" cy="571504"/>
          </a:xfrm>
          <a:prstGeom prst="actionButtonHom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6715140" y="5572140"/>
            <a:ext cx="214314" cy="2143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54" name="Группа 41"/>
          <p:cNvGrpSpPr/>
          <p:nvPr/>
        </p:nvGrpSpPr>
        <p:grpSpPr>
          <a:xfrm>
            <a:off x="5643570" y="5429264"/>
            <a:ext cx="785818" cy="857256"/>
            <a:chOff x="1571604" y="5429264"/>
            <a:chExt cx="785818" cy="857256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1571604" y="5429264"/>
              <a:ext cx="785818" cy="857256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1643042" y="6000768"/>
              <a:ext cx="214314" cy="214314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1519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32048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Вид проекта: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Продолжительность</a:t>
            </a:r>
            <a:r>
              <a:rPr lang="ru-RU" dirty="0" smtClean="0"/>
              <a:t> проекта: </a:t>
            </a:r>
            <a:r>
              <a:rPr lang="ru-RU" dirty="0" smtClean="0">
                <a:solidFill>
                  <a:schemeClr val="tx1"/>
                </a:solidFill>
              </a:rPr>
              <a:t>долгосрочный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Участники проекта: </a:t>
            </a:r>
            <a:r>
              <a:rPr lang="ru-RU" dirty="0" smtClean="0">
                <a:solidFill>
                  <a:schemeClr val="tx1"/>
                </a:solidFill>
              </a:rPr>
              <a:t>дети среднего и старшего дошкольного возраста, воспитатели групп, родители;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Образовательная область: </a:t>
            </a:r>
            <a:r>
              <a:rPr lang="ru-RU" dirty="0" smtClean="0">
                <a:solidFill>
                  <a:srgbClr val="FF0000"/>
                </a:solidFill>
              </a:rPr>
              <a:t>Речевое развитие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компенсирующего вида № 46 «Кот в сапогах» </a:t>
            </a:r>
            <a: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514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4" y="276822"/>
            <a:ext cx="8229600" cy="1292488"/>
          </a:xfrm>
        </p:spPr>
        <p:txBody>
          <a:bodyPr/>
          <a:lstStyle/>
          <a:p>
            <a:pPr lvl="0" fontAlgn="base">
              <a:spcAft>
                <a:spcPct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  <a:t>АКТУАЛЬНОСТЬ</a:t>
            </a:r>
            <a:b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  <a:ea typeface="+mn-ea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30816"/>
            <a:ext cx="8424936" cy="411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514921"/>
            <a:ext cx="8208912" cy="4104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</a:t>
            </a:r>
            <a:r>
              <a:rPr lang="ru-RU" sz="24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Проблема </a:t>
            </a:r>
            <a:r>
              <a:rPr lang="ru-RU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развития диалогической речи детей остается одной из актуальных в теории и практике логопедии, поскольку речь, являясь средством общения и орудием мышления, возникает и развивается в процессе общения.</a:t>
            </a:r>
            <a:endParaRPr lang="ru-RU" sz="2800" dirty="0">
              <a:solidFill>
                <a:srgbClr val="FF0000"/>
              </a:solidFill>
              <a:latin typeface="Calibri" pitchFamily="34" charset="0"/>
              <a:ea typeface="Times New Roman"/>
              <a:cs typeface="Calibri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         У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детей с ОНР на фоне системных речевых нарушений задерживается развитие психических процессов и не формируются коммуникативные навыки. Их несовершенство не обеспечивает процесс общения, а значит и не способствует развитию речемыслительной и познавательной деятельности. </a:t>
            </a:r>
            <a:endParaRPr lang="ru-RU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1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59" cy="49685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ПРОБЛЕМА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601" y="1412776"/>
            <a:ext cx="8064896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Низкий уровень речевого развития</a:t>
            </a:r>
            <a:b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708920"/>
            <a:ext cx="2016224" cy="11971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</a:pPr>
            <a:r>
              <a:rPr lang="ru-RU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Несформированность</a:t>
            </a:r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психологической базы речи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88879" y="2657131"/>
            <a:ext cx="194421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Бедность словарного запаса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4149080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Недоразвитие грамматического строя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95959" y="2639659"/>
            <a:ext cx="180020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Недоразвитие </a:t>
            </a:r>
            <a:r>
              <a:rPr lang="ru-RU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коммуникативной формы </a:t>
            </a:r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64176" y="4177965"/>
            <a:ext cx="2294541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Низкий уровень культуры общения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5733256"/>
            <a:ext cx="813690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Отсутствие навыка владения диалогической </a:t>
            </a:r>
            <a:r>
              <a:rPr lang="ru-RU" sz="24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формой </a:t>
            </a:r>
            <a:r>
              <a:rPr lang="ru-RU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речи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2975248"/>
            <a:ext cx="45719" cy="237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115616" y="3906063"/>
            <a:ext cx="288032" cy="18271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771800" y="5474109"/>
            <a:ext cx="216024" cy="259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707049" y="3953275"/>
            <a:ext cx="296999" cy="17799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6084168" y="5474109"/>
            <a:ext cx="227278" cy="2591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7920372" y="3906063"/>
            <a:ext cx="252028" cy="1899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9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224136"/>
          </a:xfrm>
        </p:spPr>
        <p:txBody>
          <a:bodyPr>
            <a:normAutofit/>
          </a:bodyPr>
          <a:lstStyle/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ЦЕЛЬ ПЕДАГОГИЧЕСКОГО ПРОЕКТА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424936" cy="4176464"/>
          </a:xfrm>
        </p:spPr>
        <p:txBody>
          <a:bodyPr>
            <a:normAutofit fontScale="47500" lnSpcReduction="20000"/>
          </a:bodyPr>
          <a:lstStyle/>
          <a:p>
            <a:pPr marL="457200">
              <a:lnSpc>
                <a:spcPct val="115000"/>
              </a:lnSpc>
              <a:spcBef>
                <a:spcPts val="0"/>
              </a:spcBef>
              <a:defRPr/>
            </a:pPr>
            <a:endParaRPr lang="ru-RU" sz="112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Развитие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диалогической формы </a:t>
            </a: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речи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у детей с речевыми нарушениями, с</a:t>
            </a: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опорой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на технологию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О.А. </a:t>
            </a:r>
            <a:r>
              <a:rPr lang="ru-RU" sz="6700" dirty="0" err="1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Капитовской</a:t>
            </a: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700" dirty="0" smtClean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 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М.Г. </a:t>
            </a:r>
            <a:r>
              <a:rPr lang="ru-RU" sz="6700" dirty="0" err="1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Плохотнюк</a:t>
            </a:r>
            <a:r>
              <a:rPr lang="ru-RU" sz="6700" dirty="0">
                <a:solidFill>
                  <a:schemeClr val="tx1"/>
                </a:solidFill>
                <a:latin typeface="Calibri" pitchFamily="34" charset="0"/>
                <a:ea typeface="Calibri"/>
                <a:cs typeface="Calibri" pitchFamily="34" charset="0"/>
              </a:rPr>
              <a:t>.</a:t>
            </a:r>
          </a:p>
          <a:p>
            <a:pPr marL="457200">
              <a:lnSpc>
                <a:spcPct val="115000"/>
              </a:lnSpc>
              <a:spcBef>
                <a:spcPts val="0"/>
              </a:spcBef>
              <a:defRPr/>
            </a:pPr>
            <a:r>
              <a:rPr lang="ru-RU" sz="11200" dirty="0">
                <a:solidFill>
                  <a:srgbClr val="FF0000"/>
                </a:solidFill>
                <a:latin typeface="Calibri" pitchFamily="34" charset="0"/>
                <a:ea typeface="Calibri"/>
                <a:cs typeface="Calibri" pitchFamily="34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798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844824"/>
            <a:ext cx="7596832" cy="4752528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Формировать лексико-грамматические категории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Обучать детей умению задавать вопросы и отвечать на них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Формировать умение описывать предмет, картину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Развивать познавательный интерес и 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психологическую </a:t>
            </a: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базу речи</a:t>
            </a:r>
            <a:r>
              <a:rPr lang="ru-RU" sz="2800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endParaRPr lang="ru-RU" sz="28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ClrTx/>
              <a:buSzTx/>
              <a:buFont typeface="+mj-lt"/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Воспитывать способность свободно, непринужденно вести беседу.</a:t>
            </a:r>
          </a:p>
          <a:p>
            <a:pPr marL="0" lvl="0" indent="0" algn="just">
              <a:lnSpc>
                <a:spcPct val="115000"/>
              </a:lnSpc>
              <a:buClr>
                <a:srgbClr val="31B6FD"/>
              </a:buClr>
              <a:buNone/>
            </a:pPr>
            <a:endParaRPr lang="ru-RU" sz="51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ЗАДАЧИ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8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96855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детей будут сформированы лексико-грамматические категории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аучатся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задавать вопросы, отвечать на них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Будет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сформировано умение описывать предмет, картину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Будут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развиты познавательный интерес и психологическая база речи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удут </a:t>
            </a:r>
            <a:r>
              <a:rPr lang="ru-RU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свободно и непринужденно вести беседу.</a:t>
            </a:r>
          </a:p>
          <a:p>
            <a:pPr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cs typeface="Times New Roman" pitchFamily="18" charset="0"/>
              </a:rPr>
              <a:t>ПРЕДПОЛАГАЕМЫЙ РЕЗУЛЬТАТ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878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59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СОДЕРЖАНИЕ РАБОТЫ</a:t>
            </a:r>
            <a:r>
              <a:rPr lang="ru-RU" dirty="0"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384" y="1628800"/>
            <a:ext cx="3456384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закрытой картинки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1772816"/>
            <a:ext cx="3456384" cy="914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Использование спрятанного предмета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600" y="3140968"/>
            <a:ext cx="6192688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Речь ребенка (вопросы) максимально мотивированы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4797152"/>
            <a:ext cx="6192688" cy="129614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Дошкольники постигают коммуникационную сущность вопроса, как одного из главных компонента речевого общения</a:t>
            </a:r>
            <a:r>
              <a:rPr lang="ru-RU" dirty="0">
                <a:latin typeface="Calibri"/>
                <a:ea typeface="Calibri"/>
                <a:cs typeface="Times New Roman"/>
              </a:rPr>
              <a:t>.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1700792" y="3501008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низ 9"/>
          <p:cNvSpPr/>
          <p:nvPr/>
        </p:nvSpPr>
        <p:spPr>
          <a:xfrm>
            <a:off x="2123728" y="2543200"/>
            <a:ext cx="144016" cy="5977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12160" y="2687216"/>
            <a:ext cx="144016" cy="453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22768" y="4437112"/>
            <a:ext cx="14517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17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20888"/>
            <a:ext cx="8424935" cy="37052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492896"/>
            <a:ext cx="3456384" cy="17281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Содержание (сюжет) закрытой картинки или вид спрятанного предмета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2492896"/>
            <a:ext cx="3240360" cy="172819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Содержание и форма вопросов к картинке или спрятанному предмету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33482" y="4437112"/>
            <a:ext cx="4032448" cy="165618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Степень самостоятельности детей при работе с закрытой картинкой или спрятанным предметом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557166"/>
            <a:ext cx="7776864" cy="115212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  <a:ea typeface="Calibri"/>
              <a:cs typeface="Times New Roman"/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НАПРАВЛЕНИЕ </a:t>
            </a:r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  <a:t>РАБОТЫ</a:t>
            </a:r>
            <a:b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  <a:ea typeface="Calibri"/>
                <a:cs typeface="Times New Roman"/>
              </a:rPr>
            </a:br>
            <a:endParaRPr lang="ru-RU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11760" y="1700808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88224" y="1709294"/>
            <a:ext cx="360040" cy="783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55976" y="1709294"/>
            <a:ext cx="360040" cy="2727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27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чёл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1845</TotalTime>
  <Words>579</Words>
  <Application>Microsoft Office PowerPoint</Application>
  <PresentationFormat>Экран (4:3)</PresentationFormat>
  <Paragraphs>128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Волна</vt:lpstr>
      <vt:lpstr>Снежинки 1</vt:lpstr>
      <vt:lpstr>пчёлка</vt:lpstr>
      <vt:lpstr>Тема Office</vt:lpstr>
      <vt:lpstr>Муниципальное бюджетное дошкольное образовательное учреждение детский сад компенсирующего вида № 46 «Кот в сапогах»  </vt:lpstr>
      <vt:lpstr>Муниципальное бюджетное дошкольное образовательное учреждение детский сад компенсирующего вида № 46 «Кот в сапогах»  </vt:lpstr>
      <vt:lpstr>АКТУАЛЬНОСТЬ </vt:lpstr>
      <vt:lpstr>ПРОБЛЕМА</vt:lpstr>
      <vt:lpstr>ЦЕЛЬ ПЕДАГОГИЧЕСКОГО ПРОЕКТА</vt:lpstr>
      <vt:lpstr>ЗАДАЧИ</vt:lpstr>
      <vt:lpstr>ПРЕДПОЛАГАЕМЫЙ РЕЗУЛЬТАТ</vt:lpstr>
      <vt:lpstr> СОДЕРЖАНИЕ РАБОТЫ </vt:lpstr>
      <vt:lpstr> </vt:lpstr>
      <vt:lpstr>Слайд 10</vt:lpstr>
      <vt:lpstr>Слайд 11</vt:lpstr>
      <vt:lpstr> СЛОЖНЫЙ РИСУНОК (СЮЖЕТ) </vt:lpstr>
      <vt:lpstr>Степень самостоятельности детей при работе с закрытой картинкой или спрятанным предметом</vt:lpstr>
      <vt:lpstr>Формы работы</vt:lpstr>
      <vt:lpstr>Продукт  педагогического  проекта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компенсирующего вида № 46 «Кот в сапогах»  </dc:title>
  <dc:creator>Ольга</dc:creator>
  <cp:lastModifiedBy>Алла</cp:lastModifiedBy>
  <cp:revision>130</cp:revision>
  <cp:lastPrinted>2013-06-10T05:44:39Z</cp:lastPrinted>
  <dcterms:created xsi:type="dcterms:W3CDTF">2012-04-15T14:38:20Z</dcterms:created>
  <dcterms:modified xsi:type="dcterms:W3CDTF">2015-06-14T07:28:30Z</dcterms:modified>
</cp:coreProperties>
</file>