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256" r:id="rId2"/>
    <p:sldId id="259" r:id="rId3"/>
    <p:sldId id="260" r:id="rId4"/>
    <p:sldId id="262" r:id="rId5"/>
    <p:sldId id="266" r:id="rId6"/>
    <p:sldId id="264" r:id="rId7"/>
    <p:sldId id="268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9999"/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3" autoAdjust="0"/>
    <p:restoredTop sz="94660"/>
  </p:normalViewPr>
  <p:slideViewPr>
    <p:cSldViewPr>
      <p:cViewPr varScale="1">
        <p:scale>
          <a:sx n="64" d="100"/>
          <a:sy n="64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7507BBD0-CCD9-4CEA-88E2-D3C6B2C34025}" type="datetimeFigureOut">
              <a:rPr lang="ru-RU"/>
              <a:pPr>
                <a:defRPr/>
              </a:pPr>
              <a:t>04.05.2014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AA1C6D3-422D-4BC7-B121-6D8E7B92AC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Заслушать подробные рассказы уч-ся об этих танцах (дом. задание)</a:t>
            </a:r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16B512-7E9E-4577-A2D2-9C1FF0B46AA3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9A38-F53B-418B-B3BB-FB256D1C3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47F00-67EE-4A64-B8CC-ACE726D13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78D1A-56EC-440E-9D17-AC93DF3FAE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6B11-1A0A-4627-90D8-0802D8731A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8D875-BCB0-4DD9-9B07-4A46E936D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36FB0-77D8-46F3-BC4C-96CB4546F9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CF9DE-9085-4BB8-AB10-F24C08AE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53D30-5A4A-4741-8BE7-6BFF2DC5D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9BFDF-52BF-40F4-8C07-B51B8C00A1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CA047-30D1-4F65-A3E4-9CBCED329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24D8-299D-4EA9-B9A9-A408BC9DB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DD20AE3-D66D-45ED-B9E5-C81F35E5D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71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971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В музыкальном театре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Линии драматургического развития в опере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2133600" y="765175"/>
            <a:ext cx="7010400" cy="1295400"/>
          </a:xfrm>
        </p:spPr>
        <p:txBody>
          <a:bodyPr/>
          <a:lstStyle/>
          <a:p>
            <a:pPr eaLnBrk="1" hangingPunct="1"/>
            <a:r>
              <a:rPr lang="ru-RU" sz="3500" smtClean="0"/>
              <a:t> </a:t>
            </a:r>
            <a:r>
              <a:rPr lang="ru-RU" sz="4700" b="1" i="1" smtClean="0">
                <a:solidFill>
                  <a:schemeClr val="folHlink"/>
                </a:solidFill>
                <a:latin typeface="Monotype Corsiva" pitchFamily="66" charset="0"/>
              </a:rPr>
              <a:t>Опера «Иван Сусанин» - </a:t>
            </a:r>
            <a:br>
              <a:rPr lang="ru-RU" sz="4700" b="1" i="1" smtClean="0">
                <a:solidFill>
                  <a:schemeClr val="folHlink"/>
                </a:solidFill>
                <a:latin typeface="Monotype Corsiva" pitchFamily="66" charset="0"/>
              </a:rPr>
            </a:br>
            <a:r>
              <a:rPr lang="ru-RU" sz="4700" b="1" i="1" smtClean="0">
                <a:solidFill>
                  <a:schemeClr val="folHlink"/>
                </a:solidFill>
                <a:latin typeface="Monotype Corsiva" pitchFamily="66" charset="0"/>
              </a:rPr>
              <a:t>                 первая русская</a:t>
            </a:r>
            <a:br>
              <a:rPr lang="ru-RU" sz="4700" b="1" i="1" smtClean="0">
                <a:solidFill>
                  <a:schemeClr val="folHlink"/>
                </a:solidFill>
                <a:latin typeface="Monotype Corsiva" pitchFamily="66" charset="0"/>
              </a:rPr>
            </a:br>
            <a:r>
              <a:rPr lang="ru-RU" sz="4700" b="1" i="1" smtClean="0">
                <a:solidFill>
                  <a:schemeClr val="folHlink"/>
                </a:solidFill>
                <a:latin typeface="Monotype Corsiva" pitchFamily="66" charset="0"/>
              </a:rPr>
              <a:t>              классическая опера</a:t>
            </a:r>
          </a:p>
        </p:txBody>
      </p:sp>
      <p:sp>
        <p:nvSpPr>
          <p:cNvPr id="5123" name="Oval 14" descr="29888295_tonnel"/>
          <p:cNvSpPr>
            <a:spLocks noChangeArrowheads="1"/>
          </p:cNvSpPr>
          <p:nvPr/>
        </p:nvSpPr>
        <p:spPr bwMode="auto">
          <a:xfrm>
            <a:off x="395288" y="1268413"/>
            <a:ext cx="3600450" cy="41783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76200" cmpd="tri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15"/>
          <p:cNvSpPr txBox="1">
            <a:spLocks noChangeArrowheads="1"/>
          </p:cNvSpPr>
          <p:nvPr/>
        </p:nvSpPr>
        <p:spPr bwMode="auto">
          <a:xfrm>
            <a:off x="323850" y="5516563"/>
            <a:ext cx="4464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solidFill>
                  <a:schemeClr val="folHlink"/>
                </a:solidFill>
              </a:rPr>
              <a:t>М.И. Глинка (1804-1856)</a:t>
            </a:r>
          </a:p>
        </p:txBody>
      </p:sp>
      <p:pic>
        <p:nvPicPr>
          <p:cNvPr id="5125" name="Picture 18" descr="Афиииша жизнь за цар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2708275"/>
            <a:ext cx="2603500" cy="378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0" y="260350"/>
            <a:ext cx="7524750" cy="12954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chemeClr val="folHlink"/>
                </a:solidFill>
                <a:latin typeface="Monotype Corsiva" pitchFamily="66" charset="0"/>
              </a:rPr>
              <a:t>«</a:t>
            </a:r>
            <a:r>
              <a:rPr lang="ru-RU" sz="4700" b="1" i="1" smtClean="0">
                <a:solidFill>
                  <a:schemeClr val="folHlink"/>
                </a:solidFill>
                <a:latin typeface="Monotype Corsiva" pitchFamily="66" charset="0"/>
              </a:rPr>
              <a:t>Бал в замке польского короля»</a:t>
            </a:r>
          </a:p>
        </p:txBody>
      </p:sp>
      <p:pic>
        <p:nvPicPr>
          <p:cNvPr id="6147" name="Picture 11" descr="56146394_1239130598_b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1557338"/>
            <a:ext cx="6769100" cy="5019675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6148" name="Text Box 12"/>
          <p:cNvSpPr txBox="1">
            <a:spLocks noChangeArrowheads="1"/>
          </p:cNvSpPr>
          <p:nvPr/>
        </p:nvSpPr>
        <p:spPr bwMode="auto">
          <a:xfrm>
            <a:off x="179388" y="2133600"/>
            <a:ext cx="18002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i="1">
                <a:solidFill>
                  <a:schemeClr val="folHlink"/>
                </a:solidFill>
              </a:rPr>
              <a:t>II</a:t>
            </a:r>
            <a:r>
              <a:rPr lang="ru-RU" sz="2400" b="1" i="1">
                <a:solidFill>
                  <a:schemeClr val="folHlink"/>
                </a:solidFill>
              </a:rPr>
              <a:t> действие (польский акт)</a:t>
            </a:r>
          </a:p>
        </p:txBody>
      </p:sp>
      <p:pic>
        <p:nvPicPr>
          <p:cNvPr id="6149" name="Picture 13" descr="fram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4" descr="fram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059113" y="0"/>
            <a:ext cx="4167187" cy="1295400"/>
          </a:xfrm>
        </p:spPr>
        <p:txBody>
          <a:bodyPr/>
          <a:lstStyle/>
          <a:p>
            <a:pPr eaLnBrk="1" hangingPunct="1"/>
            <a:r>
              <a:rPr lang="ru-RU" sz="3500" i="1" smtClean="0">
                <a:solidFill>
                  <a:schemeClr val="folHlink"/>
                </a:solidFill>
              </a:rPr>
              <a:t>Польские танцы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sz="half" idx="4294967295"/>
          </p:nvPr>
        </p:nvSpPr>
        <p:spPr>
          <a:xfrm>
            <a:off x="5105400" y="1557338"/>
            <a:ext cx="4038600" cy="4530725"/>
          </a:xfrm>
        </p:spPr>
        <p:txBody>
          <a:bodyPr/>
          <a:lstStyle/>
          <a:p>
            <a:pPr eaLnBrk="1" hangingPunct="1"/>
            <a:r>
              <a:rPr lang="ru-RU" sz="4800" b="1" i="1" smtClean="0">
                <a:solidFill>
                  <a:schemeClr val="folHlink"/>
                </a:solidFill>
                <a:latin typeface="Monotype Corsiva" pitchFamily="66" charset="0"/>
              </a:rPr>
              <a:t> Мазурка</a:t>
            </a:r>
          </a:p>
          <a:p>
            <a:pPr eaLnBrk="1" hangingPunct="1"/>
            <a:r>
              <a:rPr lang="ru-RU" sz="4800" b="1" i="1" smtClean="0">
                <a:solidFill>
                  <a:schemeClr val="folHlink"/>
                </a:solidFill>
                <a:latin typeface="Monotype Corsiva" pitchFamily="66" charset="0"/>
              </a:rPr>
              <a:t> Краковяк</a:t>
            </a:r>
          </a:p>
          <a:p>
            <a:pPr eaLnBrk="1" hangingPunct="1"/>
            <a:r>
              <a:rPr lang="ru-RU" sz="4800" b="1" i="1" smtClean="0">
                <a:solidFill>
                  <a:schemeClr val="folHlink"/>
                </a:solidFill>
                <a:latin typeface="Monotype Corsiva" pitchFamily="66" charset="0"/>
              </a:rPr>
              <a:t> Полонез</a:t>
            </a:r>
          </a:p>
          <a:p>
            <a:pPr eaLnBrk="1" hangingPunct="1"/>
            <a:r>
              <a:rPr lang="ru-RU" sz="4800" b="1" i="1" smtClean="0">
                <a:solidFill>
                  <a:schemeClr val="folHlink"/>
                </a:solidFill>
                <a:latin typeface="Monotype Corsiva" pitchFamily="66" charset="0"/>
              </a:rPr>
              <a:t> Оберек</a:t>
            </a:r>
          </a:p>
          <a:p>
            <a:pPr eaLnBrk="1" hangingPunct="1"/>
            <a:r>
              <a:rPr lang="ru-RU" sz="4800" b="1" i="1" smtClean="0">
                <a:solidFill>
                  <a:schemeClr val="folHlink"/>
                </a:solidFill>
                <a:latin typeface="Monotype Corsiva" pitchFamily="66" charset="0"/>
              </a:rPr>
              <a:t> Куявяк</a:t>
            </a:r>
          </a:p>
        </p:txBody>
      </p:sp>
      <p:pic>
        <p:nvPicPr>
          <p:cNvPr id="8196" name="Picture 10" descr="fram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11" descr="fram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2" descr="56145931_FancyDressBallinthePalaceofPrincessYelenaKochubeiinHonourofEmperorAlexanderIIon5Februar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1484313"/>
            <a:ext cx="3465512" cy="4597400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польский б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5184700" cy="3892445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3923928" y="4451350"/>
            <a:ext cx="4752975" cy="240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ru-RU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…слышно, где говорит русский, где </a:t>
            </a:r>
            <a:r>
              <a:rPr lang="ru-RU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поляк  …</a:t>
            </a:r>
            <a:endParaRPr lang="ru-RU" sz="3200" b="1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  <a:p>
            <a:pPr>
              <a:spcBef>
                <a:spcPct val="20000"/>
              </a:spcBef>
              <a:defRPr/>
            </a:pPr>
            <a:r>
              <a:rPr lang="ru-RU" sz="3200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                         Н.В. Гоголь</a:t>
            </a:r>
          </a:p>
          <a:p>
            <a:pPr>
              <a:spcBef>
                <a:spcPct val="50000"/>
              </a:spcBef>
              <a:defRPr/>
            </a:pPr>
            <a:endParaRPr lang="ru-RU" sz="3200" b="1" dirty="0">
              <a:solidFill>
                <a:schemeClr val="folHlink"/>
              </a:solidFill>
              <a:latin typeface="Monotype Corsiva" pitchFamily="66" charset="0"/>
            </a:endParaRP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5435600" y="765175"/>
            <a:ext cx="32400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6000" b="1" i="1">
                <a:solidFill>
                  <a:schemeClr val="folHlink"/>
                </a:solidFill>
                <a:latin typeface="Monotype Corsiva" pitchFamily="66" charset="0"/>
              </a:rPr>
              <a:t>Полонез</a:t>
            </a:r>
          </a:p>
        </p:txBody>
      </p:sp>
      <p:pic>
        <p:nvPicPr>
          <p:cNvPr id="9222" name="Picture 8" descr="fram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9" descr="fram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3" descr="польский ба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4176713" cy="3135312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250825" y="3716338"/>
            <a:ext cx="8642350" cy="244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u="sng">
                <a:solidFill>
                  <a:schemeClr val="folHlink"/>
                </a:solidFill>
                <a:latin typeface="Monotype Corsiva" pitchFamily="66" charset="0"/>
              </a:rPr>
              <a:t>Первая часть:</a:t>
            </a:r>
            <a:r>
              <a:rPr lang="ru-RU" sz="2800" b="1" i="1">
                <a:solidFill>
                  <a:schemeClr val="folHlink"/>
                </a:solidFill>
                <a:latin typeface="Monotype Corsiva" pitchFamily="66" charset="0"/>
              </a:rPr>
              <a:t> «Лей вина! Пей до дна! Добычу нам даёт война!</a:t>
            </a:r>
          </a:p>
          <a:p>
            <a:pPr>
              <a:spcBef>
                <a:spcPct val="50000"/>
              </a:spcBef>
            </a:pPr>
            <a:r>
              <a:rPr lang="ru-RU" sz="2800" b="1" i="1" u="sng">
                <a:solidFill>
                  <a:schemeClr val="folHlink"/>
                </a:solidFill>
                <a:latin typeface="Monotype Corsiva" pitchFamily="66" charset="0"/>
              </a:rPr>
              <a:t>Вторая часть:</a:t>
            </a:r>
            <a:r>
              <a:rPr lang="ru-RU" sz="2800" b="1" i="1">
                <a:solidFill>
                  <a:schemeClr val="folHlink"/>
                </a:solidFill>
                <a:latin typeface="Monotype Corsiva" pitchFamily="66" charset="0"/>
              </a:rPr>
              <a:t> «Весь  их край – земной рай,</a:t>
            </a:r>
          </a:p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folHlink"/>
                </a:solidFill>
                <a:latin typeface="Monotype Corsiva" pitchFamily="66" charset="0"/>
              </a:rPr>
              <a:t>                             Владеть им пора нам!</a:t>
            </a:r>
          </a:p>
          <a:p>
            <a:pPr>
              <a:spcBef>
                <a:spcPct val="50000"/>
              </a:spcBef>
            </a:pPr>
            <a:r>
              <a:rPr lang="ru-RU" sz="2800" b="1" i="1">
                <a:solidFill>
                  <a:schemeClr val="folHlink"/>
                </a:solidFill>
                <a:latin typeface="Monotype Corsiva" pitchFamily="66" charset="0"/>
              </a:rPr>
              <a:t>                            Меха их, шелка их носить  только нам!</a:t>
            </a:r>
          </a:p>
        </p:txBody>
      </p:sp>
      <p:pic>
        <p:nvPicPr>
          <p:cNvPr id="10244" name="Picture 15" descr="fram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6" descr="frame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fram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5" descr="fram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530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7"/>
          <p:cNvSpPr txBox="1">
            <a:spLocks noChangeArrowheads="1"/>
          </p:cNvSpPr>
          <p:nvPr/>
        </p:nvSpPr>
        <p:spPr bwMode="auto">
          <a:xfrm>
            <a:off x="1835150" y="404813"/>
            <a:ext cx="6049963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800" b="1" i="1">
                <a:solidFill>
                  <a:schemeClr val="folHlink"/>
                </a:solidFill>
                <a:latin typeface="Monotype Corsiva" pitchFamily="66" charset="0"/>
              </a:rPr>
              <a:t>Мазурка</a:t>
            </a:r>
          </a:p>
        </p:txBody>
      </p:sp>
      <p:pic>
        <p:nvPicPr>
          <p:cNvPr id="11269" name="Picture 7" descr="56148319_25009526_1210843216_Vladimir_Pervuninskiy__B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1268413"/>
            <a:ext cx="7488237" cy="5013325"/>
          </a:xfrm>
          <a:prstGeom prst="rect">
            <a:avLst/>
          </a:prstGeom>
          <a:noFill/>
          <a:ln w="76200" cmpd="tri">
            <a:solidFill>
              <a:schemeClr val="folHlink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547813" y="476250"/>
            <a:ext cx="7416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u="sng">
                <a:solidFill>
                  <a:schemeClr val="folHlink"/>
                </a:solidFill>
                <a:latin typeface="Monotype Corsiva" pitchFamily="66" charset="0"/>
              </a:rPr>
              <a:t>Полонез и мазурка становятся символами военного начала.</a:t>
            </a:r>
          </a:p>
          <a:p>
            <a:pPr>
              <a:spcBef>
                <a:spcPct val="50000"/>
              </a:spcBef>
            </a:pPr>
            <a:r>
              <a:rPr lang="ru-RU" sz="3200" b="1" i="1">
                <a:solidFill>
                  <a:schemeClr val="folHlink"/>
                </a:solidFill>
                <a:latin typeface="Monotype Corsiva" pitchFamily="66" charset="0"/>
              </a:rPr>
              <a:t>«Совесть великого художника не позволяла Глинке фальшивить и гротескно искривлять польское».  (Б. Асафьев)</a:t>
            </a:r>
          </a:p>
        </p:txBody>
      </p:sp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0" y="4221163"/>
            <a:ext cx="73803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chemeClr val="folHlink"/>
                </a:solidFill>
              </a:rPr>
              <a:t>Как меняется звучание мазурки после неожиданного сообщения гонца об окружении польского отряда в Москве?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4" name="Picture 10" descr="Feodor_Chaliapin_as_Ivan_Susan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76250"/>
            <a:ext cx="3956943" cy="5847044"/>
          </a:xfrm>
          <a:prstGeom prst="rect">
            <a:avLst/>
          </a:prstGeom>
          <a:noFill/>
          <a:ln w="76200" cmpd="tri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3316" name="Text Box 11"/>
          <p:cNvSpPr txBox="1">
            <a:spLocks noChangeArrowheads="1"/>
          </p:cNvSpPr>
          <p:nvPr/>
        </p:nvSpPr>
        <p:spPr bwMode="auto">
          <a:xfrm>
            <a:off x="611560" y="2492896"/>
            <a:ext cx="410527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i="1" dirty="0">
                <a:solidFill>
                  <a:schemeClr val="folHlink"/>
                </a:solidFill>
                <a:latin typeface="Monotype Corsiva" pitchFamily="66" charset="0"/>
              </a:rPr>
              <a:t>Сусанин</a:t>
            </a:r>
          </a:p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chemeClr val="folHlink"/>
                </a:solidFill>
                <a:latin typeface="Monotype Corsiva" pitchFamily="66" charset="0"/>
              </a:rPr>
              <a:t>Русская народная песня</a:t>
            </a:r>
          </a:p>
          <a:p>
            <a:pPr>
              <a:spcBef>
                <a:spcPct val="50000"/>
              </a:spcBef>
            </a:pPr>
            <a:r>
              <a:rPr lang="ru-RU" sz="3200" b="1" i="1" dirty="0">
                <a:solidFill>
                  <a:schemeClr val="folHlink"/>
                </a:solidFill>
                <a:latin typeface="Monotype Corsiva" pitchFamily="66" charset="0"/>
              </a:rPr>
              <a:t>Сл. К. Рылеева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68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аскад">
  <a:themeElements>
    <a:clrScheme name="Каскад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Каскад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скад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скад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скад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192</TotalTime>
  <Words>168</Words>
  <Application>Microsoft Office PowerPoint</Application>
  <PresentationFormat>Экран (4:3)</PresentationFormat>
  <Paragraphs>28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Wingdings</vt:lpstr>
      <vt:lpstr>Calibri</vt:lpstr>
      <vt:lpstr>Monotype Corsiva</vt:lpstr>
      <vt:lpstr>Каскад</vt:lpstr>
      <vt:lpstr>В музыкальном театре</vt:lpstr>
      <vt:lpstr> Опера «Иван Сусанин» -                   первая русская               классическая опера</vt:lpstr>
      <vt:lpstr>«Бал в замке польского короля»</vt:lpstr>
      <vt:lpstr>Польские танцы</vt:lpstr>
      <vt:lpstr>Слайд 5</vt:lpstr>
      <vt:lpstr>Слайд 6</vt:lpstr>
      <vt:lpstr>Слайд 7</vt:lpstr>
      <vt:lpstr>Слайд 8</vt:lpstr>
      <vt:lpstr>Слайд 9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музыкальном театре</dc:title>
  <dc:creator>admin</dc:creator>
  <cp:lastModifiedBy>Админ</cp:lastModifiedBy>
  <cp:revision>30</cp:revision>
  <dcterms:created xsi:type="dcterms:W3CDTF">2009-12-11T23:28:11Z</dcterms:created>
  <dcterms:modified xsi:type="dcterms:W3CDTF">2014-05-04T07:05:37Z</dcterms:modified>
</cp:coreProperties>
</file>