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CC"/>
    <a:srgbClr val="069409"/>
    <a:srgbClr val="07A90B"/>
    <a:srgbClr val="069009"/>
    <a:srgbClr val="FF3300"/>
    <a:srgbClr val="FF9999"/>
    <a:srgbClr val="16AF01"/>
    <a:srgbClr val="993300"/>
    <a:srgbClr val="660033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429" autoAdjust="0"/>
  </p:normalViewPr>
  <p:slideViewPr>
    <p:cSldViewPr>
      <p:cViewPr varScale="1">
        <p:scale>
          <a:sx n="93" d="100"/>
          <a:sy n="93" d="100"/>
        </p:scale>
        <p:origin x="-15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43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E0FB2-3EAE-40BF-8445-1C127DE18A23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9F6CB-0FBC-4F3F-A9E4-C1DF224D6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9F6CB-0FBC-4F3F-A9E4-C1DF224D603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061-123F-4FEC-8E14-108C8F5099D6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58EE-8167-4F16-9AED-FD66B77AD501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6288-31E7-47CE-93FD-1149BAA44E57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15E-8EBA-4F92-B8B5-CCC010D6AC59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949D-0DB5-4A95-B788-61F4976BA2DD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C345-BB2E-4236-B889-6D42D0E2CA1C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0DB-0ECD-4DEE-AAFD-80418DCA2D9A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6EA0-E561-44FE-B696-C77C7F50E3EE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42EA-E761-4AFA-B7A1-720ADCED2A1B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FE62-DAED-447D-926E-E82CF94656EB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4B5-3142-47B2-B6ED-789145728894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9ACF60-0779-4ACB-8390-7C16E0E855B1}" type="datetime1">
              <a:rPr lang="ru-RU" smtClean="0"/>
              <a:pPr/>
              <a:t>23.10.2009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643050"/>
            <a:ext cx="3008313" cy="4483113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по химии на тему:</a:t>
            </a:r>
          </a:p>
          <a:p>
            <a:pPr algn="ctr">
              <a:lnSpc>
                <a:spcPct val="110000"/>
              </a:lnSpc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«БЕЛКИ»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i?id=21746371&amp;tov=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857620" y="428605"/>
            <a:ext cx="5072098" cy="6107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advTm="8549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AF01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560406"/>
          </a:xfrm>
        </p:spPr>
        <p:txBody>
          <a:bodyPr>
            <a:noAutofit/>
          </a:bodyPr>
          <a:lstStyle/>
          <a:p>
            <a:r>
              <a:rPr lang="ru-RU" sz="4000" u="sng" dirty="0" smtClean="0">
                <a:solidFill>
                  <a:srgbClr val="0000CC"/>
                </a:solidFill>
                <a:latin typeface="Monotype Corsiva" pitchFamily="66" charset="0"/>
              </a:rPr>
              <a:t>Первичная структура</a:t>
            </a:r>
            <a:r>
              <a:rPr lang="ru-RU" sz="4000" dirty="0" smtClean="0">
                <a:solidFill>
                  <a:srgbClr val="0000CC"/>
                </a:solidFill>
                <a:latin typeface="Monotype Corsiva" pitchFamily="66" charset="0"/>
              </a:rPr>
              <a:t> – линейная последовательность аминокислотных остатков в полипептидной цепи.</a:t>
            </a:r>
            <a:r>
              <a:rPr lang="ru-RU" sz="3200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Monotype Corsiva" pitchFamily="66" charset="0"/>
              </a:rPr>
            </a:b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 lvl="1"/>
            <a:fld id="{725C68B6-61C2-468F-89AB-4B9F7531AA68}" type="slidenum">
              <a:rPr lang="ru-RU" sz="1200" smtClean="0">
                <a:solidFill>
                  <a:srgbClr val="0000CC"/>
                </a:solidFill>
              </a:rPr>
              <a:pPr lvl="1"/>
              <a:t>10</a:t>
            </a:fld>
            <a:endParaRPr lang="ru-RU" sz="1200" dirty="0">
              <a:solidFill>
                <a:srgbClr val="0000CC"/>
              </a:solidFill>
            </a:endParaRP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214554"/>
            <a:ext cx="8358246" cy="4286280"/>
          </a:xfrm>
          <a:prstGeom prst="rect">
            <a:avLst/>
          </a:prstGeom>
          <a:noFill/>
          <a:ln w="19050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advTm="9188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800" b="1" u="sng" dirty="0" smtClean="0">
              <a:solidFill>
                <a:schemeClr val="accent2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100" b="1" u="sng" dirty="0" smtClean="0">
                <a:solidFill>
                  <a:srgbClr val="0000CC"/>
                </a:solidFill>
                <a:latin typeface="Monotype Corsiva" pitchFamily="66" charset="0"/>
              </a:rPr>
              <a:t>Вторичная структура</a:t>
            </a:r>
            <a:r>
              <a:rPr lang="ru-RU" sz="4100" dirty="0" smtClean="0">
                <a:solidFill>
                  <a:srgbClr val="0000CC"/>
                </a:solidFill>
                <a:latin typeface="Monotype Corsiva" pitchFamily="66" charset="0"/>
              </a:rPr>
              <a:t> – пространственная конфигурация полипептидной цепи</a:t>
            </a:r>
          </a:p>
          <a:p>
            <a:pPr algn="ctr">
              <a:buNone/>
            </a:pPr>
            <a:endParaRPr lang="ru-RU" sz="4100" dirty="0" smtClean="0">
              <a:solidFill>
                <a:srgbClr val="0000CC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100" dirty="0" smtClean="0">
                <a:solidFill>
                  <a:srgbClr val="0000CC"/>
                </a:solidFill>
                <a:latin typeface="Monotype Corsiva" pitchFamily="66" charset="0"/>
              </a:rPr>
              <a:t>Для белков наиболее часто встречающимся вариантом вторичной структуры  является </a:t>
            </a:r>
            <a:r>
              <a:rPr lang="ru-RU" sz="4100" b="1" dirty="0" smtClean="0">
                <a:solidFill>
                  <a:srgbClr val="0000CC"/>
                </a:solidFill>
                <a:latin typeface="Monotype Corsiva" pitchFamily="66" charset="0"/>
              </a:rPr>
              <a:t>спираль</a:t>
            </a:r>
            <a:r>
              <a:rPr lang="ru-RU" sz="4100" dirty="0" smtClean="0">
                <a:solidFill>
                  <a:srgbClr val="0000CC"/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CC"/>
                </a:solidFill>
              </a:rPr>
              <a:pPr/>
              <a:t>11</a:t>
            </a:fld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4143404" cy="6429420"/>
          </a:xfrm>
          <a:prstGeom prst="rect">
            <a:avLst/>
          </a:prstGeom>
          <a:noFill/>
          <a:ln w="19050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advTm="8612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3900486" cy="6215106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None/>
            </a:pPr>
            <a:endParaRPr lang="ru-RU" sz="2800" b="1" u="sng" dirty="0" smtClean="0">
              <a:solidFill>
                <a:srgbClr val="0000CC"/>
              </a:solidFill>
              <a:latin typeface="Monotype Corsiva" pitchFamily="66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ru-RU" sz="2800" b="1" u="sng" dirty="0" smtClean="0">
                <a:solidFill>
                  <a:srgbClr val="0000CC"/>
                </a:solidFill>
                <a:latin typeface="Monotype Corsiva" pitchFamily="66" charset="0"/>
              </a:rPr>
              <a:t>Третичная структура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 –конфигурация, которую принимает в пространстве закрученная в спираль полипептидная цепь.</a:t>
            </a:r>
          </a:p>
          <a:p>
            <a:pPr>
              <a:spcBef>
                <a:spcPct val="50000"/>
              </a:spcBef>
              <a:buNone/>
            </a:pPr>
            <a:endParaRPr lang="ru-RU" sz="2800" dirty="0" smtClean="0">
              <a:solidFill>
                <a:srgbClr val="0000CC"/>
              </a:solidFill>
              <a:latin typeface="Monotype Corsiva" pitchFamily="66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Третичная структура обуславливает специфическую биологическая активность белковой молекулы.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CC"/>
                </a:solidFill>
              </a:rPr>
              <a:pPr/>
              <a:t>12</a:t>
            </a:fld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71480"/>
            <a:ext cx="4339643" cy="5786478"/>
          </a:xfrm>
          <a:prstGeom prst="rect">
            <a:avLst/>
          </a:prstGeom>
          <a:noFill/>
          <a:ln w="19050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advTm="8846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5768997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None/>
            </a:pPr>
            <a:r>
              <a:rPr lang="ru-RU" sz="2800" b="1" u="sng" dirty="0" smtClean="0">
                <a:solidFill>
                  <a:srgbClr val="0000CC"/>
                </a:solidFill>
                <a:latin typeface="Monotype Corsiva" pitchFamily="66" charset="0"/>
              </a:rPr>
              <a:t>Четвертичная структура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 – расположение в пространстве нескольких полипептидных цепей, каждая из которых имеет свою первичную, вторичную и третичную структуру и называется </a:t>
            </a:r>
            <a:r>
              <a:rPr lang="ru-RU" sz="2800" b="1" dirty="0" smtClean="0">
                <a:solidFill>
                  <a:srgbClr val="0000CC"/>
                </a:solidFill>
                <a:latin typeface="Monotype Corsiva" pitchFamily="66" charset="0"/>
              </a:rPr>
              <a:t>субъединицей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.</a:t>
            </a:r>
          </a:p>
          <a:p>
            <a:pPr>
              <a:spcBef>
                <a:spcPct val="50000"/>
              </a:spcBef>
              <a:buNone/>
            </a:pP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Четвертичная структура встречается не у всех белков.</a:t>
            </a:r>
            <a:endParaRPr lang="ru-RU" sz="2800" dirty="0">
              <a:solidFill>
                <a:srgbClr val="0000CC"/>
              </a:solidFill>
              <a:latin typeface="Monotype Corsiva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CC"/>
                </a:solidFill>
              </a:rPr>
              <a:pPr/>
              <a:t>13</a:t>
            </a:fld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6" name="Picture 6" descr="i?id=29060926&amp;tov=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4139398" cy="4857784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 advTm="9048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21000"/>
              </a:srgbClr>
            </a:gs>
            <a:gs pos="0">
              <a:srgbClr val="FF3399">
                <a:alpha val="21000"/>
              </a:srgbClr>
            </a:gs>
            <a:gs pos="0">
              <a:srgbClr val="FF3399">
                <a:alpha val="21000"/>
              </a:srgbClr>
            </a:gs>
            <a:gs pos="0">
              <a:srgbClr val="FF3399">
                <a:alpha val="21000"/>
              </a:srgbClr>
            </a:gs>
            <a:gs pos="0">
              <a:srgbClr val="FF3399">
                <a:alpha val="21000"/>
              </a:srgbClr>
            </a:gs>
            <a:gs pos="0">
              <a:srgbClr val="FF3399">
                <a:alpha val="21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928818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solidFill>
                  <a:srgbClr val="C00000"/>
                </a:solidFill>
                <a:latin typeface="Arial Narrow" pitchFamily="34" charset="0"/>
                <a:ea typeface="Meiryo" pitchFamily="34" charset="-128"/>
              </a:rPr>
              <a:t>Белки</a:t>
            </a:r>
            <a:r>
              <a:rPr lang="ru-RU" sz="3600" dirty="0" smtClean="0">
                <a:solidFill>
                  <a:srgbClr val="C00000"/>
                </a:solidFill>
                <a:latin typeface="Arial Narrow" pitchFamily="34" charset="0"/>
                <a:ea typeface="Meiryo" pitchFamily="34" charset="-128"/>
              </a:rPr>
              <a:t> – высокомолекулярные природные соединения (биополимеры), состоящие из остатков аминокислот, которые соединены пептидной связью.</a:t>
            </a:r>
            <a:endParaRPr lang="ru-RU" sz="3600" dirty="0">
              <a:solidFill>
                <a:srgbClr val="C00000"/>
              </a:solidFill>
              <a:latin typeface="Arial Narrow" pitchFamily="34" charset="0"/>
              <a:ea typeface="Meiryo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66178"/>
          </a:xfrm>
        </p:spPr>
        <p:txBody>
          <a:bodyPr/>
          <a:lstStyle/>
          <a:p>
            <a:pPr algn="ctr">
              <a:buNone/>
            </a:pPr>
            <a:r>
              <a:rPr lang="ru-RU" sz="4400" b="1" u="sng" dirty="0" smtClean="0">
                <a:solidFill>
                  <a:srgbClr val="FF3300"/>
                </a:solidFill>
                <a:latin typeface="Monotype Corsiva" pitchFamily="66" charset="0"/>
              </a:rPr>
              <a:t>Белки</a:t>
            </a:r>
          </a:p>
          <a:p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CC"/>
                </a:solidFill>
              </a:rPr>
              <a:pPr/>
              <a:t>14</a:t>
            </a:fld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2428860" y="3357562"/>
            <a:ext cx="1428760" cy="500066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5357818" y="3357562"/>
            <a:ext cx="1500198" cy="5000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786190"/>
            <a:ext cx="292895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069009"/>
                </a:solidFill>
                <a:latin typeface="Monotype Corsiva" pitchFamily="66" charset="0"/>
              </a:rPr>
              <a:t>Протеины 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00CC"/>
                </a:solidFill>
                <a:latin typeface="Monotype Corsiva" pitchFamily="66" charset="0"/>
              </a:rPr>
              <a:t>(простые белки, состоящие только из аминокислотных остатков) </a:t>
            </a:r>
          </a:p>
          <a:p>
            <a:pPr algn="ctr">
              <a:spcBef>
                <a:spcPct val="50000"/>
              </a:spcBef>
            </a:pPr>
            <a:endParaRPr lang="ru-RU" sz="4000" dirty="0" smtClean="0">
              <a:solidFill>
                <a:schemeClr val="accent2"/>
              </a:solidFill>
              <a:latin typeface="Monotype Corsiva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ru-RU" sz="4000" dirty="0" smtClean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endParaRPr lang="ru-RU" sz="4000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3786190"/>
            <a:ext cx="35004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069409"/>
                </a:solidFill>
                <a:latin typeface="Monotype Corsiva" pitchFamily="66" charset="0"/>
              </a:rPr>
              <a:t>Протеиды 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00CC"/>
                </a:solidFill>
                <a:latin typeface="Monotype Corsiva" pitchFamily="66" charset="0"/>
              </a:rPr>
              <a:t>(сложные белки, состоящие из глобулярных белков</a:t>
            </a:r>
            <a:r>
              <a:rPr lang="ru-RU" sz="4000" b="1" dirty="0" smtClean="0">
                <a:solidFill>
                  <a:srgbClr val="0000CC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latin typeface="Monotype Corsiva" pitchFamily="66" charset="0"/>
              </a:rPr>
              <a:t>и небелкового материала)</a:t>
            </a:r>
            <a:endParaRPr lang="ru-RU" sz="2400" b="1" dirty="0">
              <a:solidFill>
                <a:srgbClr val="0000C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791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Закрепление изученного материала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651510" indent="-514350" algn="ctr">
              <a:buClr>
                <a:srgbClr val="FF0000"/>
              </a:buClr>
              <a:buSzPct val="72000"/>
              <a:buNone/>
            </a:pPr>
            <a:r>
              <a:rPr lang="ru-RU" b="1" dirty="0" smtClean="0">
                <a:solidFill>
                  <a:srgbClr val="0000CC"/>
                </a:solidFill>
              </a:rPr>
              <a:t>Что является структурным компонентом белков?</a:t>
            </a:r>
          </a:p>
          <a:p>
            <a:pPr marL="651510" indent="-514350" algn="ctr">
              <a:buClr>
                <a:srgbClr val="FF0000"/>
              </a:buClr>
              <a:buNone/>
            </a:pPr>
            <a:r>
              <a:rPr lang="ru-RU" b="1" dirty="0" smtClean="0">
                <a:solidFill>
                  <a:srgbClr val="0000CC"/>
                </a:solidFill>
              </a:rPr>
              <a:t>Какие функции белков вы знаете?</a:t>
            </a:r>
          </a:p>
          <a:p>
            <a:pPr marL="651510" indent="-514350" algn="ctr">
              <a:buClr>
                <a:srgbClr val="FF0000"/>
              </a:buClr>
              <a:buNone/>
            </a:pPr>
            <a:r>
              <a:rPr lang="ru-RU" b="1" dirty="0" smtClean="0">
                <a:solidFill>
                  <a:srgbClr val="0000CC"/>
                </a:solidFill>
              </a:rPr>
              <a:t>Сколько структур белковой молекулы различают?</a:t>
            </a:r>
          </a:p>
          <a:p>
            <a:pPr marL="651510" indent="-514350" algn="ctr">
              <a:buClr>
                <a:srgbClr val="FF0000"/>
              </a:buClr>
              <a:buNone/>
            </a:pPr>
            <a:r>
              <a:rPr lang="ru-RU" b="1" dirty="0" smtClean="0">
                <a:solidFill>
                  <a:srgbClr val="0000CC"/>
                </a:solidFill>
              </a:rPr>
              <a:t>Какая структура белка обуславливает  его биологическую роль?</a:t>
            </a:r>
          </a:p>
          <a:p>
            <a:pPr marL="651510" indent="-514350" algn="ctr">
              <a:buClr>
                <a:srgbClr val="FF0000"/>
              </a:buClr>
              <a:buNone/>
            </a:pPr>
            <a:r>
              <a:rPr lang="ru-RU" b="1" dirty="0" smtClean="0">
                <a:solidFill>
                  <a:srgbClr val="0000CC"/>
                </a:solidFill>
              </a:rPr>
              <a:t>Кто является автором полипептидной теории  строения белков?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CC"/>
                </a:solidFill>
              </a:rPr>
              <a:pPr/>
              <a:t>15</a:t>
            </a:fld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advTm="8549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78634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Продолжить обучение, развитие и воспитание учащихся с использованием учебного материала о белках</a:t>
            </a:r>
            <a:endParaRPr lang="ru-RU" sz="4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072074"/>
            <a:ext cx="1829714" cy="1565453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schemeClr val="accent5"/>
                </a:solidFill>
              </a:rPr>
              <a:pPr/>
              <a:t>2</a:t>
            </a:fld>
            <a:endParaRPr lang="ru-RU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advTm="7598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Актуализировать знания, полученные на уроках биологии.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Выявить биологическую роль белков.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Познакомить учащихся со строением и составом белков.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072074"/>
            <a:ext cx="1829714" cy="1565453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8721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2852"/>
            <a:ext cx="3829048" cy="5983311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900" b="1" dirty="0" smtClean="0">
                <a:solidFill>
                  <a:srgbClr val="C00000"/>
                </a:solidFill>
                <a:latin typeface="Monotype Corsiva" pitchFamily="66" charset="0"/>
                <a:cs typeface="Andalus" pitchFamily="2" charset="-78"/>
              </a:rPr>
              <a:t>Жизнь есть способ существования белковых тел</a:t>
            </a:r>
            <a:r>
              <a:rPr lang="ru-RU" sz="3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ru-RU" sz="3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9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Ф. Энгельс </a:t>
            </a:r>
            <a:r>
              <a:rPr lang="ru-RU" sz="3900" dirty="0" smtClean="0">
                <a:latin typeface="Monotype Corsiva" pitchFamily="66" charset="0"/>
                <a:cs typeface="Times New Roman" pitchFamily="18" charset="0"/>
              </a:rPr>
              <a:t>       </a:t>
            </a:r>
            <a:endParaRPr lang="ru-RU" sz="3900" dirty="0"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00562" y="714356"/>
            <a:ext cx="4357718" cy="535785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pPr/>
              <a:t>4</a:t>
            </a:fld>
            <a:endParaRPr lang="ru-RU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advTm="5928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Функции белков:</a:t>
            </a:r>
            <a:endParaRPr lang="ru-RU" b="1" i="1" dirty="0">
              <a:solidFill>
                <a:srgbClr val="000066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Структурная (коллаген, эластин, склеротин)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Каталитическая (ферменты)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Регуляторная (гормоны)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Транспортная (гемоглобин)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Защитная (антитела)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Двигательная (миозин)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Запасательная (альбумин)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Сигнальные (белки-рецепторы)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srgbClr val="0000CC"/>
                </a:solidFill>
              </a:rPr>
              <a:pPr/>
              <a:t>5</a:t>
            </a:fld>
            <a:endParaRPr lang="ru-RU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advTm="7145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r>
              <a:rPr lang="ru-RU" dirty="0" smtClean="0">
                <a:solidFill>
                  <a:srgbClr val="003300"/>
                </a:solidFill>
                <a:latin typeface="Monotype Corsiva" pitchFamily="66" charset="0"/>
              </a:rPr>
              <a:t>Элементарный состав белков</a:t>
            </a:r>
            <a:endParaRPr lang="ru-RU" dirty="0">
              <a:solidFill>
                <a:srgbClr val="003300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214422"/>
          <a:ext cx="7800972" cy="4405517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{2D5ABB26-0587-4C30-8999-92F81FD0307C}</a:tableStyleId>
              </a:tblPr>
              <a:tblGrid>
                <a:gridCol w="3686172"/>
                <a:gridCol w="4114800"/>
              </a:tblGrid>
              <a:tr h="55328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3300"/>
                          </a:solidFill>
                        </a:rPr>
                        <a:t>Элемент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3300"/>
                          </a:solidFill>
                        </a:rPr>
                        <a:t>Содержание в %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5328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3300"/>
                          </a:solidFill>
                        </a:rPr>
                        <a:t>С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3300"/>
                          </a:solidFill>
                        </a:rPr>
                        <a:t>50  - 55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5328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3300"/>
                          </a:solidFill>
                        </a:rPr>
                        <a:t>Н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3300"/>
                          </a:solidFill>
                        </a:rPr>
                        <a:t>6,5 - 7,3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3737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3300"/>
                          </a:solidFill>
                        </a:rPr>
                        <a:t>О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3300"/>
                          </a:solidFill>
                        </a:rPr>
                        <a:t>19 - 24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3836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3300"/>
                          </a:solidFill>
                        </a:rPr>
                        <a:t>N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3300"/>
                          </a:solidFill>
                        </a:rPr>
                        <a:t>15 - 19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2245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3300"/>
                          </a:solidFill>
                        </a:rPr>
                        <a:t>S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3300"/>
                          </a:solidFill>
                        </a:rPr>
                        <a:t>0,2 -</a:t>
                      </a:r>
                      <a:r>
                        <a:rPr lang="ru-RU" sz="3200" b="1" baseline="0" dirty="0" smtClean="0">
                          <a:solidFill>
                            <a:srgbClr val="003300"/>
                          </a:solidFill>
                        </a:rPr>
                        <a:t> 2,4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828224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3300"/>
                          </a:solidFill>
                        </a:rPr>
                        <a:t>а также       </a:t>
                      </a:r>
                      <a:r>
                        <a:rPr lang="en-US" sz="3200" b="1" dirty="0" smtClean="0">
                          <a:solidFill>
                            <a:srgbClr val="003300"/>
                          </a:solidFill>
                        </a:rPr>
                        <a:t>P,</a:t>
                      </a:r>
                      <a:r>
                        <a:rPr lang="en-US" sz="3200" b="1" baseline="0" dirty="0" smtClean="0">
                          <a:solidFill>
                            <a:srgbClr val="003300"/>
                          </a:solidFill>
                        </a:rPr>
                        <a:t>   </a:t>
                      </a:r>
                      <a:r>
                        <a:rPr lang="en-US" sz="3200" b="1" baseline="0" dirty="0" err="1" smtClean="0">
                          <a:solidFill>
                            <a:srgbClr val="003300"/>
                          </a:solidFill>
                        </a:rPr>
                        <a:t>Mn</a:t>
                      </a:r>
                      <a:r>
                        <a:rPr lang="en-US" sz="3200" b="1" baseline="0" dirty="0" smtClean="0">
                          <a:solidFill>
                            <a:srgbClr val="003300"/>
                          </a:solidFill>
                        </a:rPr>
                        <a:t>,   Mg,   Fe</a:t>
                      </a:r>
                      <a:endParaRPr lang="ru-RU" sz="3200" b="1" dirty="0">
                        <a:solidFill>
                          <a:srgbClr val="0033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4821"/>
                </a:solidFill>
              </a:rPr>
              <a:pPr/>
              <a:t>6</a:t>
            </a:fld>
            <a:endParaRPr lang="ru-RU" dirty="0">
              <a:solidFill>
                <a:srgbClr val="004821"/>
              </a:solidFill>
            </a:endParaRPr>
          </a:p>
        </p:txBody>
      </p:sp>
    </p:spTree>
  </p:cSld>
  <p:clrMapOvr>
    <a:masterClrMapping/>
  </p:clrMapOvr>
  <p:transition advTm="6271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AA906"/>
            </a:gs>
            <a:gs pos="100000">
              <a:srgbClr val="4D080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Реакция межмолекулярной дегидратации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09186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</a:pPr>
            <a:endParaRPr lang="ru-RU" b="1" dirty="0" smtClean="0">
              <a:solidFill>
                <a:srgbClr val="996600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b="1" dirty="0" smtClean="0">
                <a:solidFill>
                  <a:srgbClr val="993300"/>
                </a:solidFill>
                <a:latin typeface="Comic Sans MS" pitchFamily="66" charset="0"/>
              </a:rPr>
              <a:t>карбоксильная группа одной </a:t>
            </a:r>
            <a:r>
              <a:rPr lang="ru-RU" b="1" dirty="0" err="1" smtClean="0">
                <a:solidFill>
                  <a:srgbClr val="993300"/>
                </a:solidFill>
                <a:latin typeface="Comic Sans MS" pitchFamily="66" charset="0"/>
              </a:rPr>
              <a:t>α</a:t>
            </a:r>
            <a:r>
              <a:rPr lang="ru-RU" b="1" dirty="0" smtClean="0">
                <a:solidFill>
                  <a:srgbClr val="993300"/>
                </a:solidFill>
                <a:latin typeface="Comic Sans MS" pitchFamily="66" charset="0"/>
              </a:rPr>
              <a:t>–аминокислоты реагирует с аминогруппой другой </a:t>
            </a:r>
          </a:p>
          <a:p>
            <a:pPr algn="ctr">
              <a:buFont typeface="Wingdings" pitchFamily="2" charset="2"/>
              <a:buNone/>
            </a:pPr>
            <a:r>
              <a:rPr lang="ru-RU" b="1" dirty="0" err="1" smtClean="0">
                <a:solidFill>
                  <a:srgbClr val="993300"/>
                </a:solidFill>
                <a:latin typeface="Comic Sans MS" pitchFamily="66" charset="0"/>
              </a:rPr>
              <a:t>α–аминокислоты </a:t>
            </a:r>
            <a:r>
              <a:rPr lang="ru-RU" b="1" dirty="0" smtClean="0">
                <a:solidFill>
                  <a:srgbClr val="993300"/>
                </a:solidFill>
                <a:latin typeface="Comic Sans MS" pitchFamily="66" charset="0"/>
              </a:rPr>
              <a:t>с образованием пептида и молекулы воды</a:t>
            </a:r>
          </a:p>
          <a:p>
            <a:pPr algn="ctr">
              <a:buFont typeface="Wingdings" pitchFamily="2" charset="2"/>
              <a:buNone/>
            </a:pPr>
            <a:endParaRPr lang="ru-RU" b="1" dirty="0" smtClean="0">
              <a:solidFill>
                <a:srgbClr val="33CC33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NH</a:t>
            </a:r>
            <a:r>
              <a:rPr lang="en-US" sz="2600" b="1" baseline="-25000" dirty="0" smtClean="0">
                <a:solidFill>
                  <a:srgbClr val="660033"/>
                </a:solidFill>
                <a:latin typeface="Comic Sans MS" pitchFamily="66" charset="0"/>
              </a:rPr>
              <a:t>2</a:t>
            </a: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 – CH</a:t>
            </a:r>
            <a:r>
              <a:rPr lang="en-US" sz="2600" b="1" baseline="-25000" dirty="0" smtClean="0">
                <a:solidFill>
                  <a:srgbClr val="660033"/>
                </a:solidFill>
                <a:latin typeface="Comic Sans MS" pitchFamily="66" charset="0"/>
              </a:rPr>
              <a:t>2</a:t>
            </a: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 – COOH </a:t>
            </a: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en-US" sz="2600" b="1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NH</a:t>
            </a:r>
            <a:r>
              <a:rPr lang="en-US" sz="2600" b="1" baseline="-25000" dirty="0" smtClean="0">
                <a:solidFill>
                  <a:srgbClr val="660033"/>
                </a:solidFill>
                <a:latin typeface="Comic Sans MS" pitchFamily="66" charset="0"/>
              </a:rPr>
              <a:t>2</a:t>
            </a: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 – CH</a:t>
            </a:r>
            <a:r>
              <a:rPr lang="en-US" sz="2600" b="1" baseline="-25000" dirty="0" smtClean="0">
                <a:solidFill>
                  <a:srgbClr val="660033"/>
                </a:solidFill>
                <a:latin typeface="Comic Sans MS" pitchFamily="66" charset="0"/>
              </a:rPr>
              <a:t>2</a:t>
            </a: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 – COOH </a:t>
            </a: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sz="2600" b="1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endParaRPr lang="ru-RU" sz="26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endParaRPr lang="en-US" sz="26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NH</a:t>
            </a:r>
            <a:r>
              <a:rPr lang="en-US" sz="2600" b="1" baseline="-25000" dirty="0" smtClean="0">
                <a:solidFill>
                  <a:srgbClr val="660033"/>
                </a:solidFill>
                <a:latin typeface="Comic Sans MS" pitchFamily="66" charset="0"/>
              </a:rPr>
              <a:t>2</a:t>
            </a: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 – CH</a:t>
            </a:r>
            <a:r>
              <a:rPr lang="en-US" sz="2600" b="1" baseline="-25000" dirty="0" smtClean="0">
                <a:solidFill>
                  <a:srgbClr val="660033"/>
                </a:solidFill>
                <a:latin typeface="Comic Sans MS" pitchFamily="66" charset="0"/>
              </a:rPr>
              <a:t>2</a:t>
            </a: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 – CO – NH – CH</a:t>
            </a:r>
            <a:r>
              <a:rPr lang="en-US" sz="2600" b="1" baseline="-25000" dirty="0" smtClean="0">
                <a:solidFill>
                  <a:srgbClr val="660033"/>
                </a:solidFill>
                <a:latin typeface="Comic Sans MS" pitchFamily="66" charset="0"/>
              </a:rPr>
              <a:t>2</a:t>
            </a: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 – COOH </a:t>
            </a: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en-US" sz="2600" b="1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H</a:t>
            </a:r>
            <a:r>
              <a:rPr lang="en-US" sz="2600" b="1" baseline="-25000" dirty="0" smtClean="0">
                <a:solidFill>
                  <a:srgbClr val="660033"/>
                </a:solidFill>
                <a:latin typeface="Comic Sans MS" pitchFamily="66" charset="0"/>
              </a:rPr>
              <a:t>2</a:t>
            </a:r>
            <a:r>
              <a:rPr lang="en-US" sz="2600" b="1" dirty="0" smtClean="0">
                <a:solidFill>
                  <a:srgbClr val="660033"/>
                </a:solidFill>
                <a:latin typeface="Comic Sans MS" pitchFamily="66" charset="0"/>
              </a:rPr>
              <a:t>O</a:t>
            </a:r>
            <a:endParaRPr lang="ru-RU" sz="2600" b="1" dirty="0" smtClean="0">
              <a:solidFill>
                <a:srgbClr val="660033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endParaRPr lang="ru-RU" sz="2000" b="1" dirty="0" smtClean="0">
              <a:solidFill>
                <a:srgbClr val="33CC33"/>
              </a:solidFill>
              <a:latin typeface="+mj-lt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800000"/>
                </a:solidFill>
                <a:latin typeface="Comic Sans MS" pitchFamily="66" charset="0"/>
              </a:rPr>
              <a:t>связь</a:t>
            </a:r>
            <a:r>
              <a:rPr lang="ru-RU" b="1" dirty="0" smtClean="0">
                <a:solidFill>
                  <a:srgbClr val="9966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9966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–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CO – NH –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800000"/>
                </a:solidFill>
                <a:latin typeface="Comic Sans MS" pitchFamily="66" charset="0"/>
              </a:rPr>
              <a:t>, соединяющая отдельные аминокислоты в пептид, называется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пептидной (амидной)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C00000"/>
                </a:solidFill>
              </a:rPr>
              <a:pPr/>
              <a:t>7</a:t>
            </a:fld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9969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66"/>
                </a:solidFill>
              </a:rPr>
              <a:t>Теории строения белков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2060"/>
                </a:solidFill>
              </a:rPr>
              <a:pPr/>
              <a:t>8</a:t>
            </a:fld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Picture 6" descr="Данилевски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6000" contrast="18000"/>
          </a:blip>
          <a:srcRect/>
          <a:stretch>
            <a:fillRect/>
          </a:stretch>
        </p:blipFill>
        <p:spPr bwMode="auto">
          <a:xfrm>
            <a:off x="428596" y="1571612"/>
            <a:ext cx="3143272" cy="4177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785786" y="5929330"/>
            <a:ext cx="23037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002060"/>
                </a:solidFill>
              </a:rPr>
              <a:t>А.Я. Данилевский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8" name="Picture 7" descr="Фишер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1810" y="1571612"/>
            <a:ext cx="3494356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572132" y="5715016"/>
            <a:ext cx="28903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002060"/>
                </a:solidFill>
              </a:rPr>
              <a:t>Э. Фишер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002060"/>
                </a:solidFill>
              </a:rPr>
              <a:t>Полипептидная теория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002060"/>
                </a:solidFill>
              </a:rPr>
              <a:t> строения белков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817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В молекулу полипептида входят различные аминокислотные остатки, соединенные пептидной связью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2"/>
                </a:solidFill>
              </a:rPr>
              <a:pPr/>
              <a:t>9</a:t>
            </a:fld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5" name="Picture 6" descr="1048-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357430"/>
            <a:ext cx="842968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817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350</TotalTime>
  <Words>391</Words>
  <Application>Microsoft Office PowerPoint</Application>
  <PresentationFormat>Экран (4:3)</PresentationFormat>
  <Paragraphs>93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Слайд 1</vt:lpstr>
      <vt:lpstr>Цель урока:  Продолжить обучение, развитие и воспитание учащихся с использованием учебного материала о белках</vt:lpstr>
      <vt:lpstr>Задачи урока:</vt:lpstr>
      <vt:lpstr>Слайд 4</vt:lpstr>
      <vt:lpstr>Функции белков:</vt:lpstr>
      <vt:lpstr>Элементарный состав белков</vt:lpstr>
      <vt:lpstr>Реакция межмолекулярной дегидратации</vt:lpstr>
      <vt:lpstr>Теории строения белков</vt:lpstr>
      <vt:lpstr>В молекулу полипептида входят различные аминокислотные остатки, соединенные пептидной связью</vt:lpstr>
      <vt:lpstr>Первичная структура – линейная последовательность аминокислотных остатков в полипептидной цепи. </vt:lpstr>
      <vt:lpstr>Слайд 11</vt:lpstr>
      <vt:lpstr>Слайд 12</vt:lpstr>
      <vt:lpstr>Слайд 13</vt:lpstr>
      <vt:lpstr>Белки – высокомолекулярные природные соединения (биополимеры), состоящие из остатков аминокислот, которые соединены пептидной связью.</vt:lpstr>
      <vt:lpstr>Закрепление изученного материала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Lena</cp:lastModifiedBy>
  <cp:revision>38</cp:revision>
  <dcterms:created xsi:type="dcterms:W3CDTF">2009-10-07T15:29:40Z</dcterms:created>
  <dcterms:modified xsi:type="dcterms:W3CDTF">2009-10-23T15:23:22Z</dcterms:modified>
</cp:coreProperties>
</file>