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65" r:id="rId4"/>
    <p:sldId id="260" r:id="rId5"/>
    <p:sldId id="272" r:id="rId6"/>
    <p:sldId id="264" r:id="rId7"/>
    <p:sldId id="266" r:id="rId8"/>
    <p:sldId id="268" r:id="rId9"/>
    <p:sldId id="280" r:id="rId10"/>
    <p:sldId id="282" r:id="rId11"/>
    <p:sldId id="283" r:id="rId12"/>
    <p:sldId id="284" r:id="rId13"/>
    <p:sldId id="269" r:id="rId14"/>
    <p:sldId id="270" r:id="rId15"/>
    <p:sldId id="267" r:id="rId16"/>
    <p:sldId id="286" r:id="rId17"/>
    <p:sldId id="274" r:id="rId18"/>
    <p:sldId id="275" r:id="rId19"/>
    <p:sldId id="278" r:id="rId20"/>
    <p:sldId id="287" r:id="rId21"/>
    <p:sldId id="288" r:id="rId22"/>
    <p:sldId id="277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BB785-95AB-4A6B-B117-BBC5FECE21E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75968-CD7F-425D-B77C-B42D8ED9B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6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5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3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4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8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1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7F34-1C97-4DBC-82ED-F359433D141B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DF5D-54E6-448E-A9A5-5347E007B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Первая мировая война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Pictures\пм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5" y="1631193"/>
            <a:ext cx="8675453" cy="481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</a:rPr>
              <a:t>. Г. Корнилов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Лавр </a:t>
            </a:r>
            <a:r>
              <a:rPr lang="ru-RU" dirty="0" err="1"/>
              <a:t>Гео́ргиевич</a:t>
            </a:r>
            <a:r>
              <a:rPr lang="ru-RU" dirty="0"/>
              <a:t> </a:t>
            </a:r>
            <a:r>
              <a:rPr lang="ru-RU" dirty="0" err="1"/>
              <a:t>Корни́лов</a:t>
            </a:r>
            <a:r>
              <a:rPr lang="ru-RU" dirty="0"/>
              <a:t> — русский военачальник, генерал от инфантерии. Военный разведчик, дипломат и путешественник-исследователь. Герой русско-японской и Первой мировой войн. Верховный главнокомандующий Русской армии.</a:t>
            </a:r>
          </a:p>
        </p:txBody>
      </p:sp>
      <p:pic>
        <p:nvPicPr>
          <p:cNvPr id="2050" name="Picture 2" descr="C:\Users\user\Pictures\kornilovg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53" y="1600200"/>
            <a:ext cx="33962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>
                <a:solidFill>
                  <a:srgbClr val="FF0000"/>
                </a:solidFill>
              </a:rPr>
              <a:t>. И. Деникин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11200" dirty="0"/>
              <a:t>Армейский </a:t>
            </a:r>
            <a:r>
              <a:rPr lang="ru-RU" sz="11200" dirty="0" smtClean="0"/>
              <a:t>офицер</a:t>
            </a:r>
            <a:endParaRPr lang="ru-RU" sz="11200" dirty="0"/>
          </a:p>
          <a:p>
            <a:pPr marL="0" indent="0">
              <a:buNone/>
            </a:pPr>
            <a:r>
              <a:rPr lang="ru-RU" sz="11200" dirty="0" err="1"/>
              <a:t>Анто́н</a:t>
            </a:r>
            <a:r>
              <a:rPr lang="ru-RU" sz="11200" dirty="0"/>
              <a:t> </a:t>
            </a:r>
            <a:r>
              <a:rPr lang="ru-RU" sz="11200" dirty="0" err="1"/>
              <a:t>Ива́нович</a:t>
            </a:r>
            <a:r>
              <a:rPr lang="ru-RU" sz="11200" dirty="0"/>
              <a:t> </a:t>
            </a:r>
            <a:r>
              <a:rPr lang="ru-RU" sz="11200" dirty="0" err="1"/>
              <a:t>Дени́кин</a:t>
            </a:r>
            <a:r>
              <a:rPr lang="ru-RU" sz="11200" dirty="0"/>
              <a:t> — русский военачальник, политический и общественный деятель, писатель, мемуарист, публицист и военный документалист. Участник Русско-японской войны .</a:t>
            </a:r>
          </a:p>
          <a:p>
            <a:endParaRPr lang="ru-RU" dirty="0"/>
          </a:p>
        </p:txBody>
      </p:sp>
      <p:pic>
        <p:nvPicPr>
          <p:cNvPr id="3074" name="Picture 2" descr="C:\Users\user\Pictures\Anton_Denikin_1918-1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59" y="1600200"/>
            <a:ext cx="29062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 Васильевич Колчак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усский </a:t>
            </a:r>
            <a:r>
              <a:rPr lang="ru-RU" dirty="0"/>
              <a:t>военный и политический деятель, флотоводец, учёный-океанограф. Адмирал. Участник Русско-японской войны. Во время Первой мировой войны командовал минной дивизией Балтийского флота, Черноморским флотом.</a:t>
            </a:r>
          </a:p>
        </p:txBody>
      </p:sp>
      <p:pic>
        <p:nvPicPr>
          <p:cNvPr id="4098" name="Picture 2" descr="C:\Users\user\Pictures\38234_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26" y="1568616"/>
            <a:ext cx="3285498" cy="43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Брестский мир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Бре́стский</a:t>
            </a:r>
            <a:r>
              <a:rPr lang="ru-RU" dirty="0"/>
              <a:t> мир, </a:t>
            </a:r>
            <a:r>
              <a:rPr lang="ru-RU" dirty="0" err="1"/>
              <a:t>Брест-Лито́вский</a:t>
            </a:r>
            <a:r>
              <a:rPr lang="ru-RU" dirty="0"/>
              <a:t> (Брестский) мирный </a:t>
            </a:r>
            <a:r>
              <a:rPr lang="ru-RU" dirty="0" err="1"/>
              <a:t>догово́р</a:t>
            </a:r>
            <a:r>
              <a:rPr lang="ru-RU" dirty="0"/>
              <a:t> — сепаратный международный мирный договор, подписанный 3 марта 1918 года в Брест-</a:t>
            </a:r>
            <a:r>
              <a:rPr lang="ru-RU" dirty="0" err="1"/>
              <a:t>Литовске</a:t>
            </a:r>
            <a:r>
              <a:rPr lang="ru-RU" dirty="0"/>
              <a:t> представителями Советской России, с одной стороны, и Центральных держав (Германии, Австро-Венгрии, Османской империи и Болгарского царства) — с другой. Ознаменовал поражение и выход России из Первой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5422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Условия брестского мира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•Россия теряла территории Украины, частично Белоруссии, Польши и Прибалтики, а также Великого Княжества Финляндского;</a:t>
            </a:r>
          </a:p>
          <a:p>
            <a:pPr marL="0" indent="0">
              <a:buNone/>
            </a:pPr>
            <a:r>
              <a:rPr lang="ru-RU" dirty="0"/>
              <a:t>•Россия также теряла довольно значительную часть территорий на Кавказе;</a:t>
            </a:r>
          </a:p>
          <a:p>
            <a:pPr marL="0" indent="0">
              <a:buNone/>
            </a:pPr>
            <a:r>
              <a:rPr lang="ru-RU" dirty="0"/>
              <a:t>•Русская армия и флот должны были быть немедленно демобилизованы и полностью должны были покинуть места сражений;</a:t>
            </a:r>
          </a:p>
          <a:p>
            <a:pPr marL="0" indent="0">
              <a:buNone/>
            </a:pPr>
            <a:r>
              <a:rPr lang="ru-RU" dirty="0"/>
              <a:t>•Черноморский флот должен был отойти к командованию германии и Австро-Венгрии;</a:t>
            </a:r>
          </a:p>
          <a:p>
            <a:pPr marL="0" indent="0">
              <a:buNone/>
            </a:pPr>
            <a:r>
              <a:rPr lang="ru-RU" dirty="0"/>
              <a:t>•Договор обязывал советское правительство немедленно прекратить не только военные действия, но также всякую революционную пропаганду на территории Германии, Австрии и странах-союзниках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Танки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Слово «танк» происходит от английского слова </a:t>
            </a:r>
            <a:r>
              <a:rPr lang="ru-RU" sz="2000" dirty="0" err="1"/>
              <a:t>tank</a:t>
            </a:r>
            <a:r>
              <a:rPr lang="ru-RU" sz="2000" dirty="0"/>
              <a:t> (то есть «бак» или «цистерна», «резервуар»). Происхождение названия таково: при отправке на фронт первых танков британская контрразведка пустила слух, что в Англии российским правительством заказана партия топливных цистерн. И танки отправились по железной дороге под видом </a:t>
            </a:r>
            <a:r>
              <a:rPr lang="ru-RU" sz="2000" dirty="0" smtClean="0"/>
              <a:t>цистерн. Примечательно</a:t>
            </a:r>
            <a:r>
              <a:rPr lang="ru-RU" sz="2000" dirty="0"/>
              <a:t>, что в России новую боевую машину первоначально называли «</a:t>
            </a:r>
            <a:r>
              <a:rPr lang="ru-RU" sz="2000" dirty="0" smtClean="0"/>
              <a:t>лохань</a:t>
            </a:r>
            <a:endParaRPr lang="ru-RU" sz="2000" dirty="0"/>
          </a:p>
        </p:txBody>
      </p:sp>
      <p:pic>
        <p:nvPicPr>
          <p:cNvPr id="7170" name="Picture 2" descr="C:\Users\user\Pictures\танк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1" y="2708920"/>
            <a:ext cx="446538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Танки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•Во время Первой мировой войны британские танки были изначально подразделены на «самцов» и «самок». Самцы были оснащены пушками, а самки тяжелыми пулеметами.</a:t>
            </a:r>
          </a:p>
        </p:txBody>
      </p:sp>
      <p:pic>
        <p:nvPicPr>
          <p:cNvPr id="1026" name="Picture 2" descr="C:\Users\user\Pictures\imagesL3ZDPQ5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9" y="1631994"/>
            <a:ext cx="3643911" cy="25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magesE0WT4U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57" y="4509120"/>
            <a:ext cx="38639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Противогазы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История его создания относится к первой мировой войне, когда кайзеровская Германия впервые в истории человечества применила боевые химические вещества. Первую газовую атаку немцы провели 22 апреля 1915 года на германо-французском фронте. Погибли и стали инвалидами тысячи французов. Вторая была организована на Восточном фронте против русских войск. И опять погибли и получили сильнейшие отравления тысячи воинов.</a:t>
            </a:r>
          </a:p>
        </p:txBody>
      </p:sp>
    </p:spTree>
    <p:extLst>
      <p:ext uri="{BB962C8B-B14F-4D97-AF65-F5344CB8AC3E}">
        <p14:creationId xmlns:p14="http://schemas.microsoft.com/office/powerpoint/2010/main" val="17864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Николай Дмитриевич Зелинский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6" y="1600200"/>
            <a:ext cx="3826168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Pictures\противога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7" y="1556792"/>
            <a:ext cx="37126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Кошки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Во </a:t>
            </a:r>
            <a:r>
              <a:rPr lang="ru-RU" sz="3600" dirty="0"/>
              <a:t>время Первой мировой войны кошек держали в окопах для того, чтобы они заранее предупреждали о газовой атаке. </a:t>
            </a:r>
          </a:p>
        </p:txBody>
      </p:sp>
      <p:pic>
        <p:nvPicPr>
          <p:cNvPr id="3075" name="Picture 3" descr="C:\Users\user\Pictures\00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5157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      </a:t>
            </a:r>
            <a:r>
              <a:rPr lang="ru-RU" sz="4900" b="1" dirty="0" smtClean="0">
                <a:solidFill>
                  <a:srgbClr val="C00000"/>
                </a:solidFill>
              </a:rPr>
              <a:t>28 июля 1914 – 11 ноября 1918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Pictures\пмвой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8" y="1700808"/>
            <a:ext cx="86956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Собаки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 время первой мировой войны собаки оказывали неоценимую помощь армиям обеих </a:t>
            </a:r>
            <a:r>
              <a:rPr lang="ru-RU" dirty="0" smtClean="0"/>
              <a:t>сторон.</a:t>
            </a:r>
          </a:p>
          <a:p>
            <a:r>
              <a:rPr lang="ru-RU" dirty="0"/>
              <a:t>Собаки перетаскивали раненых, как людей, так и </a:t>
            </a:r>
            <a:r>
              <a:rPr lang="ru-RU" dirty="0" smtClean="0"/>
              <a:t>собак, перевозили </a:t>
            </a:r>
            <a:r>
              <a:rPr lang="ru-RU" dirty="0"/>
              <a:t>тележки с провиантом, боеприпасами и легкими артиллерийскими орудиями.</a:t>
            </a:r>
          </a:p>
          <a:p>
            <a:r>
              <a:rPr lang="ru-RU" dirty="0" smtClean="0"/>
              <a:t> </a:t>
            </a:r>
            <a:r>
              <a:rPr lang="ru-RU" dirty="0"/>
              <a:t>Собачья почта имела огромное преимущество перед другими средствами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10541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соб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6" y="370004"/>
            <a:ext cx="3827435" cy="26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сан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70004"/>
            <a:ext cx="3815129" cy="26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imagesIU4X8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6" y="3360852"/>
            <a:ext cx="3827435" cy="27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Pictures\imagesQDVNHP6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29" y="3360852"/>
            <a:ext cx="3995301" cy="279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Светлячки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5200" dirty="0" smtClean="0"/>
              <a:t>В Первую </a:t>
            </a:r>
            <a:r>
              <a:rPr lang="ru-RU" sz="5200" dirty="0"/>
              <a:t>мировую войну в отсутствие электричества в лесах солдаты ловили светлячков и сажали их в банки. Так, ночью им удавалось просматривать карты и писать письма родным.</a:t>
            </a:r>
          </a:p>
          <a:p>
            <a:endParaRPr lang="ru-RU" dirty="0"/>
          </a:p>
        </p:txBody>
      </p:sp>
      <p:pic>
        <p:nvPicPr>
          <p:cNvPr id="2050" name="Picture 2" descr="C:\Users\user\Pictures\светл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97089" cy="25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images1UJBJM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63761"/>
            <a:ext cx="2880319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на Поклонной горе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monument_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1957"/>
            <a:ext cx="8229600" cy="32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http://1914.histrf.ru/heroes/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ages91328B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" y="332656"/>
            <a:ext cx="9022180" cy="62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97601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Это был </a:t>
            </a:r>
            <a:r>
              <a:rPr lang="ru-RU" sz="4800" b="1" dirty="0">
                <a:solidFill>
                  <a:srgbClr val="FF0000"/>
                </a:solidFill>
              </a:rPr>
              <a:t>первый военный конфликт мирового масштаба, в который были вовлечены 38 из существовавших в то время 59 независимых государств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Участники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Первая мировая война – это война между двумя коалициями держав: Центральных держав, или Четверного союза (Германия, Австро-Венгрия, Турция, Болгария) и Антанты (Россия, Франция, Великобритания).</a:t>
            </a:r>
            <a:endParaRPr lang="ru-RU" dirty="0"/>
          </a:p>
        </p:txBody>
      </p:sp>
      <p:pic>
        <p:nvPicPr>
          <p:cNvPr id="1026" name="Picture 2" descr="C:\Users\user\Pictures\800px-Map_Europe_alliances_1914-ru_svg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9959"/>
            <a:ext cx="4038600" cy="23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Участники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 </a:t>
            </a:r>
            <a:r>
              <a:rPr lang="ru-RU" sz="9600" dirty="0"/>
              <a:t>Бельгия</a:t>
            </a:r>
          </a:p>
          <a:p>
            <a:r>
              <a:rPr lang="ru-RU" sz="9600" dirty="0"/>
              <a:t>Боливия </a:t>
            </a:r>
          </a:p>
          <a:p>
            <a:r>
              <a:rPr lang="ru-RU" sz="9600" dirty="0"/>
              <a:t>Бразилия </a:t>
            </a:r>
          </a:p>
          <a:p>
            <a:r>
              <a:rPr lang="ru-RU" sz="9600" dirty="0"/>
              <a:t>Китайская Народная </a:t>
            </a:r>
            <a:r>
              <a:rPr lang="ru-RU" sz="9600" dirty="0" smtClean="0"/>
              <a:t>Республика</a:t>
            </a:r>
            <a:endParaRPr lang="ru-RU" sz="9600" dirty="0"/>
          </a:p>
          <a:p>
            <a:r>
              <a:rPr lang="ru-RU" sz="9600" dirty="0"/>
              <a:t>Коста-Рика </a:t>
            </a:r>
          </a:p>
          <a:p>
            <a:r>
              <a:rPr lang="ru-RU" sz="9600" dirty="0"/>
              <a:t>Куба </a:t>
            </a:r>
          </a:p>
          <a:p>
            <a:r>
              <a:rPr lang="ru-RU" sz="9600" dirty="0"/>
              <a:t>Эквадор </a:t>
            </a:r>
          </a:p>
          <a:p>
            <a:r>
              <a:rPr lang="ru-RU" sz="9600" dirty="0"/>
              <a:t>Греция </a:t>
            </a:r>
            <a:endParaRPr lang="ru-RU" sz="9600" dirty="0" smtClean="0"/>
          </a:p>
          <a:p>
            <a:r>
              <a:rPr lang="ru-RU" sz="9600" dirty="0" smtClean="0"/>
              <a:t>Гватемала </a:t>
            </a:r>
          </a:p>
          <a:p>
            <a:r>
              <a:rPr lang="ru-RU" sz="9600" dirty="0" smtClean="0"/>
              <a:t>Республика </a:t>
            </a:r>
            <a:r>
              <a:rPr lang="ru-RU" sz="9600" dirty="0"/>
              <a:t>Гаити </a:t>
            </a:r>
          </a:p>
          <a:p>
            <a:r>
              <a:rPr lang="ru-RU" sz="9600" dirty="0"/>
              <a:t>Гондурас </a:t>
            </a:r>
          </a:p>
          <a:p>
            <a:r>
              <a:rPr lang="ru-RU" sz="9600" dirty="0" smtClean="0"/>
              <a:t> </a:t>
            </a:r>
            <a:r>
              <a:rPr lang="ru-RU" sz="9600" dirty="0"/>
              <a:t>Италия — c 23 мая 1915 года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/>
              <a:t>Либерия</a:t>
            </a:r>
          </a:p>
          <a:p>
            <a:r>
              <a:rPr lang="ru-RU" sz="9600" dirty="0" smtClean="0"/>
              <a:t> </a:t>
            </a:r>
            <a:r>
              <a:rPr lang="ru-RU" sz="9600" dirty="0"/>
              <a:t>Черногория</a:t>
            </a:r>
          </a:p>
          <a:p>
            <a:r>
              <a:rPr lang="ru-RU" sz="9600" dirty="0"/>
              <a:t>Никарагуа </a:t>
            </a:r>
          </a:p>
          <a:p>
            <a:r>
              <a:rPr lang="ru-RU" sz="9600" dirty="0"/>
              <a:t>Панама </a:t>
            </a:r>
          </a:p>
          <a:p>
            <a:r>
              <a:rPr lang="ru-RU" sz="9600" dirty="0"/>
              <a:t>Перу </a:t>
            </a:r>
          </a:p>
          <a:p>
            <a:r>
              <a:rPr lang="ru-RU" sz="9600" dirty="0"/>
              <a:t>Португалия </a:t>
            </a:r>
          </a:p>
          <a:p>
            <a:r>
              <a:rPr lang="ru-RU" sz="9600" dirty="0"/>
              <a:t>Румыния </a:t>
            </a:r>
          </a:p>
          <a:p>
            <a:r>
              <a:rPr lang="ru-RU" sz="9600" dirty="0"/>
              <a:t>Сан-Марино </a:t>
            </a:r>
          </a:p>
          <a:p>
            <a:r>
              <a:rPr lang="ru-RU" sz="9600" dirty="0"/>
              <a:t>Сербия </a:t>
            </a:r>
          </a:p>
          <a:p>
            <a:r>
              <a:rPr lang="ru-RU" sz="9600" dirty="0"/>
              <a:t>Таиланд </a:t>
            </a:r>
          </a:p>
          <a:p>
            <a:r>
              <a:rPr lang="ru-RU" sz="9600" dirty="0"/>
              <a:t>Соединённые Штаты Америки </a:t>
            </a:r>
          </a:p>
          <a:p>
            <a:r>
              <a:rPr lang="ru-RU" sz="9600" dirty="0"/>
              <a:t>Уругвай </a:t>
            </a:r>
          </a:p>
          <a:p>
            <a:r>
              <a:rPr lang="ru-RU" sz="9600" dirty="0"/>
              <a:t>Японская империя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вой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444"/>
            <a:ext cx="8712968" cy="6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Повод для начала войны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28 июня 1914 года                                     </a:t>
            </a:r>
            <a:r>
              <a:rPr lang="ru-RU" sz="4400" dirty="0" smtClean="0">
                <a:solidFill>
                  <a:srgbClr val="C00000"/>
                </a:solidFill>
              </a:rPr>
              <a:t>Убийство </a:t>
            </a:r>
            <a:r>
              <a:rPr lang="ru-RU" sz="4400" dirty="0">
                <a:solidFill>
                  <a:srgbClr val="C00000"/>
                </a:solidFill>
              </a:rPr>
              <a:t>Франца </a:t>
            </a:r>
            <a:r>
              <a:rPr lang="ru-RU" sz="4400" dirty="0" smtClean="0">
                <a:solidFill>
                  <a:srgbClr val="C00000"/>
                </a:solidFill>
              </a:rPr>
              <a:t>Фердинанда и его жены </a:t>
            </a:r>
            <a:r>
              <a:rPr lang="ru-RU" sz="4400" dirty="0">
                <a:solidFill>
                  <a:srgbClr val="C00000"/>
                </a:solidFill>
              </a:rPr>
              <a:t>сербским студентом Гаврилой Принципом стало поводом для начала Первой мировой войны.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146" name="Picture 2" descr="C:\Users\user\Pictures\Gavrilo_Princip_assassinates_Franz_Ferdin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0" y="1556792"/>
            <a:ext cx="43468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Итоги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результате войны прекратили своё существование четыре империи: </a:t>
            </a:r>
            <a:r>
              <a:rPr lang="ru-RU" sz="3600" b="1" dirty="0" smtClean="0">
                <a:solidFill>
                  <a:srgbClr val="FF0000"/>
                </a:solidFill>
              </a:rPr>
              <a:t>Российская, Австро-Венгерская, Османская и Германская.                                                 </a:t>
            </a:r>
            <a:r>
              <a:rPr lang="ru-RU" sz="3600" dirty="0" smtClean="0"/>
              <a:t>Страны-участницы потеряли более</a:t>
            </a:r>
            <a:r>
              <a:rPr lang="ru-RU" sz="3600" b="1" dirty="0" smtClean="0">
                <a:solidFill>
                  <a:srgbClr val="FF0000"/>
                </a:solidFill>
              </a:rPr>
              <a:t> 10 млн </a:t>
            </a:r>
            <a:r>
              <a:rPr lang="ru-RU" sz="3600" dirty="0" smtClean="0"/>
              <a:t>человек убитыми солдат, около </a:t>
            </a:r>
            <a:r>
              <a:rPr lang="ru-RU" sz="3600" b="1" dirty="0" smtClean="0">
                <a:solidFill>
                  <a:srgbClr val="FF0000"/>
                </a:solidFill>
              </a:rPr>
              <a:t>12 млн</a:t>
            </a:r>
            <a:r>
              <a:rPr lang="ru-RU" sz="3600" dirty="0" smtClean="0"/>
              <a:t> убитыми мирных жителей, около </a:t>
            </a:r>
            <a:r>
              <a:rPr lang="ru-RU" sz="3600" b="1" dirty="0" smtClean="0">
                <a:solidFill>
                  <a:srgbClr val="FF0000"/>
                </a:solidFill>
              </a:rPr>
              <a:t>55 млн</a:t>
            </a:r>
            <a:r>
              <a:rPr lang="ru-RU" sz="3600" dirty="0" smtClean="0"/>
              <a:t> были ранены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38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Герои ПМВ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Многие «белые» генералы Гражданской войны были прославленными героями Первой мировой: Л.Г. Корнилов командовал дивизией, в начале 1915 г. сумел прорваться за Карпатских хребет, затем попал в плен, из которого сумел бежать; А.И. Деникин командовал 4-й стрелковой бригадой, за успехи прозванной «железной»; А.В. Колчак отличился как начальник Минной дивизии на Балтийском флоте, затем командовал Черноморским флотом.</a:t>
            </a:r>
          </a:p>
        </p:txBody>
      </p:sp>
    </p:spTree>
    <p:extLst>
      <p:ext uri="{BB962C8B-B14F-4D97-AF65-F5344CB8AC3E}">
        <p14:creationId xmlns:p14="http://schemas.microsoft.com/office/powerpoint/2010/main" val="6976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769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Первая мировая война</vt:lpstr>
      <vt:lpstr>                                                                                      28 июля 1914 – 11 ноября 1918 </vt:lpstr>
      <vt:lpstr>Презентация PowerPoint</vt:lpstr>
      <vt:lpstr>Участники</vt:lpstr>
      <vt:lpstr>Участники </vt:lpstr>
      <vt:lpstr>Презентация PowerPoint</vt:lpstr>
      <vt:lpstr>Повод для начала войны</vt:lpstr>
      <vt:lpstr>Итоги </vt:lpstr>
      <vt:lpstr>Герои ПМВ</vt:lpstr>
      <vt:lpstr>Л. Г. Корнилов</vt:lpstr>
      <vt:lpstr>А. И. Деникин</vt:lpstr>
      <vt:lpstr>Александр Васильевич Колчак</vt:lpstr>
      <vt:lpstr>Брестский мир</vt:lpstr>
      <vt:lpstr>Условия брестского мира</vt:lpstr>
      <vt:lpstr>Танки</vt:lpstr>
      <vt:lpstr>Танки </vt:lpstr>
      <vt:lpstr>Противогазы </vt:lpstr>
      <vt:lpstr>Николай Дмитриевич Зелинский</vt:lpstr>
      <vt:lpstr>Кошки </vt:lpstr>
      <vt:lpstr>Собаки  </vt:lpstr>
      <vt:lpstr>Презентация PowerPoint</vt:lpstr>
      <vt:lpstr>Светлячки </vt:lpstr>
      <vt:lpstr>Памятник на Поклонной горе</vt:lpstr>
      <vt:lpstr>http://1914.histrf.ru/heroes/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2014-08-29T15:57:33Z</dcterms:created>
  <dcterms:modified xsi:type="dcterms:W3CDTF">2014-08-31T11:51:04Z</dcterms:modified>
</cp:coreProperties>
</file>