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57" r:id="rId3"/>
    <p:sldId id="260" r:id="rId4"/>
    <p:sldId id="264" r:id="rId5"/>
    <p:sldId id="266" r:id="rId6"/>
    <p:sldId id="273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352928" cy="4896543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Формирование коммуникативных действий учета позиций собеседника</a:t>
            </a:r>
            <a:endParaRPr lang="ru-RU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566124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Медведева В.И., </a:t>
            </a:r>
          </a:p>
          <a:p>
            <a:r>
              <a:rPr lang="ru-RU" dirty="0" smtClean="0"/>
              <a:t>учитель английского языка</a:t>
            </a:r>
          </a:p>
          <a:p>
            <a:r>
              <a:rPr lang="ru-RU" dirty="0" smtClean="0"/>
              <a:t> МБОУ СОШ 6 п. Новый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6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планирование </a:t>
            </a:r>
            <a:r>
              <a:rPr lang="ru-RU" sz="3200" b="1" dirty="0"/>
              <a:t>учебного сотрудничества с учителем и</a:t>
            </a:r>
          </a:p>
          <a:p>
            <a:r>
              <a:rPr lang="ru-RU" sz="3200" b="1" dirty="0"/>
              <a:t>сверстниками — определение цели, функций участников, способов взаимодействия;</a:t>
            </a:r>
          </a:p>
          <a:p>
            <a:r>
              <a:rPr lang="ru-RU" sz="3200" b="1" dirty="0" smtClean="0"/>
              <a:t>постановка </a:t>
            </a:r>
            <a:r>
              <a:rPr lang="ru-RU" sz="3200" b="1" dirty="0"/>
              <a:t>вопросов — инициативное сотрудничество в поиске и сборе информации;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К коммуникативным действиям</a:t>
            </a:r>
            <a:r>
              <a:rPr lang="ru-RU" dirty="0">
                <a:effectLst/>
              </a:rPr>
              <a:t> относятся: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6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6632"/>
            <a:ext cx="8363272" cy="5890659"/>
          </a:xfrm>
        </p:spPr>
        <p:txBody>
          <a:bodyPr>
            <a:normAutofit/>
          </a:bodyPr>
          <a:lstStyle/>
          <a:p>
            <a:r>
              <a:rPr lang="ru-RU" sz="3600" b="1" dirty="0"/>
              <a:t>разрешение конфликтов —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r>
              <a:rPr lang="ru-RU" sz="3600" b="1" dirty="0"/>
              <a:t>управление поведением партнёра — контроль, коррекция, оценка его действий;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0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0"/>
            <a:ext cx="8507288" cy="6007291"/>
          </a:xfrm>
        </p:spPr>
        <p:txBody>
          <a:bodyPr/>
          <a:lstStyle/>
          <a:p>
            <a:r>
              <a:rPr lang="ru-RU" sz="3600" b="1" dirty="0"/>
              <a:t>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языка, современных средств коммуникации.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2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7992888" cy="5112568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3600" b="1" i="1" dirty="0">
                <a:latin typeface="Times New Roman"/>
                <a:ea typeface="Times New Roman"/>
              </a:rPr>
              <a:t>Цель</a:t>
            </a:r>
            <a:r>
              <a:rPr lang="ru-RU" sz="3600" b="1" dirty="0">
                <a:latin typeface="Times New Roman"/>
                <a:ea typeface="Times New Roman"/>
              </a:rPr>
              <a:t>: тренинги коммуникативных навыков позволяют ставить комплексные цели, например</a:t>
            </a:r>
            <a:r>
              <a:rPr lang="ru-RU" sz="3600" b="1" dirty="0" smtClean="0">
                <a:latin typeface="Times New Roman"/>
                <a:ea typeface="Times New Roman"/>
              </a:rPr>
              <a:t>:</a:t>
            </a:r>
            <a:endParaRPr lang="ru-RU" sz="3600" b="1" dirty="0">
              <a:latin typeface="Times New Roman"/>
              <a:ea typeface="Times New Roman"/>
            </a:endParaRPr>
          </a:p>
          <a:p>
            <a:pPr lvl="0"/>
            <a:r>
              <a:rPr lang="ru-RU" sz="4000" dirty="0"/>
              <a:t>вырабатывать у подростков положительное отношение друг к другу и умение общаться так, чтобы общение приносило радость;</a:t>
            </a:r>
          </a:p>
          <a:p>
            <a:pPr lvl="0"/>
            <a:r>
              <a:rPr lang="ru-RU" sz="4000" dirty="0"/>
              <a:t>развивать навыки взаимодействия в группе;</a:t>
            </a:r>
          </a:p>
          <a:p>
            <a:pPr lvl="0"/>
            <a:r>
              <a:rPr lang="ru-RU" sz="4000" dirty="0"/>
              <a:t>развивать </a:t>
            </a:r>
            <a:r>
              <a:rPr lang="ru-RU" sz="4000" dirty="0" smtClean="0"/>
              <a:t>навыки </a:t>
            </a:r>
            <a:r>
              <a:rPr lang="ru-RU" sz="4000" dirty="0"/>
              <a:t>общения</a:t>
            </a:r>
            <a:r>
              <a:rPr lang="ru-RU" sz="4000" dirty="0" smtClean="0"/>
              <a:t>;</a:t>
            </a:r>
          </a:p>
          <a:p>
            <a:pPr lvl="0"/>
            <a:r>
              <a:rPr lang="ru-RU" sz="4000" dirty="0"/>
              <a:t>снижать уровень конфликтности подростков;</a:t>
            </a:r>
          </a:p>
          <a:p>
            <a:pPr lvl="0"/>
            <a:r>
              <a:rPr lang="ru-RU" sz="4000" dirty="0"/>
              <a:t>преодолевать повышенную тревожность и страхи.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Формирование коммуникативных универсальных учебных 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действий в ходе </a:t>
            </a:r>
            <a:r>
              <a:rPr lang="ru-RU" dirty="0" smtClean="0">
                <a:effectLst/>
              </a:rPr>
              <a:t>тренингов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5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89066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Формирование коммуникативных действий в процессе учебной деятельности на уроках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55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6570" y="-19068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/>
              <a:t>Задание «Кто прав?»</a:t>
            </a:r>
            <a:endParaRPr lang="ru-RU" sz="2300" dirty="0"/>
          </a:p>
          <a:p>
            <a:r>
              <a:rPr lang="ru-RU" sz="2300" b="1" i="1" dirty="0"/>
              <a:t>Цель</a:t>
            </a:r>
            <a:r>
              <a:rPr lang="ru-RU" sz="2300" i="1" dirty="0"/>
              <a:t>: </a:t>
            </a:r>
            <a:r>
              <a:rPr lang="ru-RU" sz="2300" dirty="0"/>
              <a:t>диагностика уровня </a:t>
            </a:r>
            <a:r>
              <a:rPr lang="ru-RU" sz="2300" dirty="0" err="1"/>
              <a:t>сформированности</a:t>
            </a:r>
            <a:r>
              <a:rPr lang="ru-RU" sz="2300" dirty="0"/>
              <a:t> коммуникативных </a:t>
            </a:r>
            <a:r>
              <a:rPr lang="ru-RU" sz="2300" dirty="0" smtClean="0"/>
              <a:t>действий.  </a:t>
            </a:r>
            <a:endParaRPr lang="ru-RU" sz="2300" dirty="0"/>
          </a:p>
          <a:p>
            <a:r>
              <a:rPr lang="ru-RU" sz="2300" b="1" i="1" dirty="0"/>
              <a:t>Возраст</a:t>
            </a:r>
            <a:r>
              <a:rPr lang="ru-RU" sz="2300" i="1" dirty="0"/>
              <a:t>: </a:t>
            </a:r>
            <a:r>
              <a:rPr lang="ru-RU" sz="2300" dirty="0"/>
              <a:t>11 – 15 лет.</a:t>
            </a:r>
          </a:p>
          <a:p>
            <a:r>
              <a:rPr lang="ru-RU" sz="2300" b="1" i="1" dirty="0"/>
              <a:t>Учебные дисциплины: </a:t>
            </a:r>
            <a:r>
              <a:rPr lang="ru-RU" sz="2300" dirty="0"/>
              <a:t>любые гуманитарные (русский язык, литература, история , обществознание и др.) и естественно-научные (математика, физика и др</a:t>
            </a:r>
            <a:r>
              <a:rPr lang="ru-RU" sz="2300" dirty="0" smtClean="0"/>
              <a:t>.).</a:t>
            </a:r>
          </a:p>
          <a:p>
            <a:r>
              <a:rPr lang="ru-RU" sz="2300" b="1" i="1" dirty="0" smtClean="0"/>
              <a:t>Форма </a:t>
            </a:r>
            <a:r>
              <a:rPr lang="ru-RU" sz="2300" b="1" i="1" dirty="0"/>
              <a:t>выполнения задания:</a:t>
            </a:r>
            <a:r>
              <a:rPr lang="ru-RU" sz="2300" i="1" dirty="0"/>
              <a:t> </a:t>
            </a:r>
            <a:r>
              <a:rPr lang="ru-RU" sz="2300" dirty="0"/>
              <a:t> работа в парах и группах</a:t>
            </a:r>
            <a:r>
              <a:rPr lang="ru-RU" sz="2300" dirty="0" smtClean="0"/>
              <a:t>.</a:t>
            </a:r>
          </a:p>
          <a:p>
            <a:r>
              <a:rPr lang="ru-RU" sz="2300" dirty="0" smtClean="0"/>
              <a:t>Описание задание:..</a:t>
            </a:r>
          </a:p>
          <a:p>
            <a:r>
              <a:rPr lang="ru-RU" sz="2300" b="1" dirty="0" smtClean="0"/>
              <a:t>Материал</a:t>
            </a:r>
            <a:r>
              <a:rPr lang="ru-RU" sz="2300" dirty="0" smtClean="0"/>
              <a:t>: … .</a:t>
            </a:r>
          </a:p>
          <a:p>
            <a:r>
              <a:rPr lang="ru-RU" sz="2300" b="1" dirty="0" smtClean="0"/>
              <a:t>Инструкция</a:t>
            </a:r>
            <a:r>
              <a:rPr lang="ru-RU" sz="2300" dirty="0" smtClean="0"/>
              <a:t>: … .</a:t>
            </a:r>
            <a:endParaRPr lang="ru-RU" sz="2300" dirty="0"/>
          </a:p>
          <a:p>
            <a:r>
              <a:rPr lang="ru-RU" sz="2300" b="1" i="1" dirty="0" smtClean="0"/>
              <a:t>Критерии </a:t>
            </a:r>
            <a:r>
              <a:rPr lang="ru-RU" sz="2300" b="1" i="1" dirty="0"/>
              <a:t>оценивания: </a:t>
            </a:r>
            <a:endParaRPr lang="ru-RU" sz="23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300" dirty="0"/>
              <a:t>понимание возможности различных позиций и точек </a:t>
            </a:r>
            <a:r>
              <a:rPr lang="ru-RU" sz="2300" dirty="0" smtClean="0"/>
              <a:t>зрения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300" dirty="0" smtClean="0"/>
              <a:t>понимание </a:t>
            </a:r>
            <a:r>
              <a:rPr lang="ru-RU" sz="2300" dirty="0"/>
              <a:t>возможности разных оснований для оценки одного и того же </a:t>
            </a:r>
            <a:r>
              <a:rPr lang="ru-RU" sz="2300" dirty="0" smtClean="0"/>
              <a:t>предмета;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300" dirty="0" smtClean="0"/>
              <a:t>учет </a:t>
            </a:r>
            <a:r>
              <a:rPr lang="ru-RU" sz="2300" dirty="0"/>
              <a:t>разных мнений и умение обосновать собственное;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300" dirty="0" smtClean="0"/>
              <a:t>             учет </a:t>
            </a:r>
            <a:r>
              <a:rPr lang="ru-RU" sz="2300" dirty="0"/>
              <a:t>разных потребностей и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14547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Задание «Общее мнение»</a:t>
            </a:r>
          </a:p>
          <a:p>
            <a:r>
              <a:rPr lang="ru-RU" sz="2200" b="1" i="1" dirty="0"/>
              <a:t>Цель: </a:t>
            </a:r>
            <a:r>
              <a:rPr lang="ru-RU" sz="2200" b="1" dirty="0"/>
              <a:t> </a:t>
            </a:r>
            <a:r>
              <a:rPr lang="ru-RU" sz="2200" dirty="0"/>
              <a:t>формирование коммуникативных действий, связанных с умением слушать и слышать </a:t>
            </a:r>
            <a:r>
              <a:rPr lang="ru-RU" sz="2200" dirty="0" smtClean="0"/>
              <a:t>собеседника.</a:t>
            </a:r>
            <a:endParaRPr lang="ru-RU" sz="2200" dirty="0"/>
          </a:p>
          <a:p>
            <a:r>
              <a:rPr lang="ru-RU" sz="2200" b="1" i="1" dirty="0" smtClean="0"/>
              <a:t>Критерии </a:t>
            </a:r>
            <a:r>
              <a:rPr lang="ru-RU" sz="2200" b="1" i="1" dirty="0"/>
              <a:t>оценивания: </a:t>
            </a:r>
            <a:endParaRPr lang="ru-RU" sz="2200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200" dirty="0"/>
              <a:t>продуктивность совместной деятельности оценивается по полноте и обоснованности общего ответа;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200" dirty="0"/>
              <a:t>умение договариваться, приходить к общему решению, убеждать, аргументировать и т.д.;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200" dirty="0"/>
              <a:t>отношение к выработке общей точки зрения: </a:t>
            </a:r>
            <a:r>
              <a:rPr lang="ru-RU" sz="2200" dirty="0" smtClean="0"/>
              <a:t>позитивное, </a:t>
            </a:r>
            <a:r>
              <a:rPr lang="ru-RU" sz="2200" dirty="0"/>
              <a:t>нейтральное </a:t>
            </a:r>
            <a:r>
              <a:rPr lang="ru-RU" sz="2200" dirty="0" smtClean="0"/>
              <a:t>или </a:t>
            </a:r>
            <a:r>
              <a:rPr lang="ru-RU" sz="2200" dirty="0"/>
              <a:t>отрицательное (игнорируют друг друга или конфликтуют).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/>
              <a:t>После выполнения задания заслушиваются ответы разных пар. Ответы сравниваются по полноте и обоснованности аргументации. Обсуждаются разные точки зрения и аргументы, вырабатывается общее мнение.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/>
              <a:t>В заключение учащиеся делятся впечатлениями о том, что дала им дискуссия, легко ли было договариваться, изменилось ли их первоначальное мнение и т.д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170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3929" y="11663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Примеры упражнений и ролевых игр,</a:t>
            </a:r>
            <a:endParaRPr lang="ru-RU" sz="3600" dirty="0">
              <a:solidFill>
                <a:schemeClr val="accent1"/>
              </a:solidFill>
            </a:endParaRPr>
          </a:p>
          <a:p>
            <a:r>
              <a:rPr lang="ru-RU" sz="3600" b="1" dirty="0" smtClean="0">
                <a:solidFill>
                  <a:schemeClr val="accent1"/>
                </a:solidFill>
              </a:rPr>
              <a:t>используемых </a:t>
            </a:r>
            <a:r>
              <a:rPr lang="ru-RU" sz="3600" b="1" dirty="0">
                <a:solidFill>
                  <a:schemeClr val="accent1"/>
                </a:solidFill>
              </a:rPr>
              <a:t>в рамках тренинга</a:t>
            </a:r>
            <a:endParaRPr lang="ru-RU" sz="3600" dirty="0">
              <a:solidFill>
                <a:schemeClr val="accent1"/>
              </a:solidFill>
            </a:endParaRPr>
          </a:p>
          <a:p>
            <a:r>
              <a:rPr lang="ru-RU" sz="3600" dirty="0"/>
              <a:t> </a:t>
            </a:r>
            <a:r>
              <a:rPr lang="ru-RU" sz="3600" dirty="0" smtClean="0"/>
              <a:t>1</a:t>
            </a:r>
            <a:r>
              <a:rPr lang="ru-RU" sz="3600" dirty="0"/>
              <a:t>. Упражнение «дополни предложение». </a:t>
            </a:r>
            <a:endParaRPr lang="ru-RU" sz="3600" dirty="0" smtClean="0"/>
          </a:p>
          <a:p>
            <a:endParaRPr lang="ru-RU" sz="3600" dirty="0"/>
          </a:p>
          <a:p>
            <a:r>
              <a:rPr lang="ru-RU" sz="3600" dirty="0" smtClean="0"/>
              <a:t>2</a:t>
            </a:r>
            <a:r>
              <a:rPr lang="ru-RU" sz="3600" dirty="0"/>
              <a:t>. Упражнение «Список качеств, необходимых для общения». 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3. </a:t>
            </a:r>
            <a:r>
              <a:rPr lang="ru-RU" sz="3600" dirty="0"/>
              <a:t>Упражнение «Закончи предложение «</a:t>
            </a:r>
            <a:r>
              <a:rPr lang="ru-RU" sz="3600" i="1" dirty="0"/>
              <a:t>Я обижаюсь, когда</a:t>
            </a:r>
            <a:r>
              <a:rPr lang="ru-RU" sz="3600" i="1" dirty="0" smtClean="0"/>
              <a:t>…</a:t>
            </a:r>
            <a:r>
              <a:rPr lang="ru-RU" sz="3600" dirty="0" smtClean="0"/>
              <a:t>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2332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418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Формирование коммуникативных действий учета позиций собеседника</vt:lpstr>
      <vt:lpstr>К коммуникативным действиям относятся:</vt:lpstr>
      <vt:lpstr>Презентация PowerPoint</vt:lpstr>
      <vt:lpstr>Презентация PowerPoint</vt:lpstr>
      <vt:lpstr>Формирование коммуникативных универсальных учебных  действий в ходе тренингов</vt:lpstr>
      <vt:lpstr>Формирование коммуникативных действий в процессе учебной деятельности на уроках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коммуникативным действиям относятся:</dc:title>
  <dc:creator>Валентина</dc:creator>
  <cp:lastModifiedBy>Валентина</cp:lastModifiedBy>
  <cp:revision>10</cp:revision>
  <dcterms:created xsi:type="dcterms:W3CDTF">2013-02-04T10:43:49Z</dcterms:created>
  <dcterms:modified xsi:type="dcterms:W3CDTF">2015-06-14T08:36:04Z</dcterms:modified>
</cp:coreProperties>
</file>