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Промежуточный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Евдокимова В</c:v>
                </c:pt>
                <c:pt idx="1">
                  <c:v>Кобзарева А</c:v>
                </c:pt>
                <c:pt idx="2">
                  <c:v>Комарова Т.</c:v>
                </c:pt>
                <c:pt idx="3">
                  <c:v>Панжукова А</c:v>
                </c:pt>
                <c:pt idx="4">
                  <c:v>Рянский А.</c:v>
                </c:pt>
                <c:pt idx="5">
                  <c:v>Сучкова Е.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Евдокимова В</c:v>
                </c:pt>
                <c:pt idx="1">
                  <c:v>Кобзарева А</c:v>
                </c:pt>
                <c:pt idx="2">
                  <c:v>Комарова Т.</c:v>
                </c:pt>
                <c:pt idx="3">
                  <c:v>Панжукова А</c:v>
                </c:pt>
                <c:pt idx="4">
                  <c:v>Рянский А.</c:v>
                </c:pt>
                <c:pt idx="5">
                  <c:v>Сучкова Е.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Входной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Евдокимова В</c:v>
                </c:pt>
                <c:pt idx="1">
                  <c:v>Кобзарева А</c:v>
                </c:pt>
                <c:pt idx="2">
                  <c:v>Комарова Т.</c:v>
                </c:pt>
                <c:pt idx="3">
                  <c:v>Панжукова А</c:v>
                </c:pt>
                <c:pt idx="4">
                  <c:v>Рянский А.</c:v>
                </c:pt>
                <c:pt idx="5">
                  <c:v>Сучкова Е.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220864"/>
        <c:axId val="75222400"/>
      </c:barChart>
      <c:catAx>
        <c:axId val="75220864"/>
        <c:scaling>
          <c:orientation val="minMax"/>
        </c:scaling>
        <c:delete val="0"/>
        <c:axPos val="b"/>
        <c:majorTickMark val="out"/>
        <c:minorTickMark val="none"/>
        <c:tickLblPos val="nextTo"/>
        <c:crossAx val="75222400"/>
        <c:crosses val="autoZero"/>
        <c:auto val="1"/>
        <c:lblAlgn val="ctr"/>
        <c:lblOffset val="100"/>
        <c:noMultiLvlLbl val="0"/>
      </c:catAx>
      <c:valAx>
        <c:axId val="7522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220864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D518E93-CFC5-492B-83FC-D31620A30161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7F3-B3A6-4232-B3BB-008A17E2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8E93-CFC5-492B-83FC-D31620A30161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7F3-B3A6-4232-B3BB-008A17E2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8E93-CFC5-492B-83FC-D31620A30161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7F3-B3A6-4232-B3BB-008A17E2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8E93-CFC5-492B-83FC-D31620A30161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7F3-B3A6-4232-B3BB-008A17E2A57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8E93-CFC5-492B-83FC-D31620A30161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7F3-B3A6-4232-B3BB-008A17E2A57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8E93-CFC5-492B-83FC-D31620A30161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7F3-B3A6-4232-B3BB-008A17E2A57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8E93-CFC5-492B-83FC-D31620A30161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7F3-B3A6-4232-B3BB-008A17E2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8E93-CFC5-492B-83FC-D31620A30161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7F3-B3A6-4232-B3BB-008A17E2A57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8E93-CFC5-492B-83FC-D31620A30161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7F3-B3A6-4232-B3BB-008A17E2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8E93-CFC5-492B-83FC-D31620A30161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7F3-B3A6-4232-B3BB-008A17E2A5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8E93-CFC5-492B-83FC-D31620A30161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7F3-B3A6-4232-B3BB-008A17E2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D518E93-CFC5-492B-83FC-D31620A30161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67EF7F3-B3A6-4232-B3BB-008A17E2A5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558608" cy="2736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профессиональных навыков у обучающихся с ограниченными возможностями здоровья.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645024"/>
            <a:ext cx="6400800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В группе 1.2 по профессии  «Оператор швейного оборудования»</a:t>
            </a:r>
          </a:p>
          <a:p>
            <a:r>
              <a:rPr lang="ru-RU" sz="2400" dirty="0" smtClean="0"/>
              <a:t>Мастер п\о </a:t>
            </a:r>
            <a:r>
              <a:rPr lang="ru-RU" sz="2400" dirty="0" err="1" smtClean="0"/>
              <a:t>Немова</a:t>
            </a:r>
            <a:r>
              <a:rPr lang="ru-RU" sz="2400" dirty="0" smtClean="0"/>
              <a:t> Н.Г.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38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36712"/>
            <a:ext cx="6400800" cy="194421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разработаны индивидуальные тестовые задания, наглядные картинки, пособия и образцы обработки изделия.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3074">
            <a:off x="887782" y="3005732"/>
            <a:ext cx="3622368" cy="240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8112">
            <a:off x="4716015" y="3238791"/>
            <a:ext cx="3640380" cy="241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13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00800" cy="18002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Считаю, что форма обучения выбрана правильно; используя индивидуальные, игровые и здоровье сберегающие технологии в обучении, позволяют полностью адаптировать учащихся к учебному процессу.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31640" y="1052736"/>
            <a:ext cx="6400800" cy="2088232"/>
          </a:xfrm>
        </p:spPr>
        <p:txBody>
          <a:bodyPr/>
          <a:lstStyle/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0083">
            <a:off x="728367" y="3347358"/>
            <a:ext cx="385725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47">
            <a:off x="4531539" y="3213184"/>
            <a:ext cx="3748815" cy="248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62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6" name="Picture 4" descr="C:\Users\Герасимова НМ\Pictures\фоновые заставки\derev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48965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6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1254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учащихся группы 1.2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708920"/>
            <a:ext cx="6400800" cy="3312368"/>
          </a:xfrm>
        </p:spPr>
        <p:txBody>
          <a:bodyPr>
            <a:normAutofit/>
          </a:bodyPr>
          <a:lstStyle/>
          <a:p>
            <a:r>
              <a:rPr lang="ru-RU" dirty="0"/>
              <a:t>1. Евдокимова В. –заболевание </a:t>
            </a:r>
            <a:r>
              <a:rPr lang="en-US" dirty="0"/>
              <a:t>F</a:t>
            </a:r>
            <a:r>
              <a:rPr lang="ru-RU" dirty="0"/>
              <a:t> 70, ребенок-инвалид;</a:t>
            </a:r>
          </a:p>
          <a:p>
            <a:r>
              <a:rPr lang="ru-RU" dirty="0"/>
              <a:t>2. </a:t>
            </a:r>
            <a:r>
              <a:rPr lang="ru-RU" dirty="0" err="1"/>
              <a:t>Кобзарева</a:t>
            </a:r>
            <a:r>
              <a:rPr lang="ru-RU" dirty="0"/>
              <a:t> А. – заболевание </a:t>
            </a:r>
            <a:r>
              <a:rPr lang="en-US" dirty="0"/>
              <a:t>F</a:t>
            </a:r>
            <a:r>
              <a:rPr lang="ru-RU" dirty="0"/>
              <a:t> 70, 3 гр. инвалидности;</a:t>
            </a:r>
          </a:p>
          <a:p>
            <a:r>
              <a:rPr lang="ru-RU" dirty="0"/>
              <a:t>3. Комарова Т. – заболевание </a:t>
            </a:r>
            <a:r>
              <a:rPr lang="en-US" dirty="0"/>
              <a:t>F</a:t>
            </a:r>
            <a:r>
              <a:rPr lang="ru-RU" dirty="0"/>
              <a:t> 70;</a:t>
            </a:r>
          </a:p>
          <a:p>
            <a:r>
              <a:rPr lang="ru-RU" dirty="0"/>
              <a:t>4. Кривова Е. –заболевание </a:t>
            </a:r>
            <a:r>
              <a:rPr lang="en-US" dirty="0"/>
              <a:t>F</a:t>
            </a:r>
            <a:r>
              <a:rPr lang="ru-RU" dirty="0"/>
              <a:t> 70;</a:t>
            </a:r>
          </a:p>
          <a:p>
            <a:r>
              <a:rPr lang="ru-RU" dirty="0"/>
              <a:t>5. </a:t>
            </a:r>
            <a:r>
              <a:rPr lang="ru-RU" dirty="0" err="1"/>
              <a:t>Панжукова</a:t>
            </a:r>
            <a:r>
              <a:rPr lang="ru-RU" dirty="0"/>
              <a:t> А. –заболевание </a:t>
            </a:r>
            <a:r>
              <a:rPr lang="en-US" dirty="0"/>
              <a:t>F</a:t>
            </a:r>
            <a:r>
              <a:rPr lang="ru-RU" dirty="0"/>
              <a:t> 70, ребенок-инвалид ;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41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628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Список учащихся группы 1.2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852936"/>
            <a:ext cx="6400800" cy="3168352"/>
          </a:xfrm>
        </p:spPr>
        <p:txBody>
          <a:bodyPr>
            <a:normAutofit/>
          </a:bodyPr>
          <a:lstStyle/>
          <a:p>
            <a:r>
              <a:rPr lang="ru-RU" dirty="0"/>
              <a:t>6. Приходько Е. –заболевание </a:t>
            </a:r>
            <a:r>
              <a:rPr lang="en-US" dirty="0"/>
              <a:t>F</a:t>
            </a:r>
            <a:r>
              <a:rPr lang="ru-RU" dirty="0"/>
              <a:t> 70 ;</a:t>
            </a:r>
          </a:p>
          <a:p>
            <a:r>
              <a:rPr lang="ru-RU" dirty="0"/>
              <a:t>7. </a:t>
            </a:r>
            <a:r>
              <a:rPr lang="ru-RU" dirty="0" err="1"/>
              <a:t>Рянский</a:t>
            </a:r>
            <a:r>
              <a:rPr lang="ru-RU" dirty="0"/>
              <a:t> А.- заболевание </a:t>
            </a:r>
            <a:r>
              <a:rPr lang="en-US" dirty="0"/>
              <a:t>F</a:t>
            </a:r>
            <a:r>
              <a:rPr lang="ru-RU" dirty="0"/>
              <a:t> 70 ;</a:t>
            </a:r>
          </a:p>
          <a:p>
            <a:r>
              <a:rPr lang="ru-RU" dirty="0"/>
              <a:t>8. Сучкова Е. – заболевание </a:t>
            </a:r>
            <a:r>
              <a:rPr lang="en-US" dirty="0"/>
              <a:t>F</a:t>
            </a:r>
            <a:r>
              <a:rPr lang="ru-RU" dirty="0"/>
              <a:t> 70 ;</a:t>
            </a:r>
          </a:p>
          <a:p>
            <a:r>
              <a:rPr lang="ru-RU" dirty="0"/>
              <a:t>9. </a:t>
            </a:r>
            <a:r>
              <a:rPr lang="ru-RU" dirty="0" err="1"/>
              <a:t>Рубачева</a:t>
            </a:r>
            <a:r>
              <a:rPr lang="ru-RU" dirty="0"/>
              <a:t> В. –заболевание </a:t>
            </a:r>
            <a:r>
              <a:rPr lang="en-US" dirty="0"/>
              <a:t>F</a:t>
            </a:r>
            <a:r>
              <a:rPr lang="ru-RU" dirty="0"/>
              <a:t> 70 ;</a:t>
            </a:r>
          </a:p>
          <a:p>
            <a:r>
              <a:rPr lang="ru-RU" dirty="0"/>
              <a:t>10. Быков С.- заболевание </a:t>
            </a:r>
            <a:r>
              <a:rPr lang="en-US" dirty="0"/>
              <a:t>F</a:t>
            </a:r>
            <a:r>
              <a:rPr lang="ru-RU" dirty="0"/>
              <a:t> 70 ;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67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151216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обучаются согласно учебному плану и рабочей программы, рабочая программа составлена с учетом специфики обучающихся.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срезам знаний входного и промежуточного контроля.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403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обучения применяю различные методы личностно-ориентированного обучения инвалидов: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92896"/>
            <a:ext cx="6400800" cy="3048001"/>
          </a:xfrm>
        </p:spPr>
        <p:txBody>
          <a:bodyPr>
            <a:normAutofit/>
          </a:bodyPr>
          <a:lstStyle/>
          <a:p>
            <a:pPr marL="514350" lvl="1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подход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выделение групп учащихся на основе смешанной дифференциации: по знаниям, способностям ,стремлениям.</a:t>
            </a:r>
          </a:p>
          <a:p>
            <a:pPr marL="514350" lvl="1" indent="0">
              <a:buNone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разный уровень сложности программного материала, доступного учащемуся.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6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22390"/>
            <a:ext cx="6400800" cy="31432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28800"/>
            <a:ext cx="6400800" cy="3857601"/>
          </a:xfrm>
        </p:spPr>
        <p:txBody>
          <a:bodyPr>
            <a:normAutofit/>
          </a:bodyPr>
          <a:lstStyle/>
          <a:p>
            <a:pPr marL="514350" lvl="1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-распределение учащихся по однородным группам: успеваемости, способности, социальной направленности.</a:t>
            </a:r>
          </a:p>
          <a:p>
            <a:pPr marL="514350" lvl="1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Субъективно-личностный подход-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каждому учащемуся как к уникальности, неповторимости.</a:t>
            </a:r>
          </a:p>
          <a:p>
            <a:pPr marL="514350" lvl="1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0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</a:rPr>
              <a:t>Поэтому на уроках производственного обучения я выбрала использование метода личностно – ориентированного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обучения.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04864"/>
            <a:ext cx="6368752" cy="3281537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Цель личностно-ориентированного урока – создание условий для познавательной активности учащихся. </a:t>
            </a:r>
            <a:r>
              <a:rPr lang="ru-RU" b="1" i="1" dirty="0" smtClean="0">
                <a:solidFill>
                  <a:srgbClr val="002060"/>
                </a:solidFill>
              </a:rPr>
              <a:t>Признание </a:t>
            </a:r>
            <a:r>
              <a:rPr lang="ru-RU" b="1" i="1" dirty="0">
                <a:solidFill>
                  <a:srgbClr val="002060"/>
                </a:solidFill>
              </a:rPr>
              <a:t>учащегося главной действующей фигурой всего образовательного </a:t>
            </a:r>
            <a:r>
              <a:rPr lang="ru-RU" b="1" i="1" dirty="0" smtClean="0">
                <a:solidFill>
                  <a:srgbClr val="002060"/>
                </a:solidFill>
              </a:rPr>
              <a:t>процесса, с применением индивидуальных методик обучения, фронтального опроса и тестирования, учащиеся учатся мыслить и грамотно говорить.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3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48872" cy="1224136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Таким образом, личностно ориентированное </a:t>
            </a:r>
            <a:r>
              <a:rPr lang="ru-RU" sz="2000" dirty="0" smtClean="0"/>
              <a:t>обучение и индивидуальный подход </a:t>
            </a:r>
            <a:r>
              <a:rPr lang="ru-RU" sz="2000" dirty="0"/>
              <a:t>позволяет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48880"/>
            <a:ext cx="6912768" cy="355205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мотивированность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к обучению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indent="0"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повысить их познавательную активность; </a:t>
            </a:r>
          </a:p>
          <a:p>
            <a:pPr lvl="0" indent="0">
              <a:buNone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- построить учебный процесс с учетом  личностных особенностей каждого учащегося, а также ориентироваться на развитие их познавательных способностей и активизацию творческой, познавательной деятельности; </a:t>
            </a:r>
          </a:p>
          <a:p>
            <a:pPr lvl="0" indent="0">
              <a:buNone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3910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6840760" cy="4289649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 fontScale="92500" lnSpcReduction="10000"/>
          </a:bodyPr>
          <a:lstStyle/>
          <a:p>
            <a:pPr lvl="0" indent="0"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условия для самостоятельного управления ходом обучения; </a:t>
            </a:r>
          </a:p>
          <a:p>
            <a:pPr lvl="0" indent="0">
              <a:buNone/>
            </a:pP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- дифференцировать и индивидуализировать учебный процесс; </a:t>
            </a:r>
          </a:p>
          <a:p>
            <a:pPr lvl="0" indent="0">
              <a:buNone/>
            </a:pP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создать условия для систематического контроля (рефлексии) усвоения знаний, умений учащимися; </a:t>
            </a:r>
          </a:p>
          <a:p>
            <a:pPr lvl="0" indent="0">
              <a:buNone/>
            </a:pP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- вносить своевременные корректирующие воздействия мастера по ходу учебного процесса;</a:t>
            </a:r>
          </a:p>
          <a:p>
            <a:pPr lvl="0" indent="0">
              <a:buNone/>
            </a:pP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- отследить динамику развития учащихся; </a:t>
            </a:r>
          </a:p>
          <a:p>
            <a:pPr lvl="0" indent="0">
              <a:buNone/>
            </a:pP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- учесть уровень 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обучаемости практически каждого учащегося.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33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120</TotalTime>
  <Words>436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Формирование профессиональных навыков у обучающихся с ограниченными возможностями здоровья.</vt:lpstr>
      <vt:lpstr>Список учащихся группы 1.2</vt:lpstr>
      <vt:lpstr>Список учащихся группы 1.2</vt:lpstr>
      <vt:lpstr>Учащиеся обучаются согласно учебному плану и рабочей программы, рабочая программа составлена с учетом специфики обучающихся. Результаты по срезам знаний входного и промежуточного контроля.</vt:lpstr>
      <vt:lpstr>В процессе обучения применяю различные методы личностно-ориентированного обучения инвалидов:</vt:lpstr>
      <vt:lpstr>Презентация PowerPoint</vt:lpstr>
      <vt:lpstr> Поэтому на уроках производственного обучения я выбрала использование метода личностно – ориентированного обучения.</vt:lpstr>
      <vt:lpstr>Таким образом, личностно ориентированное обучение и индивидуальный подход позволяет:</vt:lpstr>
      <vt:lpstr>Презентация PowerPoint</vt:lpstr>
      <vt:lpstr>Специально разработаны индивидуальные тестовые задания, наглядные картинки, пособия и образцы обработки изделия.</vt:lpstr>
      <vt:lpstr>Считаю, что форма обучения выбрана правильно; используя индивидуальные, игровые и здоровье сберегающие технологии в обучении, позволяют полностью адаптировать учащихся к учебному процессу.</vt:lpstr>
      <vt:lpstr>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профессиональных навыков у обучающихся с ограниченными возможностями здоровья.</dc:title>
  <dc:creator>Герасимова НМ</dc:creator>
  <cp:lastModifiedBy>Герасимова НМ</cp:lastModifiedBy>
  <cp:revision>13</cp:revision>
  <dcterms:created xsi:type="dcterms:W3CDTF">2013-11-21T07:22:23Z</dcterms:created>
  <dcterms:modified xsi:type="dcterms:W3CDTF">2013-11-21T09:22:42Z</dcterms:modified>
</cp:coreProperties>
</file>