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61" r:id="rId4"/>
    <p:sldId id="265" r:id="rId5"/>
    <p:sldId id="268" r:id="rId6"/>
    <p:sldId id="269" r:id="rId7"/>
    <p:sldId id="266" r:id="rId8"/>
    <p:sldId id="263" r:id="rId9"/>
    <p:sldId id="259" r:id="rId10"/>
    <p:sldId id="260" r:id="rId11"/>
    <p:sldId id="264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37" autoAdjust="0"/>
    <p:restoredTop sz="94671" autoAdjust="0"/>
  </p:normalViewPr>
  <p:slideViewPr>
    <p:cSldViewPr>
      <p:cViewPr>
        <p:scale>
          <a:sx n="60" d="100"/>
          <a:sy n="60" d="100"/>
        </p:scale>
        <p:origin x="-142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C52D-8FFD-47D1-A10C-7F2714A983B8}" type="datetimeFigureOut">
              <a:rPr lang="ru-RU" smtClean="0"/>
              <a:t>14.06.2015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5BE0-0624-41C0-BEF1-FB9B5249BA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C52D-8FFD-47D1-A10C-7F2714A983B8}" type="datetimeFigureOut">
              <a:rPr lang="ru-RU" smtClean="0"/>
              <a:t>14.06.2015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5BE0-0624-41C0-BEF1-FB9B5249BA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C52D-8FFD-47D1-A10C-7F2714A983B8}" type="datetimeFigureOut">
              <a:rPr lang="ru-RU" smtClean="0"/>
              <a:t>14.06.2015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5BE0-0624-41C0-BEF1-FB9B5249BA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C52D-8FFD-47D1-A10C-7F2714A983B8}" type="datetimeFigureOut">
              <a:rPr lang="ru-RU" smtClean="0"/>
              <a:t>14.06.2015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5BE0-0624-41C0-BEF1-FB9B5249BA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C52D-8FFD-47D1-A10C-7F2714A983B8}" type="datetimeFigureOut">
              <a:rPr lang="ru-RU" smtClean="0"/>
              <a:t>14.06.2015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5BE0-0624-41C0-BEF1-FB9B5249BA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C52D-8FFD-47D1-A10C-7F2714A983B8}" type="datetimeFigureOut">
              <a:rPr lang="ru-RU" smtClean="0"/>
              <a:t>14.06.2015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5BE0-0624-41C0-BEF1-FB9B5249BA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C52D-8FFD-47D1-A10C-7F2714A983B8}" type="datetimeFigureOut">
              <a:rPr lang="ru-RU" smtClean="0"/>
              <a:t>14.06.2015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5BE0-0624-41C0-BEF1-FB9B5249BA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C52D-8FFD-47D1-A10C-7F2714A983B8}" type="datetimeFigureOut">
              <a:rPr lang="ru-RU" smtClean="0"/>
              <a:t>14.06.2015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5BE0-0624-41C0-BEF1-FB9B5249BA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C52D-8FFD-47D1-A10C-7F2714A983B8}" type="datetimeFigureOut">
              <a:rPr lang="ru-RU" smtClean="0"/>
              <a:t>14.06.2015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5BE0-0624-41C0-BEF1-FB9B5249BA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C52D-8FFD-47D1-A10C-7F2714A983B8}" type="datetimeFigureOut">
              <a:rPr lang="ru-RU" smtClean="0"/>
              <a:t>14.06.2015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5BE0-0624-41C0-BEF1-FB9B5249BA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C52D-8FFD-47D1-A10C-7F2714A983B8}" type="datetimeFigureOut">
              <a:rPr lang="ru-RU" smtClean="0"/>
              <a:t>14.06.2015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5BE0-0624-41C0-BEF1-FB9B5249BA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70C52D-8FFD-47D1-A10C-7F2714A983B8}" type="datetimeFigureOut">
              <a:rPr lang="ru-RU" smtClean="0"/>
              <a:t>14.06.2015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F25BE0-0624-41C0-BEF1-FB9B5249BAF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59228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Aharoni" panose="02010803020104030203" pitchFamily="2" charset="-79"/>
              </a:rPr>
              <a:t>Гуманизация </a:t>
            </a:r>
            <a:r>
              <a:rPr lang="ru-RU" sz="8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Aharoni" panose="02010803020104030203" pitchFamily="2" charset="-79"/>
              </a:rPr>
              <a:t/>
            </a:r>
            <a:br>
              <a:rPr lang="ru-RU" sz="8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Aharoni" panose="02010803020104030203" pitchFamily="2" charset="-79"/>
              </a:rPr>
            </a:br>
            <a: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Aharoni" panose="02010803020104030203" pitchFamily="2" charset="-79"/>
              </a:rPr>
              <a:t>образования</a:t>
            </a:r>
            <a: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Aharoni" panose="02010803020104030203" pitchFamily="2" charset="-79"/>
              </a:rPr>
              <a:t> </a:t>
            </a:r>
            <a:endParaRPr lang="ru-RU" sz="8800" dirty="0">
              <a:effectLst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33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98477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</a:rPr>
              <a:t>Гуманистический характер образования означает не только личностную ориентированность на обучающегося, но и предполагает субъектно-субъектную схему педагогического взаимодействия, в процессе которого ученик выступает как самостоятельный, активный, свободный деятель, субъект и партнер общения, а не как пассивный объект обучения.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Valeri\Desktop\Новая папка\asdfasfasasd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132856"/>
            <a:ext cx="6336704" cy="4387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7988720" cy="3600400"/>
          </a:xfrm>
        </p:spPr>
        <p:txBody>
          <a:bodyPr>
            <a:normAutofit fontScale="77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5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 гуманность педагогики заключается в том, чтобы беречь радость и счастье, на которое имеет право </a:t>
            </a:r>
            <a:r>
              <a:rPr lang="ru-RU" altLang="ru-RU" sz="5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5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 </a:t>
            </a:r>
            <a:r>
              <a:rPr lang="vi-VN" altLang="ru-RU" sz="5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Александрович</a:t>
            </a:r>
            <a:endParaRPr lang="ru-RU" altLang="ru-RU" sz="5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5" descr="C:\Users\Valeri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956272" cy="277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12968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Используемые материалы</a:t>
            </a:r>
            <a:endParaRPr lang="ru-RU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556792"/>
            <a:ext cx="6400800" cy="34747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u="sng" dirty="0" smtClean="0"/>
              <a:t>http</a:t>
            </a:r>
            <a:r>
              <a:rPr lang="en-US" u="sng" dirty="0"/>
              <a:t>://</a:t>
            </a:r>
            <a:r>
              <a:rPr lang="en-US" u="sng" dirty="0" smtClean="0"/>
              <a:t>pravo.gov.ru</a:t>
            </a:r>
            <a:endParaRPr lang="en-US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u="sng" dirty="0" smtClean="0"/>
              <a:t>http</a:t>
            </a:r>
            <a:r>
              <a:rPr lang="en-US" u="sng" dirty="0"/>
              <a:t>://nsportal.ru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u="sng" dirty="0"/>
              <a:t>http://murzim.ru/nauka/pedagogika/obwaja-pedagogika/26573-principy-gosudarstvennoy-politiki-v-oblasti-obrazovaniya.html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4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19268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altLang="ru-RU" sz="2800" b="1" dirty="0">
                <a:solidFill>
                  <a:schemeClr val="tx1"/>
                </a:solidFill>
              </a:rPr>
              <a:t>Гуманизм</a:t>
            </a:r>
            <a:r>
              <a:rPr lang="ru-RU" altLang="ru-RU" sz="2400" dirty="0">
                <a:solidFill>
                  <a:schemeClr val="tx1"/>
                </a:solidFill>
              </a:rPr>
              <a:t> – (от лат.</a:t>
            </a:r>
            <a:r>
              <a:rPr lang="en-US" altLang="ru-RU" sz="2400" dirty="0">
                <a:solidFill>
                  <a:schemeClr val="tx1"/>
                </a:solidFill>
              </a:rPr>
              <a:t>humanitas</a:t>
            </a:r>
            <a:r>
              <a:rPr lang="ru-RU" altLang="ru-RU" sz="2400" dirty="0">
                <a:solidFill>
                  <a:schemeClr val="tx1"/>
                </a:solidFill>
              </a:rPr>
              <a:t> – человечность) –принцип </a:t>
            </a:r>
            <a:r>
              <a:rPr lang="ru-RU" altLang="ru-RU" sz="2400" dirty="0" smtClean="0">
                <a:solidFill>
                  <a:schemeClr val="tx1"/>
                </a:solidFill>
              </a:rPr>
              <a:t>мировоззрения</a:t>
            </a:r>
            <a:r>
              <a:rPr lang="ru-RU" altLang="ru-RU" sz="2400" dirty="0">
                <a:solidFill>
                  <a:schemeClr val="tx1"/>
                </a:solidFill>
              </a:rPr>
              <a:t>, в основе которого лежит признание безграничности возможностей человека и его способности к совершенствованию, прав личности на свободное проявление своих способностей, убеждений, утверждение блага человека как критерия оценки уровня общественных отношений.</a:t>
            </a:r>
          </a:p>
          <a:p>
            <a:endParaRPr lang="ru-RU" alt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altLang="ru-RU" sz="2800" b="1" dirty="0">
                <a:solidFill>
                  <a:schemeClr val="tx1"/>
                </a:solidFill>
              </a:rPr>
              <a:t>Гуманизация</a:t>
            </a:r>
            <a:r>
              <a:rPr lang="ru-RU" altLang="ru-RU" sz="2400" dirty="0">
                <a:solidFill>
                  <a:schemeClr val="tx1"/>
                </a:solidFill>
              </a:rPr>
              <a:t> – (от лат.</a:t>
            </a:r>
            <a:r>
              <a:rPr lang="en-US" altLang="ru-RU" sz="2400" dirty="0">
                <a:solidFill>
                  <a:schemeClr val="tx1"/>
                </a:solidFill>
              </a:rPr>
              <a:t>humanus</a:t>
            </a:r>
            <a:r>
              <a:rPr lang="ru-RU" altLang="ru-RU" sz="2400" dirty="0">
                <a:solidFill>
                  <a:schemeClr val="tx1"/>
                </a:solidFill>
              </a:rPr>
              <a:t> – человеческий, свойственный человеку, </a:t>
            </a:r>
            <a:r>
              <a:rPr lang="ru-RU" altLang="ru-RU" sz="2400" dirty="0" smtClean="0">
                <a:solidFill>
                  <a:schemeClr val="tx1"/>
                </a:solidFill>
              </a:rPr>
              <a:t>человеколюбивый</a:t>
            </a:r>
            <a:r>
              <a:rPr lang="ru-RU" altLang="ru-RU" sz="2400" dirty="0">
                <a:solidFill>
                  <a:schemeClr val="tx1"/>
                </a:solidFill>
              </a:rPr>
              <a:t>) – принцип, основанный на отношении к человеку как к высшей ценности, на признании права ребёнка на свободное развитие и проявление своих способностей.</a:t>
            </a:r>
          </a:p>
          <a:p>
            <a:endParaRPr lang="ru-RU" alt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altLang="ru-RU" sz="2800" b="1" dirty="0">
                <a:solidFill>
                  <a:schemeClr val="tx1"/>
                </a:solidFill>
              </a:rPr>
              <a:t>Гуманизация образования – </a:t>
            </a:r>
            <a:r>
              <a:rPr lang="ru-RU" altLang="ru-RU" sz="2400" dirty="0">
                <a:solidFill>
                  <a:schemeClr val="tx1"/>
                </a:solidFill>
              </a:rPr>
              <a:t>система мер, направленных на приоритетное развитие общекультурных компонентов в содержании образования и технологии обучения, ориентированных на совершенствование личности, занимающей центральное место в структуре общественных отношений.</a:t>
            </a:r>
            <a:endParaRPr lang="ru-RU" altLang="ru-RU" sz="28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9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6" y="116632"/>
            <a:ext cx="8397765" cy="62983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22138" y="2593220"/>
            <a:ext cx="4572000" cy="4247317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ru-RU" dirty="0"/>
              <a:t>В ряду основных принципов, на которых основывается государственная политика и правовое регулирование отношений в сфере образования важное место занимают гуманистический характер  образования, приоритет жизни и здоровья человека, прав  и  свобод  личности, свободного развития личности, воспитание взаимоуважения, трудолюбия, гражданственности, патриотизма,   ответственности,   правовой   культуры,    бережного отношения   к   природе   и   окружающей    среде,    рационального  природопользования</a:t>
            </a:r>
            <a:r>
              <a:rPr lang="ru-RU" dirty="0" smtClean="0"/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635190"/>
            <a:ext cx="4896544" cy="5222810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800" kern="0" dirty="0">
                <a:solidFill>
                  <a:srgbClr val="000000"/>
                </a:solidFill>
                <a:latin typeface="Tahoma"/>
              </a:rPr>
              <a:t>Взаимодействие растущего человека со взрослыми и социальной средой, взаимодействие человека с миром</a:t>
            </a:r>
            <a:r>
              <a:rPr lang="ru-RU" altLang="ru-RU" sz="2800" kern="0" dirty="0" smtClean="0">
                <a:solidFill>
                  <a:srgbClr val="000000"/>
                </a:solidFill>
                <a:latin typeface="Tahoma"/>
              </a:rPr>
              <a:t>;</a:t>
            </a:r>
          </a:p>
          <a:p>
            <a:pPr marL="0" lvl="0" indent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ru-RU" altLang="ru-RU" sz="2800" kern="0" dirty="0">
              <a:solidFill>
                <a:srgbClr val="000000"/>
              </a:solidFill>
              <a:latin typeface="Tahoma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800" kern="0" dirty="0">
                <a:solidFill>
                  <a:srgbClr val="000000"/>
                </a:solidFill>
                <a:latin typeface="Tahoma"/>
              </a:rPr>
              <a:t>Ориентация на развитие личности</a:t>
            </a:r>
            <a:r>
              <a:rPr lang="ru-RU" altLang="ru-RU" sz="2800" kern="0" dirty="0" smtClean="0">
                <a:solidFill>
                  <a:srgbClr val="000000"/>
                </a:solidFill>
                <a:latin typeface="Tahoma"/>
              </a:rPr>
              <a:t>;</a:t>
            </a:r>
          </a:p>
          <a:p>
            <a:pPr marL="0" lvl="0" indent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ru-RU" altLang="ru-RU" sz="2800" dirty="0"/>
          </a:p>
          <a:p>
            <a:pPr marL="342900" lvl="0" indent="-34290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800" kern="0" dirty="0">
                <a:solidFill>
                  <a:srgbClr val="000000"/>
                </a:solidFill>
                <a:latin typeface="Tahoma"/>
              </a:rPr>
              <a:t>Учащийся выступает субъектом обучения;</a:t>
            </a:r>
          </a:p>
          <a:p>
            <a:pPr marL="0" lvl="0" indent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ru-RU" altLang="ru-RU" sz="3200" kern="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6937" y="188640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</a:rPr>
              <a:t>Закономерности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</a:rPr>
              <a:t>гуманизации образования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52238"/>
            <a:ext cx="4420570" cy="442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036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44" y="2708921"/>
            <a:ext cx="5658214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964488" cy="645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800" kern="0" dirty="0">
                <a:solidFill>
                  <a:srgbClr val="000000"/>
                </a:solidFill>
                <a:latin typeface="Tahoma"/>
              </a:rPr>
              <a:t>Развитие личности в гармонии с общечеловеческой культурой</a:t>
            </a:r>
            <a:r>
              <a:rPr lang="ru-RU" altLang="ru-RU" sz="2800" kern="0" dirty="0" smtClean="0">
                <a:solidFill>
                  <a:srgbClr val="000000"/>
                </a:solidFill>
                <a:latin typeface="Tahoma"/>
              </a:rPr>
              <a:t>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endParaRPr lang="ru-RU" altLang="ru-RU" sz="2800" kern="0" dirty="0">
              <a:solidFill>
                <a:srgbClr val="000000"/>
              </a:solidFill>
              <a:latin typeface="Tahoma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800" kern="0" dirty="0">
                <a:solidFill>
                  <a:srgbClr val="000000"/>
                </a:solidFill>
                <a:latin typeface="Tahoma"/>
              </a:rPr>
              <a:t>Учёт </a:t>
            </a:r>
            <a:r>
              <a:rPr lang="ru-RU" altLang="ru-RU" sz="2800" kern="0" dirty="0" smtClean="0">
                <a:solidFill>
                  <a:srgbClr val="000000"/>
                </a:solidFill>
                <a:latin typeface="Tahoma"/>
              </a:rPr>
              <a:t>культурно-исторических традиций </a:t>
            </a:r>
            <a:r>
              <a:rPr lang="ru-RU" altLang="ru-RU" sz="2800" kern="0" dirty="0">
                <a:solidFill>
                  <a:srgbClr val="000000"/>
                </a:solidFill>
                <a:latin typeface="Tahoma"/>
              </a:rPr>
              <a:t>народа</a:t>
            </a:r>
            <a:r>
              <a:rPr lang="ru-RU" altLang="ru-RU" sz="2800" kern="0" dirty="0" smtClean="0">
                <a:solidFill>
                  <a:srgbClr val="000000"/>
                </a:solidFill>
                <a:latin typeface="Tahoma"/>
              </a:rPr>
              <a:t>;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endParaRPr lang="ru-RU" altLang="ru-RU" sz="2800" kern="0" dirty="0" smtClean="0">
              <a:solidFill>
                <a:srgbClr val="000000"/>
              </a:solidFill>
              <a:latin typeface="Tahoma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800" kern="0" dirty="0">
                <a:solidFill>
                  <a:srgbClr val="000000"/>
                </a:solidFill>
                <a:latin typeface="Tahoma"/>
              </a:rPr>
              <a:t>Разнообразность </a:t>
            </a:r>
            <a:r>
              <a:rPr lang="ru-RU" altLang="ru-RU" sz="2800" kern="0" dirty="0" smtClean="0">
                <a:solidFill>
                  <a:srgbClr val="000000"/>
                </a:solidFill>
                <a:latin typeface="Tahoma"/>
              </a:rPr>
              <a:t>и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2800" kern="0" dirty="0" smtClean="0">
                <a:solidFill>
                  <a:srgbClr val="000000"/>
                </a:solidFill>
                <a:latin typeface="Tahoma"/>
              </a:rPr>
              <a:t>продуктивность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2800" kern="0" dirty="0" smtClean="0">
                <a:solidFill>
                  <a:srgbClr val="000000"/>
                </a:solidFill>
                <a:latin typeface="Tahoma"/>
              </a:rPr>
              <a:t>значимой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2800" kern="0" dirty="0" smtClean="0">
                <a:solidFill>
                  <a:srgbClr val="000000"/>
                </a:solidFill>
                <a:latin typeface="Tahoma"/>
              </a:rPr>
              <a:t>деятельности;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</a:pPr>
            <a:endParaRPr lang="ru-RU" altLang="ru-RU" sz="2800" kern="0" dirty="0">
              <a:solidFill>
                <a:srgbClr val="000000"/>
              </a:solidFill>
              <a:latin typeface="Tahoma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800" kern="0" dirty="0">
                <a:solidFill>
                  <a:srgbClr val="000000"/>
                </a:solidFill>
                <a:latin typeface="Tahoma"/>
              </a:rPr>
              <a:t>Принцип </a:t>
            </a:r>
            <a:endParaRPr lang="ru-RU" altLang="ru-RU" sz="2800" kern="0" dirty="0" smtClean="0">
              <a:solidFill>
                <a:srgbClr val="000000"/>
              </a:solidFill>
              <a:latin typeface="Tahoma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2800" kern="0" dirty="0" smtClean="0">
                <a:solidFill>
                  <a:srgbClr val="000000"/>
                </a:solidFill>
                <a:latin typeface="Tahoma"/>
              </a:rPr>
              <a:t>диалогического </a:t>
            </a:r>
            <a:endParaRPr lang="ru-RU" altLang="ru-RU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2800" kern="0" dirty="0">
                <a:solidFill>
                  <a:srgbClr val="000000"/>
                </a:solidFill>
                <a:latin typeface="Tahoma"/>
              </a:rPr>
              <a:t>подхода, позиция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2800" kern="0" dirty="0">
                <a:solidFill>
                  <a:srgbClr val="000000"/>
                </a:solidFill>
                <a:latin typeface="Tahoma"/>
              </a:rPr>
              <a:t>сотрудничества;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endParaRPr lang="ru-RU" altLang="ru-RU" sz="3200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884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424936" cy="6741368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ru-RU" altLang="ru-RU" sz="2800" kern="0" dirty="0">
              <a:solidFill>
                <a:srgbClr val="000000"/>
              </a:solidFill>
              <a:latin typeface="Tahoma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800" kern="0" dirty="0">
                <a:solidFill>
                  <a:srgbClr val="000000"/>
                </a:solidFill>
                <a:latin typeface="Tahoma"/>
              </a:rPr>
              <a:t>Творческая </a:t>
            </a:r>
            <a:endParaRPr lang="ru-RU" altLang="ru-RU" sz="2800" kern="0" dirty="0" smtClean="0">
              <a:solidFill>
                <a:srgbClr val="000000"/>
              </a:solidFill>
              <a:latin typeface="Tahoma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ru-RU" altLang="ru-RU" sz="2800" kern="0" dirty="0" smtClean="0">
                <a:solidFill>
                  <a:srgbClr val="000000"/>
                </a:solidFill>
                <a:latin typeface="Tahoma"/>
              </a:rPr>
              <a:t>направленность 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ru-RU" altLang="ru-RU" sz="2800" kern="0" dirty="0" smtClean="0">
                <a:solidFill>
                  <a:srgbClr val="000000"/>
                </a:solidFill>
                <a:latin typeface="Tahoma"/>
              </a:rPr>
              <a:t>образовательного 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ru-RU" altLang="ru-RU" sz="2800" kern="0" dirty="0" smtClean="0">
                <a:solidFill>
                  <a:srgbClr val="000000"/>
                </a:solidFill>
                <a:latin typeface="Tahoma"/>
              </a:rPr>
              <a:t>процесса;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ru-RU" altLang="ru-RU" sz="2800" kern="0" dirty="0">
              <a:solidFill>
                <a:srgbClr val="000000"/>
              </a:solidFill>
              <a:latin typeface="Tahoma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800" kern="0" dirty="0">
                <a:solidFill>
                  <a:srgbClr val="000000"/>
                </a:solidFill>
                <a:latin typeface="Tahoma"/>
              </a:rPr>
              <a:t>Принцип </a:t>
            </a:r>
            <a:endParaRPr lang="ru-RU" altLang="ru-RU" sz="2800" kern="0" dirty="0" smtClean="0">
              <a:solidFill>
                <a:srgbClr val="000000"/>
              </a:solidFill>
              <a:latin typeface="Tahoma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ru-RU" altLang="ru-RU" sz="2800" kern="0" dirty="0" smtClean="0">
                <a:solidFill>
                  <a:srgbClr val="000000"/>
                </a:solidFill>
                <a:latin typeface="Tahoma"/>
              </a:rPr>
              <a:t>профессионально-этической </a:t>
            </a:r>
            <a:r>
              <a:rPr lang="ru-RU" altLang="ru-RU" sz="2800" kern="0" dirty="0">
                <a:solidFill>
                  <a:srgbClr val="000000"/>
                </a:solidFill>
                <a:latin typeface="Tahoma"/>
              </a:rPr>
              <a:t>взаимоответственности.</a:t>
            </a:r>
            <a:endParaRPr lang="ru-RU" sz="2800" dirty="0"/>
          </a:p>
        </p:txBody>
      </p:sp>
      <p:pic>
        <p:nvPicPr>
          <p:cNvPr id="2050" name="Picture 2" descr="C:\Users\Valeri\Downloads\Dop.ob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62" y="9520"/>
            <a:ext cx="4232199" cy="341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92888" cy="6120680"/>
          </a:xfrm>
        </p:spPr>
        <p:txBody>
          <a:bodyPr/>
          <a:lstStyle/>
          <a:p>
            <a:pPr marL="0" indent="0" algn="ctr">
              <a:spcBef>
                <a:spcPts val="575"/>
              </a:spcBef>
              <a:buNone/>
            </a:pPr>
            <a:r>
              <a:rPr lang="ru-RU" sz="2800" dirty="0" smtClean="0">
                <a:solidFill>
                  <a:srgbClr val="000000"/>
                </a:solidFill>
                <a:highlight>
                  <a:srgbClr val="00FF00"/>
                </a:highlight>
                <a:ea typeface="Times New Roman"/>
              </a:rPr>
              <a:t>Гуманистический характер среднего и высшего профессионального образования предполагает системное включение дисциплин гуманитарного цикла в естественно-научное и техническое образование, т. е. его гуманитаризацию.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 </a:t>
            </a:r>
          </a:p>
          <a:p>
            <a:pPr marL="0" indent="0" algn="ctr">
              <a:spcBef>
                <a:spcPts val="575"/>
              </a:spcBef>
              <a:buNone/>
            </a:pPr>
            <a:r>
              <a:rPr lang="ru-RU" sz="2800" dirty="0" smtClean="0">
                <a:solidFill>
                  <a:srgbClr val="000000"/>
                </a:solidFill>
                <a:highlight>
                  <a:srgbClr val="FF00FF"/>
                </a:highlight>
                <a:ea typeface="Times New Roman"/>
              </a:rPr>
              <a:t>В то же время </a:t>
            </a:r>
            <a:r>
              <a:rPr lang="ru-RU" sz="2800" dirty="0">
                <a:solidFill>
                  <a:srgbClr val="000000"/>
                </a:solidFill>
                <a:highlight>
                  <a:srgbClr val="FF00FF"/>
                </a:highlight>
                <a:ea typeface="Times New Roman"/>
              </a:rPr>
              <a:t>г</a:t>
            </a:r>
            <a:r>
              <a:rPr lang="ru-RU" sz="2800" dirty="0" smtClean="0">
                <a:solidFill>
                  <a:srgbClr val="000000"/>
                </a:solidFill>
                <a:highlight>
                  <a:srgbClr val="FF00FF"/>
                </a:highlight>
                <a:ea typeface="Times New Roman"/>
              </a:rPr>
              <a:t>уманизация </a:t>
            </a:r>
          </a:p>
          <a:p>
            <a:pPr marL="0" indent="0" algn="ctr">
              <a:spcBef>
                <a:spcPts val="575"/>
              </a:spcBef>
              <a:buNone/>
            </a:pPr>
            <a:r>
              <a:rPr lang="ru-RU" sz="2800" dirty="0" smtClean="0">
                <a:solidFill>
                  <a:srgbClr val="000000"/>
                </a:solidFill>
                <a:highlight>
                  <a:srgbClr val="FF00FF"/>
                </a:highlight>
                <a:ea typeface="Times New Roman"/>
              </a:rPr>
              <a:t>гуманитарного образования предусматривает включение дисциплин естественно-научного цикла в подготовку специалистов гуманитарного профиля.</a:t>
            </a:r>
            <a:endParaRPr lang="ru-RU" sz="28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aleri\Desktop\0_9a96f_1f58547c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" y="7306"/>
            <a:ext cx="9124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7306"/>
            <a:ext cx="3923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Подобный </a:t>
            </a:r>
            <a:r>
              <a:rPr lang="ru-RU" dirty="0">
                <a:solidFill>
                  <a:schemeClr val="accent2"/>
                </a:solidFill>
              </a:rPr>
              <a:t>процесс гуманизации профессионального образования способствует формированию у будущих специалистов более полной и адекватной картины мира, что соотносится с общей целью образования человека (развитием личности) и результатом образования - общей образованностью, общей и профессиональной культурой специалиста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363272" cy="3340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Гуманистический характер образования меняет саму природу образовательной педагогической среды, наполняя ее духом сотрудничества, сотворчества, развития человека.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667500" cy="44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37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414</TotalTime>
  <Words>423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Гуманизация 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Гуманистический характер образования означает не только личностную ориентированность на обучающегося, но и предполагает субъектно-субъектную схему педагогического взаимодействия, в процессе которого ученик выступает как самостоятельный, активный, свободный деятель, субъект и партнер общения, а не как пассивный объект обучения. </vt:lpstr>
      <vt:lpstr>Презентация PowerPoint</vt:lpstr>
      <vt:lpstr>Используемые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Гуманизация в образовании</dc:title>
  <dc:creator>Valeri</dc:creator>
  <cp:lastModifiedBy>Valeri</cp:lastModifiedBy>
  <cp:revision>37</cp:revision>
  <dcterms:created xsi:type="dcterms:W3CDTF">2013-10-12T10:31:25Z</dcterms:created>
  <dcterms:modified xsi:type="dcterms:W3CDTF">2015-06-14T15:54:45Z</dcterms:modified>
</cp:coreProperties>
</file>