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267" r:id="rId6"/>
    <p:sldId id="268" r:id="rId7"/>
    <p:sldId id="259" r:id="rId8"/>
    <p:sldId id="270" r:id="rId9"/>
    <p:sldId id="282" r:id="rId10"/>
    <p:sldId id="274" r:id="rId11"/>
    <p:sldId id="281" r:id="rId12"/>
    <p:sldId id="275" r:id="rId13"/>
    <p:sldId id="28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DBD6042-BA6B-45D0-B736-BE17B07E7C37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F411A4-4E8B-41D6-A0A8-97D2FD6D7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4D4A18-4AFA-4640-9C0D-64E74FB02A7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EC0E69-7BDB-4790-A21F-C04C1663944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80B49F-815D-47F0-B6C0-206F02F74C1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33B3F1-6DED-4E09-ABDD-FE7635C8A32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3560B6E-17CD-45BD-9644-D6403D583338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940AAA-FC20-474E-8DA7-0F3DE05E7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1880-8D67-4003-BD2B-3A6D6A63B27D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947B5-1B42-4422-AA80-4DE162437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E8AE-DBAD-48DA-A3B2-6F288E4F9559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E98F-32BC-4849-8AB2-F55170673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44079-163E-4CD2-83EF-9154E3BFF63B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2C174-A3AD-45EC-A7F0-7C7A8084E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85AD4-AA69-4E40-9BFA-BBA2978EE8B0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0FB786-AE95-4A2D-8759-E60E55B1A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2A27C7-BEB4-4FB6-AEE5-8E265D803B54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5B594E-1D3E-4B85-AA20-3CD29E81A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E72E6C-401B-4705-BAA1-5A0CB140EE95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5ADD4A-55B8-44DB-B370-B9FB58886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0DEC-2E48-48B3-8811-A55EF54ACC41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DE56F-7207-4DF0-97E9-A4DA580A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4192-3383-4507-B75F-2AFBFB5928FE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BC4E31-6F9E-49C6-AE7D-D1ECD71DAD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148B-0DC4-4E01-A60B-AB449B4F9072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C48F-3013-4E76-856E-9E3559397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885631-5677-4C60-888A-66273496162D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903AD95-7A1D-44AE-9975-E4165D830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1B407-D4E8-4B34-9767-DCC9D4B8C71B}" type="datetimeFigureOut">
              <a:rPr lang="ru-RU"/>
              <a:pPr>
                <a:defRPr/>
              </a:pPr>
              <a:t>15.06.2015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4EEC93-A5E4-474C-A876-DDC6D6DFC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06" r:id="rId6"/>
    <p:sldLayoutId id="2147483712" r:id="rId7"/>
    <p:sldLayoutId id="2147483705" r:id="rId8"/>
    <p:sldLayoutId id="2147483713" r:id="rId9"/>
    <p:sldLayoutId id="2147483704" r:id="rId10"/>
    <p:sldLayoutId id="21474837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500" y="1857375"/>
            <a:ext cx="8172450" cy="2143125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3200" b="1" cap="none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ДЕЯТЕЛЬНОСТИ УЧИТЕЛЯ В УСЛОВИЯХ ВНЕДРЕНИЯ ФГОС ООО</a:t>
            </a:r>
            <a:endParaRPr lang="ru-RU" sz="3200" b="1" cap="none" smtClean="0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85750" y="214313"/>
            <a:ext cx="8572500" cy="78581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cap="all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ГАОУ ДПО ИНСТИТУТ РАЗВИТИЯ ОБРАЗОВАНИЯ Республики Татарстан</a:t>
            </a:r>
            <a:endParaRPr lang="ru-RU" sz="2000" cap="all" dirty="0">
              <a:solidFill>
                <a:schemeClr val="accent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428875" y="6072188"/>
            <a:ext cx="6500813" cy="64293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cap="all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+mj-ea"/>
                <a:cs typeface="+mj-cs"/>
              </a:rPr>
              <a:t>КАФЕДРА ОБЩЕЙ И СПЕЦИАЛЬНОЙ (КОРРЕКЦИОННОЙ) ПСИХОЛОГИИ И ПЕДАГОГИКИ</a:t>
            </a:r>
            <a:endParaRPr lang="ru-RU" cap="all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44675"/>
            <a:ext cx="7577138" cy="3076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Rectangle 2"/>
          <p:cNvSpPr txBox="1">
            <a:spLocks noRot="1" noChangeArrowheads="1"/>
          </p:cNvSpPr>
          <p:nvPr/>
        </p:nvSpPr>
        <p:spPr bwMode="auto">
          <a:xfrm>
            <a:off x="323850" y="620713"/>
            <a:ext cx="8435975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>
              <a:lnSpc>
                <a:spcPct val="80000"/>
              </a:lnSpc>
            </a:pPr>
            <a:endParaRPr lang="ru-RU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400" b="1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Х – социальный вектор  действия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включение педагога (не взирая на педагогический стаж)  в систему непрерывного образования;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программы профессионального развития педагогов должны строиться с учетом региональных особенностей образования;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подготовка кадров должна вестись с учетом содержания образовательных программ;</a:t>
            </a:r>
          </a:p>
          <a:p>
            <a:pPr algn="just">
              <a:lnSpc>
                <a:spcPct val="80000"/>
              </a:lnSpc>
            </a:pPr>
            <a:endParaRPr lang="ru-RU" sz="240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400">
                <a:latin typeface="Times New Roman" pitchFamily="18" charset="0"/>
              </a:rPr>
              <a:t>-</a:t>
            </a:r>
            <a:r>
              <a:rPr lang="ru-RU" sz="2400">
                <a:solidFill>
                  <a:schemeClr val="folHlink"/>
                </a:solidFill>
              </a:rPr>
              <a:t>участие работников образования в педагогических грантах на обучение или стажировку в российских или международных образовательных организациях 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endParaRPr lang="ru-RU" sz="240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12875"/>
            <a:ext cx="7577138" cy="3868738"/>
          </a:xfrm>
        </p:spPr>
        <p:txBody>
          <a:bodyPr/>
          <a:lstStyle/>
          <a:p>
            <a:pPr algn="ctr" eaLnBrk="1" hangingPunct="1"/>
            <a:r>
              <a:rPr lang="ru-RU" sz="2800" b="1" cap="none" smtClean="0">
                <a:solidFill>
                  <a:schemeClr val="folHlink"/>
                </a:solidFill>
                <a:latin typeface="Times New Roman" pitchFamily="18" charset="0"/>
              </a:rPr>
              <a:t>Y – предметный вектор действия</a:t>
            </a:r>
            <a:r>
              <a:rPr lang="ru-RU" sz="2800" cap="none" smtClean="0"/>
              <a:t/>
            </a:r>
            <a:br>
              <a:rPr lang="ru-RU" sz="2800" cap="none" smtClean="0"/>
            </a:br>
            <a:r>
              <a:rPr lang="ru-RU" sz="2800" cap="none" smtClean="0"/>
              <a:t>- </a:t>
            </a:r>
            <a:r>
              <a:rPr lang="ru-RU" sz="2800" cap="none" smtClean="0">
                <a:solidFill>
                  <a:schemeClr val="folHlink"/>
                </a:solidFill>
                <a:latin typeface="Times New Roman" pitchFamily="18" charset="0"/>
              </a:rPr>
              <a:t>изменение границ предметного знания; </a:t>
            </a:r>
            <a:br>
              <a:rPr lang="ru-RU" sz="2800" cap="none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2800" cap="none" smtClean="0">
                <a:solidFill>
                  <a:schemeClr val="folHlink"/>
                </a:solidFill>
                <a:latin typeface="Times New Roman" pitchFamily="18" charset="0"/>
              </a:rPr>
              <a:t>- обучение инструментальным технологиям в рамках новых требований к результатам обучения и воспитания ФГОС ООО, в том числе конкретных групп детей;</a:t>
            </a:r>
            <a:br>
              <a:rPr lang="ru-RU" sz="2800" cap="none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2800" cap="none" smtClean="0">
                <a:latin typeface="Times New Roman" pitchFamily="18" charset="0"/>
              </a:rPr>
              <a:t/>
            </a:r>
            <a:br>
              <a:rPr lang="ru-RU" sz="2800" cap="none" smtClean="0">
                <a:latin typeface="Times New Roman" pitchFamily="18" charset="0"/>
              </a:rPr>
            </a:br>
            <a:r>
              <a:rPr lang="ru-RU" cap="none" smtClean="0"/>
              <a:t> </a:t>
            </a:r>
          </a:p>
        </p:txBody>
      </p:sp>
      <p:sp>
        <p:nvSpPr>
          <p:cNvPr id="26626" name="Rectangle 2"/>
          <p:cNvSpPr txBox="1">
            <a:spLocks noRot="1" noChangeArrowheads="1"/>
          </p:cNvSpPr>
          <p:nvPr/>
        </p:nvSpPr>
        <p:spPr bwMode="auto">
          <a:xfrm>
            <a:off x="708025" y="2133600"/>
            <a:ext cx="84359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just"/>
            <a:endParaRPr lang="ru-RU" sz="4000">
              <a:solidFill>
                <a:srgbClr val="7B3D17"/>
              </a:solidFill>
              <a:latin typeface="Calibri" pitchFamily="34" charset="0"/>
            </a:endParaRPr>
          </a:p>
        </p:txBody>
      </p:sp>
      <p:pic>
        <p:nvPicPr>
          <p:cNvPr id="22530" name="Picture 2" descr="Vector concept  mobile app infographic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4508500"/>
            <a:ext cx="2159000" cy="215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577138" cy="30765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2"/>
          <p:cNvSpPr txBox="1">
            <a:spLocks noRot="1" noChangeArrowheads="1"/>
          </p:cNvSpPr>
          <p:nvPr/>
        </p:nvSpPr>
        <p:spPr bwMode="auto">
          <a:xfrm>
            <a:off x="250825" y="1557338"/>
            <a:ext cx="8501063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ru-RU" sz="800">
                <a:solidFill>
                  <a:srgbClr val="99C2E5"/>
                </a:solidFill>
                <a:latin typeface="Times New Roman" pitchFamily="18" charset="0"/>
              </a:rPr>
              <a:t/>
            </a:r>
            <a:br>
              <a:rPr lang="ru-RU" sz="800">
                <a:solidFill>
                  <a:srgbClr val="99C2E5"/>
                </a:solidFill>
                <a:latin typeface="Times New Roman" pitchFamily="18" charset="0"/>
              </a:rPr>
            </a:b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Z – акмеологический вектор  действия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Ответить на вопросы: </a:t>
            </a:r>
          </a:p>
          <a:p>
            <a:pPr algn="ctr">
              <a:lnSpc>
                <a:spcPct val="80000"/>
              </a:lnSpc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240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какие требования реализация ФГОС предъявляет, именно к нему?</a:t>
            </a:r>
          </a:p>
          <a:p>
            <a:pPr algn="ctr">
              <a:lnSpc>
                <a:spcPct val="80000"/>
              </a:lnSpc>
            </a:pP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на какие свои качества он уже может опереться, а какие ему еще необходимо формировать? </a:t>
            </a:r>
            <a:br>
              <a:rPr lang="ru-RU" sz="2400">
                <a:solidFill>
                  <a:schemeClr val="folHlink"/>
                </a:solidFill>
                <a:latin typeface="Times New Roman" pitchFamily="18" charset="0"/>
              </a:rPr>
            </a:br>
            <a:endParaRPr lang="ru-RU" sz="2400">
              <a:solidFill>
                <a:schemeClr val="folHlink"/>
              </a:solidFill>
              <a:latin typeface="Times New Roman" pitchFamily="18" charset="0"/>
            </a:endParaRPr>
          </a:p>
        </p:txBody>
      </p:sp>
      <p:pic>
        <p:nvPicPr>
          <p:cNvPr id="22532" name="Picture 4" descr="Brown geometric background for design Vector eps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3561" y="4727584"/>
            <a:ext cx="1928828" cy="1928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</a:rPr>
              <a:t>Умения учителя, наиболее влияющие на успехи учащихся: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Ясность изложения;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Гибкость;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Энтузиазм;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Деловой стиль поведения;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Дозированная критика;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Активизация учеников;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Предъявление критериев оценки;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Умение стимулировать;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Умение варьировать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928813"/>
            <a:ext cx="8543925" cy="257175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 педагогов принять новую парадигму педагогического профессионализма, концептуально заложенную в Стандарте как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собственный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смысл профессиональной деятельности</a:t>
            </a: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15362" name="Picture 2" descr="School girl and education objects and symbol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142875"/>
            <a:ext cx="21431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Portrait of happy siblings with story books lying on floor in living ro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929188"/>
            <a:ext cx="2714625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" descr="Schoolchild in class writing on blackboar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4786313"/>
            <a:ext cx="2500313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600200"/>
            <a:ext cx="8786812" cy="4495800"/>
          </a:xfrm>
        </p:spPr>
        <p:txBody>
          <a:bodyPr>
            <a:normAutofit fontScale="92500" lnSpcReduction="20000"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...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мотивированной компетентной личности педагога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способной: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быстро ориентироваться в динамично развивающемся и обновляющемся информационном пространстве;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получать, использовать и создавать разнообразную информацию;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принимать обоснованные решения и решать жизненные проблемы на основе полученных знаний, умений и навыков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4" descr="Smiling girl on green gra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8575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643063"/>
            <a:ext cx="8501062" cy="4786312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sz="3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3200" b="1" dirty="0" smtClean="0"/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мотивационно-ценностный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компонент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когнитивный компонент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технологический аспект компетентности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20040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рефлексивный компонент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marL="320040" indent="-320040"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7890" name="Picture 2" descr="planet system in your han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0"/>
            <a:ext cx="2714644" cy="27146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sz="2700" b="1" smtClean="0"/>
              <a:t>   </a:t>
            </a:r>
            <a:r>
              <a:rPr lang="ru-RU" sz="3000" b="1" smtClean="0">
                <a:solidFill>
                  <a:srgbClr val="7B3D17"/>
                </a:solidFill>
              </a:rPr>
              <a:t>… </a:t>
            </a: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внутреннее рассогласование между желанием активно включиться в процесс совершенствования своих профессиональных составляющих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endParaRPr lang="ru-RU" sz="24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3000" b="1" smtClean="0">
              <a:solidFill>
                <a:srgbClr val="7B3D17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4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400" b="1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… поиск смысловой основы своего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развития как профессионала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  <a:endParaRPr lang="ru-RU" sz="240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40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40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7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7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7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b="1" smtClean="0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3924300" y="3068638"/>
            <a:ext cx="1500188" cy="15001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sz="quarter" idx="1"/>
          </p:nvPr>
        </p:nvSpPr>
        <p:spPr>
          <a:xfrm>
            <a:off x="684213" y="836613"/>
            <a:ext cx="7991475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70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700" smtClean="0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Регулятивные показатели профессиональной деятельности: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планирование профессиональной деятельности (ПД),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моделирование ПД,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прогнозирование ПД,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оценка результатов ПД,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гибкость ПД,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самостоятельность и общий уровень регуляции </a:t>
            </a:r>
            <a:endParaRPr lang="ru-RU" sz="2400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i="1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2400" b="1" i="1" smtClean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700" b="1" i="1" smtClean="0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700" b="1" i="1" smtClean="0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844675"/>
            <a:ext cx="8229600" cy="10001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b="1" smtClean="0">
              <a:solidFill>
                <a:srgbClr val="7B3D1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… нуждается в особой системе помощи и психологической поддержки, повышении его психологических ресурсов</a:t>
            </a:r>
            <a:r>
              <a:rPr lang="ru-RU" sz="2100" smtClean="0"/>
              <a:t>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b="1" smtClean="0">
              <a:latin typeface="Times New Roman" pitchFamily="18" charset="0"/>
            </a:endParaRPr>
          </a:p>
        </p:txBody>
      </p:sp>
      <p:sp>
        <p:nvSpPr>
          <p:cNvPr id="20482" name="AutoShape 4"/>
          <p:cNvSpPr>
            <a:spLocks noChangeArrowheads="1"/>
          </p:cNvSpPr>
          <p:nvPr/>
        </p:nvSpPr>
        <p:spPr bwMode="auto">
          <a:xfrm>
            <a:off x="4286250" y="4000500"/>
            <a:ext cx="485775" cy="939800"/>
          </a:xfrm>
          <a:prstGeom prst="downArrow">
            <a:avLst>
              <a:gd name="adj1" fmla="val 50000"/>
              <a:gd name="adj2" fmla="val 704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483" name="Прямоугольник 5"/>
          <p:cNvSpPr>
            <a:spLocks noChangeArrowheads="1"/>
          </p:cNvSpPr>
          <p:nvPr/>
        </p:nvSpPr>
        <p:spPr bwMode="auto">
          <a:xfrm>
            <a:off x="1285875" y="5000625"/>
            <a:ext cx="707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 </a:t>
            </a: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… психологическая  безопасность взаимодействия педагога с учащимися</a:t>
            </a:r>
            <a:r>
              <a:rPr lang="ru-RU" sz="2400">
                <a:solidFill>
                  <a:schemeClr val="folHlink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4"/>
          <p:cNvGrpSpPr>
            <a:grpSpLocks noChangeAspect="1"/>
          </p:cNvGrpSpPr>
          <p:nvPr/>
        </p:nvGrpSpPr>
        <p:grpSpPr bwMode="auto">
          <a:xfrm>
            <a:off x="971550" y="692150"/>
            <a:ext cx="7237413" cy="5503863"/>
            <a:chOff x="2281" y="3583"/>
            <a:chExt cx="6918" cy="5712"/>
          </a:xfrm>
        </p:grpSpPr>
        <p:sp>
          <p:nvSpPr>
            <p:cNvPr id="21506" name="AutoShape 5"/>
            <p:cNvSpPr>
              <a:spLocks noChangeAspect="1" noChangeArrowheads="1"/>
            </p:cNvSpPr>
            <p:nvPr/>
          </p:nvSpPr>
          <p:spPr bwMode="auto">
            <a:xfrm>
              <a:off x="2281" y="3583"/>
              <a:ext cx="6918" cy="5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07" name="Rectangle 6"/>
            <p:cNvSpPr>
              <a:spLocks noChangeArrowheads="1"/>
            </p:cNvSpPr>
            <p:nvPr/>
          </p:nvSpPr>
          <p:spPr bwMode="auto">
            <a:xfrm>
              <a:off x="2422" y="5673"/>
              <a:ext cx="2118" cy="493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13500000">
                <a:srgbClr val="5C997A"/>
              </a:prstShdw>
            </a:effectLst>
          </p:spPr>
          <p:txBody>
            <a:bodyPr/>
            <a:lstStyle/>
            <a:p>
              <a:pPr algn="ctr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профессионализм деятельности</a:t>
              </a:r>
              <a:endParaRPr lang="ru-RU" sz="1400" b="1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1508" name="Rectangle 7"/>
            <p:cNvSpPr>
              <a:spLocks noChangeArrowheads="1"/>
            </p:cNvSpPr>
            <p:nvPr/>
          </p:nvSpPr>
          <p:spPr bwMode="auto">
            <a:xfrm>
              <a:off x="4681" y="5673"/>
              <a:ext cx="2118" cy="418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13500000">
                <a:srgbClr val="5C997A"/>
              </a:prstShdw>
            </a:effectLst>
          </p:spPr>
          <p:txBody>
            <a:bodyPr/>
            <a:lstStyle/>
            <a:p>
              <a:pPr algn="ctr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профессионализм личности</a:t>
              </a:r>
            </a:p>
            <a:p>
              <a:pPr algn="ctr"/>
              <a:endParaRPr lang="ru-RU" sz="1400" b="1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1509" name="Rectangle 8"/>
            <p:cNvSpPr>
              <a:spLocks noChangeArrowheads="1"/>
            </p:cNvSpPr>
            <p:nvPr/>
          </p:nvSpPr>
          <p:spPr bwMode="auto">
            <a:xfrm>
              <a:off x="7081" y="5673"/>
              <a:ext cx="2118" cy="836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13500000">
                <a:srgbClr val="5C997A"/>
              </a:prstShdw>
            </a:effectLst>
          </p:spPr>
          <p:txBody>
            <a:bodyPr/>
            <a:lstStyle/>
            <a:p>
              <a:pPr algn="ctr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акмеологические  качества профессионализма</a:t>
              </a:r>
              <a:endParaRPr lang="ru-RU" sz="1400" b="1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1510" name="Rectangle 9"/>
            <p:cNvSpPr>
              <a:spLocks noChangeArrowheads="1"/>
            </p:cNvSpPr>
            <p:nvPr/>
          </p:nvSpPr>
          <p:spPr bwMode="auto">
            <a:xfrm>
              <a:off x="5246" y="4837"/>
              <a:ext cx="1411" cy="697"/>
            </a:xfrm>
            <a:prstGeom prst="rect">
              <a:avLst/>
            </a:prstGeom>
            <a:solidFill>
              <a:srgbClr val="FF9999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13500000">
                <a:srgbClr val="995C5C"/>
              </a:prstShdw>
            </a:effectLst>
          </p:spPr>
          <p:txBody>
            <a:bodyPr/>
            <a:lstStyle/>
            <a:p>
              <a:pPr algn="ctr"/>
              <a:endParaRPr lang="ru-RU" sz="1100" b="1" i="1">
                <a:latin typeface="Times New Roman" pitchFamily="18" charset="0"/>
              </a:endParaRPr>
            </a:p>
            <a:p>
              <a:pPr algn="ctr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профессионал</a:t>
              </a:r>
              <a:endParaRPr lang="ru-RU" sz="1400" b="1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3410" y="3820"/>
              <a:ext cx="4800" cy="697"/>
            </a:xfrm>
            <a:prstGeom prst="ellipse">
              <a:avLst/>
            </a:prstGeom>
            <a:solidFill>
              <a:srgbClr val="CCFF99"/>
            </a:solidFill>
            <a:ln w="9525">
              <a:noFill/>
              <a:round/>
              <a:headEnd/>
              <a:tailEnd/>
            </a:ln>
            <a:effectLst>
              <a:outerShdw dist="107763" dir="13500000" algn="ctr" rotWithShape="0">
                <a:srgbClr val="666699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defRPr/>
              </a:pPr>
              <a:r>
                <a:rPr lang="ru-RU" sz="1600" b="1">
                  <a:solidFill>
                    <a:schemeClr val="folHlink"/>
                  </a:solidFill>
                  <a:latin typeface="Times New Roman" pitchFamily="18" charset="0"/>
                </a:rPr>
                <a:t>Основной категориальный аппарат модели</a:t>
              </a:r>
            </a:p>
          </p:txBody>
        </p:sp>
        <p:sp>
          <p:nvSpPr>
            <p:cNvPr id="21512" name="Line 11"/>
            <p:cNvSpPr>
              <a:spLocks noChangeShapeType="1"/>
            </p:cNvSpPr>
            <p:nvPr/>
          </p:nvSpPr>
          <p:spPr bwMode="auto">
            <a:xfrm>
              <a:off x="3975" y="6231"/>
              <a:ext cx="1" cy="5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3" name="Line 12"/>
            <p:cNvSpPr>
              <a:spLocks noChangeShapeType="1"/>
            </p:cNvSpPr>
            <p:nvPr/>
          </p:nvSpPr>
          <p:spPr bwMode="auto">
            <a:xfrm>
              <a:off x="8210" y="6509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" name="Line 13"/>
            <p:cNvSpPr>
              <a:spLocks noChangeShapeType="1"/>
            </p:cNvSpPr>
            <p:nvPr/>
          </p:nvSpPr>
          <p:spPr bwMode="auto">
            <a:xfrm>
              <a:off x="3975" y="6788"/>
              <a:ext cx="423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5" name="Line 14"/>
            <p:cNvSpPr>
              <a:spLocks noChangeShapeType="1"/>
            </p:cNvSpPr>
            <p:nvPr/>
          </p:nvSpPr>
          <p:spPr bwMode="auto">
            <a:xfrm>
              <a:off x="5807" y="6789"/>
              <a:ext cx="1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6" name="Line 15"/>
            <p:cNvSpPr>
              <a:spLocks noChangeShapeType="1"/>
            </p:cNvSpPr>
            <p:nvPr/>
          </p:nvSpPr>
          <p:spPr bwMode="auto">
            <a:xfrm>
              <a:off x="4257" y="7067"/>
              <a:ext cx="28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7" name="Line 16"/>
            <p:cNvSpPr>
              <a:spLocks noChangeShapeType="1"/>
            </p:cNvSpPr>
            <p:nvPr/>
          </p:nvSpPr>
          <p:spPr bwMode="auto">
            <a:xfrm>
              <a:off x="4257" y="7067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Line 17"/>
            <p:cNvSpPr>
              <a:spLocks noChangeShapeType="1"/>
            </p:cNvSpPr>
            <p:nvPr/>
          </p:nvSpPr>
          <p:spPr bwMode="auto">
            <a:xfrm>
              <a:off x="7081" y="7067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Rectangle 18"/>
            <p:cNvSpPr>
              <a:spLocks noChangeArrowheads="1"/>
            </p:cNvSpPr>
            <p:nvPr/>
          </p:nvSpPr>
          <p:spPr bwMode="auto">
            <a:xfrm>
              <a:off x="2540" y="7346"/>
              <a:ext cx="2340" cy="1114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13500000">
                <a:srgbClr val="5C997A"/>
              </a:prstShdw>
            </a:effectLst>
          </p:spPr>
          <p:txBody>
            <a:bodyPr/>
            <a:lstStyle/>
            <a:p>
              <a:pPr algn="just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профессиональная </a:t>
              </a:r>
            </a:p>
            <a:p>
              <a:pPr algn="just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миссия и </a:t>
              </a:r>
            </a:p>
            <a:p>
              <a:pPr algn="just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мировоззрение; </a:t>
              </a:r>
            </a:p>
            <a:p>
              <a:pPr algn="just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педагогическая </a:t>
              </a:r>
            </a:p>
            <a:p>
              <a:pPr algn="just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одаренность</a:t>
              </a:r>
            </a:p>
            <a:p>
              <a:pPr algn="just"/>
              <a:endParaRPr lang="ru-RU" sz="1400" b="1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  <p:sp>
          <p:nvSpPr>
            <p:cNvPr id="21520" name="Rectangle 19"/>
            <p:cNvSpPr>
              <a:spLocks noChangeArrowheads="1"/>
            </p:cNvSpPr>
            <p:nvPr/>
          </p:nvSpPr>
          <p:spPr bwMode="auto">
            <a:xfrm>
              <a:off x="6469" y="7406"/>
              <a:ext cx="2478" cy="755"/>
            </a:xfrm>
            <a:prstGeom prst="rect">
              <a:avLst/>
            </a:prstGeom>
            <a:solidFill>
              <a:srgbClr val="99FF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13500000">
                <a:srgbClr val="5C997A"/>
              </a:prstShdw>
            </a:effectLst>
          </p:spPr>
          <p:txBody>
            <a:bodyPr/>
            <a:lstStyle/>
            <a:p>
              <a:pPr algn="just"/>
              <a:r>
                <a:rPr lang="ru-RU" sz="1400" b="1" i="1">
                  <a:solidFill>
                    <a:schemeClr val="folHlink"/>
                  </a:solidFill>
                  <a:latin typeface="Times New Roman" pitchFamily="18" charset="0"/>
                </a:rPr>
                <a:t>смысл индивидуального жизненного профессионального пути</a:t>
              </a:r>
              <a:endParaRPr lang="ru-RU" sz="1400" b="1">
                <a:solidFill>
                  <a:schemeClr val="folHlink"/>
                </a:solidFill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577137" cy="4105275"/>
          </a:xfrm>
        </p:spPr>
        <p:txBody>
          <a:bodyPr/>
          <a:lstStyle/>
          <a:p>
            <a:pPr algn="ctr" eaLnBrk="1" hangingPunct="1"/>
            <a:r>
              <a:rPr lang="ru-RU" sz="2400" b="1" cap="none" smtClean="0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ru-RU" sz="2400" b="1" cap="none" smtClean="0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cap="none" smtClean="0"/>
              <a:t/>
            </a:r>
            <a:br>
              <a:rPr lang="ru-RU" cap="none" smtClean="0"/>
            </a:br>
            <a:r>
              <a:rPr lang="ru-RU" cap="none" smtClean="0"/>
              <a:t/>
            </a:r>
            <a:br>
              <a:rPr lang="ru-RU" cap="none" smtClean="0"/>
            </a:br>
            <a:endParaRPr lang="ru-RU" cap="none" smtClean="0"/>
          </a:p>
        </p:txBody>
      </p:sp>
      <p:sp>
        <p:nvSpPr>
          <p:cNvPr id="22530" name="Rectangle 2"/>
          <p:cNvSpPr txBox="1">
            <a:spLocks noRot="1" noChangeArrowheads="1"/>
          </p:cNvSpPr>
          <p:nvPr/>
        </p:nvSpPr>
        <p:spPr bwMode="auto">
          <a:xfrm>
            <a:off x="395288" y="333375"/>
            <a:ext cx="8501062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80000"/>
              </a:lnSpc>
            </a:pPr>
            <a:r>
              <a:rPr lang="ru-RU" sz="2800" b="1">
                <a:solidFill>
                  <a:srgbClr val="7B3D17"/>
                </a:solidFill>
                <a:latin typeface="Times New Roman" pitchFamily="18" charset="0"/>
              </a:rPr>
              <a:t/>
            </a:r>
            <a:br>
              <a:rPr lang="ru-RU" sz="2800" b="1">
                <a:solidFill>
                  <a:srgbClr val="7B3D17"/>
                </a:solidFill>
                <a:latin typeface="Times New Roman" pitchFamily="18" charset="0"/>
              </a:rPr>
            </a:br>
            <a: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  <a:t>Ресурсная схема сопровождения </a:t>
            </a:r>
            <a:br>
              <a:rPr lang="ru-RU" sz="2400" b="1">
                <a:solidFill>
                  <a:schemeClr val="folHlink"/>
                </a:solidFill>
                <a:latin typeface="Times New Roman" pitchFamily="18" charset="0"/>
              </a:rPr>
            </a:br>
            <a:endParaRPr lang="ru-RU" sz="2400" b="1">
              <a:solidFill>
                <a:schemeClr val="folHlink"/>
              </a:solidFill>
              <a:latin typeface="Times New Roman" pitchFamily="18" charset="0"/>
            </a:endParaRPr>
          </a:p>
        </p:txBody>
      </p:sp>
      <p:pic>
        <p:nvPicPr>
          <p:cNvPr id="22531" name="Picture 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700213"/>
            <a:ext cx="640873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</TotalTime>
  <Words>306</Words>
  <Application>Microsoft Office PowerPoint</Application>
  <PresentationFormat>Экран (4:3)</PresentationFormat>
  <Paragraphs>107</Paragraphs>
  <Slides>13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6" baseType="lpstr">
      <vt:lpstr>Arial</vt:lpstr>
      <vt:lpstr>Calibri</vt:lpstr>
      <vt:lpstr>Wingdings</vt:lpstr>
      <vt:lpstr>Wingdings 2</vt:lpstr>
      <vt:lpstr>Times New Roman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ПСИХОЛОГО-ПЕДАГОГИЧЕСКОЕ СОПРОВОЖДЕНИЕ ДЕЯТЕЛЬНОСТИ УЧИТЕЛЯ В УСЛОВИЯХ ВНЕДРЕНИЯ ФГОС ООО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</vt:lpstr>
      <vt:lpstr>              </vt:lpstr>
      <vt:lpstr>Y – предметный вектор действия - изменение границ предметного знания;  - обучение инструментальным технологиям в рамках новых требований к результатам обучения и воспитания ФГОС ООО, в том числе конкретных групп детей;   </vt:lpstr>
      <vt:lpstr>              </vt:lpstr>
      <vt:lpstr>Умения учителя, наиболее влияющие на успехи учащихся: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456</dc:creator>
  <cp:lastModifiedBy>1</cp:lastModifiedBy>
  <cp:revision>53</cp:revision>
  <dcterms:created xsi:type="dcterms:W3CDTF">2013-11-12T15:44:23Z</dcterms:created>
  <dcterms:modified xsi:type="dcterms:W3CDTF">2015-06-15T11:52:15Z</dcterms:modified>
</cp:coreProperties>
</file>