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10.06.2015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784976" cy="5256584"/>
          </a:xfrm>
        </p:spPr>
        <p:txBody>
          <a:bodyPr/>
          <a:lstStyle/>
          <a:p>
            <a:r>
              <a:rPr lang="ru-RU" sz="7200" b="1" dirty="0" smtClean="0"/>
              <a:t>Анализ </a:t>
            </a:r>
            <a:br>
              <a:rPr lang="ru-RU" sz="7200" b="1" dirty="0" smtClean="0"/>
            </a:br>
            <a:r>
              <a:rPr lang="ru-RU" sz="7200" b="1" dirty="0" smtClean="0"/>
              <a:t>и информационная </a:t>
            </a:r>
            <a:r>
              <a:rPr lang="ru-RU" sz="7200" b="1" dirty="0" smtClean="0"/>
              <a:t>переработка</a:t>
            </a:r>
            <a:r>
              <a:rPr lang="ru-RU" sz="7200" b="1" dirty="0" smtClean="0"/>
              <a:t/>
            </a:r>
            <a:br>
              <a:rPr lang="ru-RU" sz="7200" b="1" dirty="0" smtClean="0"/>
            </a:br>
            <a:r>
              <a:rPr lang="ru-RU" sz="7200" b="1" dirty="0" smtClean="0"/>
              <a:t> текста</a:t>
            </a:r>
            <a:br>
              <a:rPr lang="ru-RU" sz="7200" b="1" dirty="0" smtClean="0"/>
            </a:b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411425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V </a:t>
            </a:r>
            <a:r>
              <a:rPr lang="ru-RU" b="1" u="sng" dirty="0" smtClean="0"/>
              <a:t>Авторская позиция</a:t>
            </a:r>
            <a:br>
              <a:rPr lang="ru-RU" b="1" u="sng" dirty="0" smtClean="0"/>
            </a:br>
            <a:r>
              <a:rPr lang="ru-RU" sz="3600" b="1" dirty="0" smtClean="0"/>
              <a:t>Это точка зрения автора , его отношение к проблеме. </a:t>
            </a:r>
            <a:br>
              <a:rPr lang="ru-RU" sz="3600" b="1" dirty="0" smtClean="0"/>
            </a:br>
            <a:r>
              <a:rPr lang="ru-RU" sz="3600" b="1" dirty="0" smtClean="0"/>
              <a:t>В текстах </a:t>
            </a:r>
            <a:r>
              <a:rPr lang="ru-RU" sz="3600" b="1" i="1" dirty="0" smtClean="0"/>
              <a:t>научного</a:t>
            </a:r>
            <a:r>
              <a:rPr lang="ru-RU" sz="3600" b="1" dirty="0" smtClean="0"/>
              <a:t> или </a:t>
            </a:r>
            <a:r>
              <a:rPr lang="ru-RU" sz="3600" b="1" i="1" dirty="0" smtClean="0"/>
              <a:t>публицистического</a:t>
            </a:r>
            <a:r>
              <a:rPr lang="ru-RU" sz="3600" b="1" dirty="0" smtClean="0"/>
              <a:t> стилей такая позиция выражается </a:t>
            </a:r>
            <a:r>
              <a:rPr lang="ru-RU" sz="3600" b="1" i="1" dirty="0" smtClean="0"/>
              <a:t>прямо</a:t>
            </a:r>
            <a:r>
              <a:rPr lang="ru-RU" sz="3600" b="1" dirty="0" smtClean="0"/>
              <a:t>, </a:t>
            </a:r>
            <a:r>
              <a:rPr lang="ru-RU" sz="3600" b="1" i="1" dirty="0" smtClean="0"/>
              <a:t>открыто</a:t>
            </a:r>
            <a:r>
              <a:rPr lang="ru-RU" sz="3600" b="1" dirty="0" smtClean="0"/>
              <a:t>; </a:t>
            </a:r>
            <a:br>
              <a:rPr lang="ru-RU" sz="3600" b="1" dirty="0" smtClean="0"/>
            </a:br>
            <a:r>
              <a:rPr lang="ru-RU" sz="3600" b="1" dirty="0" smtClean="0"/>
              <a:t>в </a:t>
            </a:r>
            <a:r>
              <a:rPr lang="ru-RU" sz="3600" b="1" i="1" dirty="0" smtClean="0"/>
              <a:t>художественных</a:t>
            </a:r>
            <a:r>
              <a:rPr lang="ru-RU" sz="3600" b="1" dirty="0" smtClean="0"/>
              <a:t> и </a:t>
            </a:r>
            <a:r>
              <a:rPr lang="ru-RU" sz="3600" b="1" i="1" dirty="0" smtClean="0"/>
              <a:t>художественно-публицистических</a:t>
            </a:r>
            <a:r>
              <a:rPr lang="ru-RU" sz="3600" b="1" dirty="0" smtClean="0"/>
              <a:t> </a:t>
            </a:r>
            <a:r>
              <a:rPr lang="ru-RU" sz="3600" b="1" dirty="0"/>
              <a:t>текстах</a:t>
            </a:r>
            <a:r>
              <a:rPr lang="ru-RU" sz="3600" b="1" dirty="0" smtClean="0"/>
              <a:t>– </a:t>
            </a:r>
            <a:r>
              <a:rPr lang="ru-RU" sz="3600" b="1" i="1" dirty="0" smtClean="0"/>
              <a:t>скрыто, через подтекст</a:t>
            </a:r>
            <a:r>
              <a:rPr lang="ru-RU" sz="3600" b="1" dirty="0" smtClean="0"/>
              <a:t>.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735865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1206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VI </a:t>
            </a:r>
            <a:r>
              <a:rPr lang="ru-RU" b="1" u="sng" dirty="0" smtClean="0"/>
              <a:t>Аргументы</a:t>
            </a:r>
            <a:r>
              <a:rPr lang="ru-RU" b="1" u="sng" dirty="0"/>
              <a:t/>
            </a:r>
            <a:br>
              <a:rPr lang="ru-RU" b="1" u="sng" dirty="0"/>
            </a:br>
            <a:r>
              <a:rPr lang="ru-RU" sz="3600" b="1" dirty="0" smtClean="0"/>
              <a:t>Это логические доводы, доказательства какого-либо положения или утверждения. В сочинении аргумент – это пример из художественной литературы, подтверждающий высказанную мысль, а также пример из реальной жизни, утверждающий истинность высказывания.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7600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7"/>
            <a:ext cx="8568952" cy="2952328"/>
          </a:xfrm>
        </p:spPr>
        <p:txBody>
          <a:bodyPr/>
          <a:lstStyle/>
          <a:p>
            <a:r>
              <a:rPr lang="ru-RU" sz="4000" b="1" dirty="0" smtClean="0"/>
              <a:t>Главные задачи анализа текста–  это осмысление и формулирование его основных содержательных категорий: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149079"/>
            <a:ext cx="7128792" cy="2160241"/>
          </a:xfrm>
        </p:spPr>
        <p:txBody>
          <a:bodyPr>
            <a:noAutofit/>
          </a:bodyPr>
          <a:lstStyle/>
          <a:p>
            <a:pPr marL="342900" indent="-342900" algn="l">
              <a:buFont typeface="Wingdings" pitchFamily="2" charset="2"/>
              <a:buChar char="§"/>
            </a:pPr>
            <a:r>
              <a:rPr lang="ru-RU" sz="3200" b="1" dirty="0" smtClean="0"/>
              <a:t>Темы текста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3200" b="1" dirty="0" smtClean="0"/>
              <a:t>Идейного содержания текста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3200" b="1" dirty="0" smtClean="0"/>
              <a:t>Проблематики текста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sz="3200" b="1" dirty="0" smtClean="0"/>
              <a:t>Позиции автора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88439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91264" cy="5544616"/>
          </a:xfrm>
        </p:spPr>
        <p:txBody>
          <a:bodyPr/>
          <a:lstStyle/>
          <a:p>
            <a:r>
              <a:rPr lang="en-US" sz="6000" b="1" dirty="0" smtClean="0"/>
              <a:t>I </a:t>
            </a:r>
            <a:r>
              <a:rPr lang="ru-RU" sz="6000" b="1" u="sng" dirty="0" smtClean="0"/>
              <a:t>Тема текста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(т.е. предметное содержание) </a:t>
            </a:r>
            <a:br>
              <a:rPr lang="ru-RU" sz="3600" b="1" dirty="0" smtClean="0"/>
            </a:br>
            <a:r>
              <a:rPr lang="ru-RU" sz="3600" b="1" dirty="0" smtClean="0"/>
              <a:t>Это не просто предмет изображения (то, о чём пишет автор), а определённые стороны того или иного понятия, явления, которые по-своему передаёт и оценивает автор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70119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904656"/>
          </a:xfrm>
        </p:spPr>
        <p:txBody>
          <a:bodyPr/>
          <a:lstStyle/>
          <a:p>
            <a:r>
              <a:rPr lang="en-US" sz="6000" b="1" dirty="0" smtClean="0"/>
              <a:t>II </a:t>
            </a:r>
            <a:r>
              <a:rPr lang="ru-RU" sz="6000" b="1" u="sng" dirty="0" smtClean="0"/>
              <a:t>Идея текста</a:t>
            </a:r>
            <a:r>
              <a:rPr lang="ru-RU" sz="7200" b="1" u="sng" dirty="0" smtClean="0"/>
              <a:t/>
            </a:r>
            <a:br>
              <a:rPr lang="ru-RU" sz="7200" b="1" u="sng" dirty="0" smtClean="0"/>
            </a:br>
            <a:r>
              <a:rPr lang="ru-RU" sz="4000" b="1" dirty="0" smtClean="0"/>
              <a:t>(идейный смысл текста)</a:t>
            </a:r>
            <a:br>
              <a:rPr lang="ru-RU" sz="4000" b="1" dirty="0" smtClean="0"/>
            </a:br>
            <a:r>
              <a:rPr lang="ru-RU" sz="4000" b="1" dirty="0" smtClean="0"/>
              <a:t>Это главная мысль текста, его главный вывод. Идейный смысл текста всегда чётко соотносится с его основной проблематикой.</a:t>
            </a:r>
            <a:br>
              <a:rPr lang="ru-RU" sz="4000" b="1" dirty="0" smtClean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8967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904656"/>
          </a:xfrm>
        </p:spPr>
        <p:txBody>
          <a:bodyPr/>
          <a:lstStyle/>
          <a:p>
            <a:r>
              <a:rPr lang="en-US" sz="6000" b="1" dirty="0" smtClean="0"/>
              <a:t>III</a:t>
            </a:r>
            <a:r>
              <a:rPr lang="ru-RU" sz="6000" b="1" dirty="0" smtClean="0"/>
              <a:t> </a:t>
            </a:r>
            <a:r>
              <a:rPr lang="ru-RU" sz="6000" b="1" u="sng" dirty="0" smtClean="0"/>
              <a:t>Проблема текста</a:t>
            </a:r>
            <a:br>
              <a:rPr lang="ru-RU" sz="6000" b="1" u="sng" dirty="0" smtClean="0"/>
            </a:br>
            <a:r>
              <a:rPr lang="ru-RU" sz="3600" b="1" dirty="0" smtClean="0"/>
              <a:t>Это сложный вопрос, задача, требующие решения, серьёзного размышления, исследования. Проблема предполагает наличие конфликта во взглядах, разных точек зрения в понимании поставленного вопроса.</a:t>
            </a:r>
            <a:endParaRPr lang="ru-RU" sz="3600" b="1" u="sng" dirty="0"/>
          </a:p>
        </p:txBody>
      </p:sp>
    </p:spTree>
    <p:extLst>
      <p:ext uri="{BB962C8B-B14F-4D97-AF65-F5344CB8AC3E}">
        <p14:creationId xmlns:p14="http://schemas.microsoft.com/office/powerpoint/2010/main" val="24799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6336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 smtClean="0"/>
              <a:t>Проблема может быть сформулирована как в виде повествовательного предложения, так и в виде вопроса:</a:t>
            </a:r>
            <a:br>
              <a:rPr lang="ru-RU" sz="3600" b="1" dirty="0" smtClean="0"/>
            </a:br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  <a:t>Проблема истинного патриотизма (Что такое истинный патриотизм?)</a:t>
            </a:r>
            <a:b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  <a:t>*Проблема взаимоотношения человека и природы (Какими должны быть отношения человека и природы?)</a:t>
            </a:r>
            <a:b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3200" b="1" dirty="0" smtClean="0"/>
              <a:t>При наличии нескольких проблем в тексте говорят о его </a:t>
            </a:r>
            <a:r>
              <a:rPr lang="ru-RU" sz="3200" b="1" u="sng" dirty="0" smtClean="0"/>
              <a:t>проблематике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883297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976664"/>
          </a:xfrm>
        </p:spPr>
        <p:txBody>
          <a:bodyPr/>
          <a:lstStyle/>
          <a:p>
            <a:r>
              <a:rPr lang="en-US" b="1" dirty="0" smtClean="0"/>
              <a:t>IV </a:t>
            </a:r>
            <a:r>
              <a:rPr lang="ru-RU" b="1" u="sng" dirty="0" smtClean="0"/>
              <a:t>Комментарий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Это разъяснение проблемы, показывающее, в чём она заключается, между какими явлениями жизни есть противоречия, в чём они выражаются</a:t>
            </a:r>
            <a:br>
              <a:rPr lang="ru-RU" sz="4000" b="1" dirty="0" smtClean="0"/>
            </a:br>
            <a:r>
              <a:rPr lang="ru-RU" sz="4000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0308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976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000" b="1" dirty="0">
                <a:solidFill>
                  <a:srgbClr val="2F5897"/>
                </a:solidFill>
              </a:rPr>
              <a:t>Комментарий должен быть связан с исходным текстом, </a:t>
            </a:r>
            <a:r>
              <a:rPr lang="ru-RU" sz="4000" b="1" dirty="0" smtClean="0">
                <a:solidFill>
                  <a:srgbClr val="2F5897"/>
                </a:solidFill>
              </a:rPr>
              <a:t/>
            </a:r>
            <a:br>
              <a:rPr lang="ru-RU" sz="4000" b="1" dirty="0" smtClean="0">
                <a:solidFill>
                  <a:srgbClr val="2F5897"/>
                </a:solidFill>
              </a:rPr>
            </a:br>
            <a:r>
              <a:rPr lang="ru-RU" sz="4000" b="1" dirty="0" smtClean="0">
                <a:solidFill>
                  <a:srgbClr val="2F5897"/>
                </a:solidFill>
              </a:rPr>
              <a:t>но </a:t>
            </a:r>
            <a:r>
              <a:rPr lang="ru-RU" sz="4000" b="1" dirty="0">
                <a:solidFill>
                  <a:srgbClr val="2F5897"/>
                </a:solidFill>
              </a:rPr>
              <a:t>не является его простым пересказом. </a:t>
            </a:r>
            <a:r>
              <a:rPr lang="ru-RU" sz="4000" b="1" dirty="0" smtClean="0">
                <a:solidFill>
                  <a:srgbClr val="2F5897"/>
                </a:solidFill>
              </a:rPr>
              <a:t>Необходимо своими словами, избегая излишнего цитирования, пояснить суть проблемы, написать, о чём говорит автор и над чем он задумывается.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97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2646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rgbClr val="2F5897"/>
                </a:solidFill>
              </a:rPr>
              <a:t/>
            </a:r>
            <a:br>
              <a:rPr lang="ru-RU" sz="4000" b="1" dirty="0" smtClean="0">
                <a:solidFill>
                  <a:srgbClr val="2F5897"/>
                </a:solidFill>
              </a:rPr>
            </a:br>
            <a:r>
              <a:rPr lang="ru-RU" sz="4000" b="1" dirty="0">
                <a:solidFill>
                  <a:srgbClr val="2F5897"/>
                </a:solidFill>
              </a:rPr>
              <a:t/>
            </a:r>
            <a:br>
              <a:rPr lang="ru-RU" sz="4000" b="1" dirty="0">
                <a:solidFill>
                  <a:srgbClr val="2F5897"/>
                </a:solidFill>
              </a:rPr>
            </a:br>
            <a:r>
              <a:rPr lang="ru-RU" sz="4000" b="1" dirty="0" smtClean="0">
                <a:solidFill>
                  <a:srgbClr val="2F5897"/>
                </a:solidFill>
              </a:rPr>
              <a:t>*Комментарий </a:t>
            </a:r>
            <a:r>
              <a:rPr lang="ru-RU" sz="4000" b="1" dirty="0">
                <a:solidFill>
                  <a:srgbClr val="2F5897"/>
                </a:solidFill>
              </a:rPr>
              <a:t>включает в себя характеристику </a:t>
            </a:r>
            <a:r>
              <a:rPr lang="ru-RU" sz="4000" b="1" u="sng" dirty="0">
                <a:solidFill>
                  <a:srgbClr val="2F5897"/>
                </a:solidFill>
              </a:rPr>
              <a:t>значимости</a:t>
            </a:r>
            <a:r>
              <a:rPr lang="ru-RU" sz="4000" b="1" dirty="0">
                <a:solidFill>
                  <a:srgbClr val="2F5897"/>
                </a:solidFill>
              </a:rPr>
              <a:t> и </a:t>
            </a:r>
            <a:r>
              <a:rPr lang="ru-RU" sz="4000" b="1" u="sng" dirty="0">
                <a:solidFill>
                  <a:srgbClr val="2F5897"/>
                </a:solidFill>
              </a:rPr>
              <a:t>актуальности</a:t>
            </a:r>
            <a:r>
              <a:rPr lang="ru-RU" sz="4000" b="1" dirty="0">
                <a:solidFill>
                  <a:srgbClr val="2F5897"/>
                </a:solidFill>
              </a:rPr>
              <a:t> </a:t>
            </a:r>
            <a:r>
              <a:rPr lang="ru-RU" sz="4000" b="1" dirty="0" smtClean="0">
                <a:solidFill>
                  <a:srgbClr val="2F5897"/>
                </a:solidFill>
              </a:rPr>
              <a:t>проблемы. *Прокомментировать проблему – значит показать </a:t>
            </a:r>
            <a:r>
              <a:rPr lang="ru-RU" sz="4000" b="1" u="sng" dirty="0" smtClean="0">
                <a:solidFill>
                  <a:srgbClr val="2F5897"/>
                </a:solidFill>
              </a:rPr>
              <a:t>понимание</a:t>
            </a:r>
            <a:r>
              <a:rPr lang="ru-RU" sz="4000" b="1" dirty="0" smtClean="0">
                <a:solidFill>
                  <a:srgbClr val="2F5897"/>
                </a:solidFill>
              </a:rPr>
              <a:t> текста, умение видеть его </a:t>
            </a:r>
            <a:r>
              <a:rPr lang="ru-RU" sz="4000" b="1" u="sng" dirty="0" smtClean="0">
                <a:solidFill>
                  <a:srgbClr val="2F5897"/>
                </a:solidFill>
              </a:rPr>
              <a:t>важнейшие аспекты</a:t>
            </a:r>
            <a:r>
              <a:rPr lang="ru-RU" sz="4000" b="1" dirty="0" smtClean="0">
                <a:solidFill>
                  <a:srgbClr val="2F5897"/>
                </a:solidFill>
              </a:rPr>
              <a:t> и уловить </a:t>
            </a:r>
            <a:r>
              <a:rPr lang="ru-RU" sz="4000" b="1" u="sng" dirty="0" smtClean="0">
                <a:solidFill>
                  <a:srgbClr val="2F5897"/>
                </a:solidFill>
              </a:rPr>
              <a:t>ход авторской мысли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19767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178</TotalTime>
  <Words>64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Анализ  и информационная переработка  текста  </vt:lpstr>
      <vt:lpstr>Главные задачи анализа текста–  это осмысление и формулирование его основных содержательных категорий:</vt:lpstr>
      <vt:lpstr>I Тема текста (т.е. предметное содержание)  Это не просто предмет изображения (то, о чём пишет автор), а определённые стороны того или иного понятия, явления, которые по-своему передаёт и оценивает автор</vt:lpstr>
      <vt:lpstr>II Идея текста (идейный смысл текста) Это главная мысль текста, его главный вывод. Идейный смысл текста всегда чётко соотносится с его основной проблематикой. </vt:lpstr>
      <vt:lpstr>III Проблема текста Это сложный вопрос, задача, требующие решения, серьёзного размышления, исследования. Проблема предполагает наличие конфликта во взглядах, разных точек зрения в понимании поставленного вопроса.</vt:lpstr>
      <vt:lpstr>Проблема может быть сформулирована как в виде повествовательного предложения, так и в виде вопроса: *Проблема истинного патриотизма (Что такое истинный патриотизм?) *Проблема взаимоотношения человека и природы (Какими должны быть отношения человека и природы?)  При наличии нескольких проблем в тексте говорят о его проблематике </vt:lpstr>
      <vt:lpstr>IV Комментарий Это разъяснение проблемы, показывающее, в чём она заключается, между какими явлениями жизни есть противоречия, в чём они выражаются  </vt:lpstr>
      <vt:lpstr>Комментарий должен быть связан с исходным текстом,  но не является его простым пересказом. Необходимо своими словами, избегая излишнего цитирования, пояснить суть проблемы, написать, о чём говорит автор и над чем он задумывается.</vt:lpstr>
      <vt:lpstr>  *Комментарий включает в себя характеристику значимости и актуальности проблемы. *Прокомментировать проблему – значит показать понимание текста, умение видеть его важнейшие аспекты и уловить ход авторской мысли</vt:lpstr>
      <vt:lpstr>V Авторская позиция Это точка зрения автора , его отношение к проблеме.  В текстах научного или публицистического стилей такая позиция выражается прямо, открыто;  в художественных и художественно-публицистических текстах– скрыто, через подтекст. </vt:lpstr>
      <vt:lpstr>VI Аргументы Это логические доводы, доказательства какого-либо положения или утверждения. В сочинении аргумент – это пример из художественной литературы, подтверждающий высказанную мысль, а также пример из реальной жизни, утверждающий истинность высказывания.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 и информационная переработка текста</dc:title>
  <cp:lastModifiedBy>Admin</cp:lastModifiedBy>
  <cp:revision>26</cp:revision>
  <dcterms:modified xsi:type="dcterms:W3CDTF">2015-06-09T20:37:00Z</dcterms:modified>
</cp:coreProperties>
</file>