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58" r:id="rId3"/>
    <p:sldId id="261" r:id="rId4"/>
    <p:sldId id="257" r:id="rId5"/>
    <p:sldId id="263" r:id="rId6"/>
    <p:sldId id="267" r:id="rId7"/>
    <p:sldId id="266" r:id="rId8"/>
    <p:sldId id="270" r:id="rId9"/>
    <p:sldId id="272" r:id="rId10"/>
    <p:sldId id="275" r:id="rId11"/>
    <p:sldId id="276" r:id="rId12"/>
    <p:sldId id="280" r:id="rId13"/>
    <p:sldId id="281" r:id="rId14"/>
    <p:sldId id="282" r:id="rId15"/>
    <p:sldId id="28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AA50"/>
    <a:srgbClr val="7E7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6" autoAdjust="0"/>
  </p:normalViewPr>
  <p:slideViewPr>
    <p:cSldViewPr>
      <p:cViewPr>
        <p:scale>
          <a:sx n="100" d="100"/>
          <a:sy n="100" d="100"/>
        </p:scale>
        <p:origin x="-60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54CFD-CB17-4004-9F06-86E6A6B04215}" type="datetimeFigureOut">
              <a:rPr lang="ru-RU" smtClean="0"/>
              <a:pPr/>
              <a:t>11.06.2015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D3E48-3F75-4079-AB45-E1D7EB88638D}" type="slidenum">
              <a:rPr lang="ru-RU" smtClean="0"/>
              <a:pPr/>
              <a:t>‹#›</a:t>
            </a:fld>
            <a:endParaRPr lang="ru-RU"/>
          </a:p>
        </p:txBody>
      </p:sp>
    </p:spTree>
    <p:extLst>
      <p:ext uri="{BB962C8B-B14F-4D97-AF65-F5344CB8AC3E}">
        <p14:creationId xmlns:p14="http://schemas.microsoft.com/office/powerpoint/2010/main" val="349779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6D1E349-099E-4926-B4E9-2BBC35CA2709}" type="datetimeFigureOut">
              <a:rPr lang="ru-RU" smtClean="0"/>
              <a:pPr/>
              <a:t>11.06.2015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63E6D34-2011-4D76-8B53-053B159779F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D1E349-099E-4926-B4E9-2BBC35CA2709}" type="datetimeFigureOut">
              <a:rPr lang="ru-RU" smtClean="0"/>
              <a:pPr/>
              <a:t>11.06.2015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3E6D34-2011-4D76-8B53-053B159779F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2"/>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2"/>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D1E349-099E-4926-B4E9-2BBC35CA2709}" type="datetimeFigureOut">
              <a:rPr lang="ru-RU" smtClean="0"/>
              <a:pPr/>
              <a:t>11.06.2015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3E6D34-2011-4D76-8B53-053B159779F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D1E349-099E-4926-B4E9-2BBC35CA2709}" type="datetimeFigureOut">
              <a:rPr lang="ru-RU" smtClean="0"/>
              <a:pPr/>
              <a:t>11.06.2015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3E6D34-2011-4D76-8B53-053B159779F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6D1E349-099E-4926-B4E9-2BBC35CA2709}" type="datetimeFigureOut">
              <a:rPr lang="ru-RU" smtClean="0"/>
              <a:pPr/>
              <a:t>11.06.2015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3E6D34-2011-4D76-8B53-053B159779F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6D1E349-099E-4926-B4E9-2BBC35CA2709}" type="datetimeFigureOut">
              <a:rPr lang="ru-RU" smtClean="0"/>
              <a:pPr/>
              <a:t>11.06.2015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3E6D34-2011-4D76-8B53-053B159779F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6D1E349-099E-4926-B4E9-2BBC35CA2709}" type="datetimeFigureOut">
              <a:rPr lang="ru-RU" smtClean="0"/>
              <a:pPr/>
              <a:t>11.06.2015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3E6D34-2011-4D76-8B53-053B159779F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6D1E349-099E-4926-B4E9-2BBC35CA2709}" type="datetimeFigureOut">
              <a:rPr lang="ru-RU" smtClean="0"/>
              <a:pPr/>
              <a:t>11.06.2015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3E6D34-2011-4D76-8B53-053B159779F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D1E349-099E-4926-B4E9-2BBC35CA2709}" type="datetimeFigureOut">
              <a:rPr lang="ru-RU" smtClean="0"/>
              <a:pPr/>
              <a:t>11.06.2015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3E6D34-2011-4D76-8B53-053B159779F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6D1E349-099E-4926-B4E9-2BBC35CA2709}" type="datetimeFigureOut">
              <a:rPr lang="ru-RU" smtClean="0"/>
              <a:pPr/>
              <a:t>11.06.2015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3E6D34-2011-4D76-8B53-053B159779F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6D1E349-099E-4926-B4E9-2BBC35CA2709}" type="datetimeFigureOut">
              <a:rPr lang="ru-RU" smtClean="0"/>
              <a:pPr/>
              <a:t>11.06.2015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1"/>
            <a:ext cx="609600" cy="365125"/>
          </a:xfrm>
        </p:spPr>
        <p:txBody>
          <a:bodyPr/>
          <a:lstStyle/>
          <a:p>
            <a:fld id="{F63E6D34-2011-4D76-8B53-053B159779F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D1E349-099E-4926-B4E9-2BBC35CA2709}" type="datetimeFigureOut">
              <a:rPr lang="ru-RU" smtClean="0"/>
              <a:pPr/>
              <a:t>11.06.2015</a:t>
            </a:fld>
            <a:endParaRPr lang="ru-RU"/>
          </a:p>
        </p:txBody>
      </p:sp>
      <p:sp>
        <p:nvSpPr>
          <p:cNvPr id="22" name="Нижний колонтитул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63E6D34-2011-4D76-8B53-053B159779F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natural-events.ru/galo.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Форум по</a:t>
            </a:r>
            <a:br>
              <a:rPr lang="ru-RU" dirty="0" smtClean="0"/>
            </a:br>
            <a:r>
              <a:rPr lang="ru-RU" dirty="0" smtClean="0"/>
              <a:t>Физике</a:t>
            </a:r>
            <a:endParaRPr lang="ru-RU" dirty="0"/>
          </a:p>
        </p:txBody>
      </p:sp>
      <p:sp>
        <p:nvSpPr>
          <p:cNvPr id="3" name="Подзаголовок 2"/>
          <p:cNvSpPr>
            <a:spLocks noGrp="1"/>
          </p:cNvSpPr>
          <p:nvPr>
            <p:ph type="subTitle" idx="1"/>
          </p:nvPr>
        </p:nvSpPr>
        <p:spPr/>
        <p:txBody>
          <a:bodyPr/>
          <a:lstStyle/>
          <a:p>
            <a:r>
              <a:rPr lang="ru-RU" sz="3600" b="1" dirty="0" smtClean="0">
                <a:solidFill>
                  <a:schemeClr val="accent4">
                    <a:lumMod val="60000"/>
                    <a:lumOff val="40000"/>
                  </a:schemeClr>
                </a:solidFill>
                <a:effectLst>
                  <a:outerShdw blurRad="38100" dist="38100" dir="2700000" algn="tl">
                    <a:srgbClr val="000000">
                      <a:alpha val="43137"/>
                    </a:srgbClr>
                  </a:outerShdw>
                </a:effectLst>
              </a:rPr>
              <a:t>Загадочные явления </a:t>
            </a:r>
            <a:r>
              <a:rPr lang="ru-RU" sz="3600" i="1" dirty="0" smtClean="0">
                <a:solidFill>
                  <a:schemeClr val="accent4">
                    <a:lumMod val="60000"/>
                    <a:lumOff val="40000"/>
                  </a:schemeClr>
                </a:solidFill>
              </a:rPr>
              <a:t>в Воде, на Земле , в Космосе .</a:t>
            </a:r>
            <a:endParaRPr lang="ru-RU" dirty="0"/>
          </a:p>
        </p:txBody>
      </p:sp>
      <p:sp>
        <p:nvSpPr>
          <p:cNvPr id="4" name="TextBox 3"/>
          <p:cNvSpPr txBox="1"/>
          <p:nvPr/>
        </p:nvSpPr>
        <p:spPr>
          <a:xfrm>
            <a:off x="714349" y="4572009"/>
            <a:ext cx="7572428" cy="523220"/>
          </a:xfrm>
          <a:prstGeom prst="rect">
            <a:avLst/>
          </a:prstGeom>
          <a:noFill/>
        </p:spPr>
        <p:txBody>
          <a:bodyPr wrap="square" rtlCol="0">
            <a:spAutoFit/>
          </a:bodyPr>
          <a:lstStyle/>
          <a:p>
            <a:r>
              <a:rPr lang="ru-RU" sz="2800" dirty="0" smtClean="0"/>
              <a:t>Жидков Илья 7 </a:t>
            </a:r>
            <a:r>
              <a:rPr lang="en-US" sz="2800" dirty="0" smtClean="0"/>
              <a:t>“A” </a:t>
            </a:r>
            <a:r>
              <a:rPr lang="ru-RU" sz="2800" dirty="0" smtClean="0"/>
              <a:t>класс</a:t>
            </a:r>
            <a:endParaRPr lang="en-US" sz="2800" dirty="0" smtClean="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6632"/>
            <a:ext cx="8229600" cy="720080"/>
          </a:xfrm>
        </p:spPr>
        <p:txBody>
          <a:bodyPr>
            <a:normAutofit fontScale="90000"/>
          </a:bodyPr>
          <a:lstStyle/>
          <a:p>
            <a:r>
              <a:rPr lang="ru-RU" i="1" dirty="0" smtClean="0"/>
              <a:t>Огненные шары Наг</a:t>
            </a:r>
            <a:endParaRPr lang="ru-RU" i="1" dirty="0"/>
          </a:p>
        </p:txBody>
      </p:sp>
      <p:sp>
        <p:nvSpPr>
          <p:cNvPr id="3" name="Содержимое 2"/>
          <p:cNvSpPr>
            <a:spLocks noGrp="1"/>
          </p:cNvSpPr>
          <p:nvPr>
            <p:ph idx="1"/>
          </p:nvPr>
        </p:nvSpPr>
        <p:spPr>
          <a:xfrm>
            <a:off x="3563888" y="1428736"/>
            <a:ext cx="5723021" cy="5429264"/>
          </a:xfrm>
        </p:spPr>
        <p:txBody>
          <a:bodyPr>
            <a:normAutofit fontScale="85000" lnSpcReduction="10000"/>
          </a:bodyPr>
          <a:lstStyle/>
          <a:p>
            <a:pPr>
              <a:buFont typeface="Wingdings" pitchFamily="2" charset="2"/>
              <a:buChar char="v"/>
            </a:pPr>
            <a:r>
              <a:rPr lang="ru-RU" dirty="0" smtClean="0"/>
              <a:t>это удивительное природное явление, которое можно наблюдать на реке Меконг в Таиланде и в Лаосе.</a:t>
            </a:r>
          </a:p>
          <a:p>
            <a:pPr>
              <a:buFont typeface="Wingdings" pitchFamily="2" charset="2"/>
              <a:buChar char="v"/>
            </a:pPr>
            <a:r>
              <a:rPr lang="ru-RU" dirty="0" smtClean="0"/>
              <a:t>Это явление происходит раз в год, в первое полнолуние октября. Жители данного региона до сих пор верят в то, что шары выпускает гигантская змея Нага, у которой семь голов, что живет в водах Меконга. Зрелище настолько невероятно, что посмотреть на него съезжаются тысячи и тысячи туристов со всего мира.</a:t>
            </a:r>
          </a:p>
          <a:p>
            <a:pPr>
              <a:buFont typeface="Wingdings" pitchFamily="2" charset="2"/>
              <a:buChar char="v"/>
            </a:pPr>
            <a:r>
              <a:rPr lang="ru-RU" dirty="0" smtClean="0"/>
              <a:t>По мнению ученых </a:t>
            </a:r>
            <a:r>
              <a:rPr lang="ru-RU" b="1" dirty="0" smtClean="0"/>
              <a:t>огненные шары Наг</a:t>
            </a:r>
            <a:r>
              <a:rPr lang="ru-RU" dirty="0" smtClean="0"/>
              <a:t> являются результатом возгорания метана и азота, когда вода нагревается солнцем до определенной температуры.</a:t>
            </a:r>
          </a:p>
          <a:p>
            <a:endParaRPr lang="ru-RU" dirty="0"/>
          </a:p>
        </p:txBody>
      </p:sp>
      <p:pic>
        <p:nvPicPr>
          <p:cNvPr id="8194" name="Picture 2" descr="F:\1-300x189.jpg"/>
          <p:cNvPicPr>
            <a:picLocks noChangeAspect="1" noChangeArrowheads="1"/>
          </p:cNvPicPr>
          <p:nvPr/>
        </p:nvPicPr>
        <p:blipFill>
          <a:blip r:embed="rId2"/>
          <a:srcRect/>
          <a:stretch>
            <a:fillRect/>
          </a:stretch>
        </p:blipFill>
        <p:spPr bwMode="auto">
          <a:xfrm>
            <a:off x="0" y="1428736"/>
            <a:ext cx="3635895" cy="5240624"/>
          </a:xfrm>
          <a:prstGeom prst="rect">
            <a:avLst/>
          </a:prstGeom>
          <a:noFill/>
        </p:spPr>
      </p:pic>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229600" cy="1143000"/>
          </a:xfrm>
        </p:spPr>
        <p:txBody>
          <a:bodyPr>
            <a:normAutofit fontScale="90000"/>
          </a:bodyPr>
          <a:lstStyle/>
          <a:p>
            <a:r>
              <a:rPr lang="ru-RU" b="1" i="1" dirty="0" smtClean="0">
                <a:solidFill>
                  <a:srgbClr val="FF0000"/>
                </a:solidFill>
              </a:rPr>
              <a:t>Дверь в преисподнюю- ДАРВАЗА</a:t>
            </a:r>
            <a:endParaRPr lang="ru-RU" b="1" i="1" dirty="0">
              <a:solidFill>
                <a:srgbClr val="FF0000"/>
              </a:solidFill>
            </a:endParaRPr>
          </a:p>
        </p:txBody>
      </p:sp>
      <p:sp>
        <p:nvSpPr>
          <p:cNvPr id="3" name="Содержимое 2"/>
          <p:cNvSpPr>
            <a:spLocks noGrp="1"/>
          </p:cNvSpPr>
          <p:nvPr>
            <p:ph idx="1"/>
          </p:nvPr>
        </p:nvSpPr>
        <p:spPr>
          <a:xfrm>
            <a:off x="4786314" y="1428736"/>
            <a:ext cx="4357686" cy="5429264"/>
          </a:xfrm>
        </p:spPr>
        <p:txBody>
          <a:bodyPr>
            <a:normAutofit fontScale="85000" lnSpcReduction="20000"/>
          </a:bodyPr>
          <a:lstStyle/>
          <a:p>
            <a:pPr>
              <a:buFont typeface="Wingdings" pitchFamily="2" charset="2"/>
              <a:buChar char="v"/>
            </a:pPr>
            <a:r>
              <a:rPr lang="ru-RU" b="1" dirty="0" smtClean="0"/>
              <a:t>Дарваза</a:t>
            </a:r>
            <a:r>
              <a:rPr lang="ru-RU" dirty="0" smtClean="0"/>
              <a:t> это уникальное природное явление, газовый кратер посреди пустыни. Располагается Дарваза в Туркменистане, в 90 километрах от кишлака </a:t>
            </a:r>
            <a:r>
              <a:rPr lang="ru-RU" dirty="0" err="1" smtClean="0"/>
              <a:t>Ербент</a:t>
            </a:r>
            <a:r>
              <a:rPr lang="ru-RU" dirty="0" smtClean="0"/>
              <a:t>. В самом центре пустыни </a:t>
            </a:r>
            <a:r>
              <a:rPr lang="ru-RU" dirty="0" err="1" smtClean="0"/>
              <a:t>Каракум</a:t>
            </a:r>
            <a:r>
              <a:rPr lang="ru-RU" dirty="0" smtClean="0"/>
              <a:t> расположена газовая пещера диаметром 60метров и глубиной 20 метров. Газ в этом колодце идет прямо из земли, он разделен на множество факелов. Название у этого места говорящее: «Врата ада» или «Дверь в преисподнюю». Некоторые языки пламени достигают 10-15 метров в высоту.</a:t>
            </a:r>
          </a:p>
          <a:p>
            <a:endParaRPr lang="ru-RU" dirty="0"/>
          </a:p>
        </p:txBody>
      </p:sp>
      <p:pic>
        <p:nvPicPr>
          <p:cNvPr id="10242" name="Picture 2" descr="F:\4.jpg"/>
          <p:cNvPicPr>
            <a:picLocks noChangeAspect="1" noChangeArrowheads="1"/>
          </p:cNvPicPr>
          <p:nvPr/>
        </p:nvPicPr>
        <p:blipFill>
          <a:blip r:embed="rId2"/>
          <a:srcRect/>
          <a:stretch>
            <a:fillRect/>
          </a:stretch>
        </p:blipFill>
        <p:spPr bwMode="auto">
          <a:xfrm>
            <a:off x="0" y="1428736"/>
            <a:ext cx="4868407" cy="52864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68152"/>
          </a:xfrm>
        </p:spPr>
        <p:txBody>
          <a:bodyPr>
            <a:normAutofit fontScale="90000"/>
          </a:bodyPr>
          <a:lstStyle/>
          <a:p>
            <a:r>
              <a:rPr lang="ru-RU" dirty="0" smtClean="0"/>
              <a:t>Кислотное озеро Сицилии –озеро убийца</a:t>
            </a:r>
            <a:endParaRPr lang="ru-RU" dirty="0"/>
          </a:p>
        </p:txBody>
      </p:sp>
      <p:sp>
        <p:nvSpPr>
          <p:cNvPr id="3" name="Объект 2"/>
          <p:cNvSpPr>
            <a:spLocks noGrp="1"/>
          </p:cNvSpPr>
          <p:nvPr>
            <p:ph idx="1"/>
          </p:nvPr>
        </p:nvSpPr>
        <p:spPr>
          <a:xfrm>
            <a:off x="457200" y="1935480"/>
            <a:ext cx="1954560" cy="4389120"/>
          </a:xfrm>
        </p:spPr>
        <p:txBody>
          <a:bodyPr>
            <a:normAutofit fontScale="55000" lnSpcReduction="20000"/>
          </a:bodyPr>
          <a:lstStyle/>
          <a:p>
            <a:pPr marL="0" indent="0">
              <a:buNone/>
            </a:pPr>
            <a:r>
              <a:rPr lang="ru-RU" b="1" dirty="0"/>
              <a:t>На острове Сицилия</a:t>
            </a:r>
            <a:r>
              <a:rPr lang="ru-RU" dirty="0"/>
              <a:t> есть озеро, в котором нет рыб и водорослей. Вокруг него не растёт камыш, не гнездятся утки, а в воде не водится даже планктон. Если Вы попытаетесь искупаться в нём в жаркий день, то Ваше тело попросту раствориться в озере в считанные минуты. Даже находиться рядом с водоёмом смертельно опасно, так как воздух вокруг насыщен агрессивными испарениями.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556791"/>
            <a:ext cx="5832648" cy="509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78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ru-RU" dirty="0" smtClean="0"/>
              <a:t>Кислотное озеро на Камчатке</a:t>
            </a:r>
            <a:endParaRPr lang="ru-RU" dirty="0"/>
          </a:p>
        </p:txBody>
      </p:sp>
      <p:sp>
        <p:nvSpPr>
          <p:cNvPr id="3" name="Объект 2"/>
          <p:cNvSpPr>
            <a:spLocks noGrp="1"/>
          </p:cNvSpPr>
          <p:nvPr>
            <p:ph idx="1"/>
          </p:nvPr>
        </p:nvSpPr>
        <p:spPr>
          <a:xfrm>
            <a:off x="0" y="908720"/>
            <a:ext cx="2843808" cy="5415880"/>
          </a:xfrm>
        </p:spPr>
        <p:txBody>
          <a:bodyPr>
            <a:normAutofit fontScale="47500" lnSpcReduction="20000"/>
          </a:bodyPr>
          <a:lstStyle/>
          <a:p>
            <a:r>
              <a:rPr lang="ru-RU" dirty="0" smtClean="0"/>
              <a:t> </a:t>
            </a:r>
            <a:r>
              <a:rPr lang="ru-RU" sz="2900" dirty="0"/>
              <a:t>Оно образовалось в результате мощнейшего подземного взрыва с последующими обрушениями части кратера. Вулкан является активным, и его последнее зафиксированное извержение произошло 150 лет назад.</a:t>
            </a:r>
          </a:p>
          <a:p>
            <a:r>
              <a:rPr lang="ru-RU" sz="2900" dirty="0"/>
              <a:t>Диаметр кратера составляет около 600 метров и озеро занимает его почти полностью, а его глубина местами доходит до 140 метров. Свое название озеро получило из-за очень высокой минерализации воды, значение которого достигает 40-50 г/л, 20 из которых составляет серная кислота. Так же в составе воды в большом количестве присутствуют Хлор, Натрий, Калий, Кальций, Магний</a:t>
            </a:r>
            <a:r>
              <a:rPr lang="ru-RU"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08720"/>
            <a:ext cx="604867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113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76064"/>
          </a:xfrm>
        </p:spPr>
        <p:txBody>
          <a:bodyPr>
            <a:normAutofit fontScale="90000"/>
          </a:bodyPr>
          <a:lstStyle/>
          <a:p>
            <a:r>
              <a:rPr lang="ru-RU" dirty="0" smtClean="0"/>
              <a:t>Пустое озеро на Алтае</a:t>
            </a:r>
            <a:endParaRPr lang="ru-RU" dirty="0"/>
          </a:p>
        </p:txBody>
      </p:sp>
      <p:sp>
        <p:nvSpPr>
          <p:cNvPr id="3" name="Объект 2"/>
          <p:cNvSpPr>
            <a:spLocks noGrp="1"/>
          </p:cNvSpPr>
          <p:nvPr>
            <p:ph idx="1"/>
          </p:nvPr>
        </p:nvSpPr>
        <p:spPr>
          <a:xfrm>
            <a:off x="457200" y="548680"/>
            <a:ext cx="2314600" cy="5775920"/>
          </a:xfrm>
        </p:spPr>
        <p:txBody>
          <a:bodyPr>
            <a:normAutofit fontScale="55000" lnSpcReduction="20000"/>
          </a:bodyPr>
          <a:lstStyle/>
          <a:p>
            <a:r>
              <a:rPr lang="ru-RU" dirty="0"/>
              <a:t>тайна российского </a:t>
            </a:r>
            <a:r>
              <a:rPr lang="ru-RU" b="1" dirty="0"/>
              <a:t>Пустого озера, расположенного на Алтае,</a:t>
            </a:r>
            <a:r>
              <a:rPr lang="ru-RU" dirty="0"/>
              <a:t> не раскрыта до сих пор</a:t>
            </a:r>
            <a:r>
              <a:rPr lang="ru-RU" dirty="0" smtClean="0"/>
              <a:t>. </a:t>
            </a:r>
            <a:r>
              <a:rPr lang="ru-RU" dirty="0"/>
              <a:t>Исследователи десятки раз пытались заселить таинственное озеро местной водяной фауной и флорой, отдавая предпочтение самым неприхотливым видам. Однако все эксперименты кончились одинаково: рыба и прочая живность, спустя день-другой, дохла, растительность сгнивала. Пустое так и осталось пустым. </a:t>
            </a:r>
            <a:r>
              <a:rPr lang="ru-RU" dirty="0" smtClean="0"/>
              <a:t>Удастся </a:t>
            </a:r>
            <a:r>
              <a:rPr lang="ru-RU" dirty="0"/>
              <a:t>ли в обозримом будущем разгадать эту тайну? Увы, специалисты неопределенно пожимают плечами.</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908720"/>
            <a:ext cx="612068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54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rmAutofit fontScale="90000"/>
          </a:bodyPr>
          <a:lstStyle/>
          <a:p>
            <a:r>
              <a:rPr lang="ru-RU" dirty="0" smtClean="0"/>
              <a:t>Асфальтовое озеро</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84431460"/>
              </p:ext>
            </p:extLst>
          </p:nvPr>
        </p:nvGraphicFramePr>
        <p:xfrm>
          <a:off x="251520" y="836712"/>
          <a:ext cx="2926053" cy="5976784"/>
        </p:xfrm>
        <a:graphic>
          <a:graphicData uri="http://schemas.openxmlformats.org/drawingml/2006/table">
            <a:tbl>
              <a:tblPr/>
              <a:tblGrid>
                <a:gridCol w="2926053"/>
              </a:tblGrid>
              <a:tr h="5976784">
                <a:tc>
                  <a:txBody>
                    <a:bodyPr/>
                    <a:lstStyle/>
                    <a:p>
                      <a:pPr algn="ctr"/>
                      <a:r>
                        <a:rPr lang="ru-RU" sz="600" dirty="0"/>
                        <a:t/>
                      </a:r>
                      <a:br>
                        <a:rPr lang="ru-RU" sz="600" dirty="0"/>
                      </a:br>
                      <a:r>
                        <a:rPr lang="ru-RU" sz="600" dirty="0"/>
                        <a:t/>
                      </a:r>
                      <a:br>
                        <a:rPr lang="ru-RU" sz="600" dirty="0"/>
                      </a:br>
                      <a:r>
                        <a:rPr lang="ru-RU" sz="1200" dirty="0"/>
                        <a:t/>
                      </a:r>
                      <a:br>
                        <a:rPr lang="ru-RU" sz="1200" dirty="0"/>
                      </a:br>
                      <a:endParaRPr lang="ru-RU" sz="1200" dirty="0"/>
                    </a:p>
                    <a:p>
                      <a:r>
                        <a:rPr lang="ru-RU" sz="1200" dirty="0"/>
                        <a:t/>
                      </a:r>
                      <a:br>
                        <a:rPr lang="ru-RU" sz="1200" dirty="0"/>
                      </a:br>
                      <a:r>
                        <a:rPr lang="ru-RU" sz="1200" b="1" dirty="0"/>
                        <a:t>Остров </a:t>
                      </a:r>
                      <a:r>
                        <a:rPr lang="ru-RU" sz="1200" b="1" dirty="0" err="1"/>
                        <a:t>Тринидат</a:t>
                      </a:r>
                      <a:r>
                        <a:rPr lang="ru-RU" sz="1200" dirty="0"/>
                        <a:t> прославился лишь потому, что в его центральной части имеется настоящее асфальтовое озеро. </a:t>
                      </a:r>
                      <a:r>
                        <a:rPr lang="ru-RU" sz="1200" dirty="0" smtClean="0"/>
                        <a:t>За </a:t>
                      </a:r>
                      <a:r>
                        <a:rPr lang="ru-RU" sz="1200" dirty="0"/>
                        <a:t>время разработки озера добыто более 5 млн тонн асфальта, при этом уровень чудо-озера понизился всего на полметра! Любой предмет, попавший на поверхность озера, исчезает в черной бездне. Ученые, исследовавшие прибрежные глубины "водоема", обнаружили целое кладбище доисторических животных. В том числе скелеты мастодонтов, вымерших в ледниковый период, которые обитали в этом регионе. Залежи ценной смолы имеются и в славящемся своими соляными запасами Мертвом море. О чрезвычайной солености его воды, в которой невозможно утонуть, знает весь мир. Однако о залежах редчайшей смолы знают лишь специалисты. Добыча этого уникального вещества из вод Мертвого моря ведется с античных времен. </a:t>
                      </a:r>
                    </a:p>
                  </a:txBody>
                  <a:tcPr marL="30912" marR="30912" marT="15456" marB="15456">
                    <a:lnL>
                      <a:noFill/>
                    </a:lnL>
                    <a:lnR>
                      <a:noFill/>
                    </a:lnR>
                    <a:lnT>
                      <a:noFill/>
                    </a:lnT>
                    <a:lnB>
                      <a:noFill/>
                    </a:lnB>
                  </a:tcPr>
                </a:tc>
              </a:tr>
            </a:tbl>
          </a:graphicData>
        </a:graphic>
      </p:graphicFrame>
      <p:pic>
        <p:nvPicPr>
          <p:cNvPr id="4100" name="Picture 4" descr="4 самых необычных озера (4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980728"/>
            <a:ext cx="5472608" cy="568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14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714357"/>
            <a:ext cx="8229600" cy="704104"/>
          </a:xfrm>
        </p:spPr>
        <p:txBody>
          <a:bodyPr>
            <a:noAutofit/>
          </a:bodyPr>
          <a:lstStyle/>
          <a:p>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Северное сияние</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6300192" y="116632"/>
            <a:ext cx="2700965" cy="5558348"/>
          </a:xfrm>
        </p:spPr>
        <p:txBody>
          <a:bodyPr>
            <a:noAutofit/>
          </a:bodyPr>
          <a:lstStyle/>
          <a:p>
            <a:pPr>
              <a:buFont typeface="Wingdings" pitchFamily="2" charset="2"/>
              <a:buChar char="v"/>
            </a:pPr>
            <a:r>
              <a:rPr lang="ru-RU" sz="1600" dirty="0" smtClean="0"/>
              <a:t>Северное сияние это одно из самых зрелищных световых явлений в природе. Люди, проживающие в местах, где северное сияние не было редкостью, пытались объяснить его происхождение естественным путем. Были высказаны предположения, что северное сияние это отражение солнечного света от поверхности морской поверхности, либо излучение солнечных лучей, которые накопились за день в толще льда.</a:t>
            </a:r>
          </a:p>
          <a:p>
            <a:pPr>
              <a:buNone/>
            </a:pPr>
            <a:endParaRPr lang="ru-RU" sz="1600" dirty="0"/>
          </a:p>
        </p:txBody>
      </p:sp>
      <p:pic>
        <p:nvPicPr>
          <p:cNvPr id="15363" name="Picture 3" descr="F:\51b957025272c87358.jpg"/>
          <p:cNvPicPr>
            <a:picLocks noChangeAspect="1" noChangeArrowheads="1"/>
          </p:cNvPicPr>
          <p:nvPr/>
        </p:nvPicPr>
        <p:blipFill>
          <a:blip r:embed="rId2" cstate="print"/>
          <a:srcRect/>
          <a:stretch>
            <a:fillRect/>
          </a:stretch>
        </p:blipFill>
        <p:spPr bwMode="auto">
          <a:xfrm>
            <a:off x="1" y="1643050"/>
            <a:ext cx="6372199" cy="5026310"/>
          </a:xfrm>
          <a:prstGeom prst="rect">
            <a:avLst/>
          </a:prstGeom>
          <a:noFill/>
        </p:spPr>
      </p:pic>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500042"/>
            <a:ext cx="8229600" cy="918418"/>
          </a:xfrm>
        </p:spPr>
        <p:txBody>
          <a:bodyPr>
            <a:normAutofit/>
          </a:bodyPr>
          <a:lstStyle/>
          <a:p>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Метеоритный дождь</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5868144" y="1357299"/>
            <a:ext cx="3275857" cy="4519973"/>
          </a:xfrm>
        </p:spPr>
        <p:txBody>
          <a:bodyPr>
            <a:normAutofit fontScale="70000" lnSpcReduction="20000"/>
          </a:bodyPr>
          <a:lstStyle/>
          <a:p>
            <a:pPr>
              <a:buFont typeface="Wingdings" pitchFamily="2" charset="2"/>
              <a:buChar char="v"/>
            </a:pPr>
            <a:r>
              <a:rPr lang="ru-RU" dirty="0" smtClean="0"/>
              <a:t>С глубокой древности люди заворожено смотрели на ночное небо, пытаясь увидеть в нем проявление божественной сущности. Все знаки читались как предвестники добрых или худых вестей. Желания идолов люди угадывали по движущимся звездам. Наблюдать метеоритные дожди можно в любое время года, ведь пики активности различных метеорных потоков наблюдаются в разное время.</a:t>
            </a:r>
          </a:p>
        </p:txBody>
      </p:sp>
      <p:pic>
        <p:nvPicPr>
          <p:cNvPr id="18434" name="Picture 2" descr="F:\78466612_large_f57c5ea8b3d2d4b97d528ee5af6d5492.jpg"/>
          <p:cNvPicPr>
            <a:picLocks noChangeAspect="1" noChangeArrowheads="1"/>
          </p:cNvPicPr>
          <p:nvPr/>
        </p:nvPicPr>
        <p:blipFill>
          <a:blip r:embed="rId2"/>
          <a:srcRect/>
          <a:stretch>
            <a:fillRect/>
          </a:stretch>
        </p:blipFill>
        <p:spPr bwMode="auto">
          <a:xfrm>
            <a:off x="0" y="1643050"/>
            <a:ext cx="6156176" cy="5098318"/>
          </a:xfrm>
          <a:prstGeom prst="rect">
            <a:avLst/>
          </a:prstGeom>
          <a:noFill/>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714357"/>
            <a:ext cx="8229600" cy="632666"/>
          </a:xfrm>
        </p:spPr>
        <p:txBody>
          <a:bodyPr>
            <a:noAutofit/>
          </a:bodyPr>
          <a:lstStyle/>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Река </a:t>
            </a:r>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Каньо</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Кристалес</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река</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пяти цветов</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5220072" y="1357298"/>
            <a:ext cx="3466728" cy="5500702"/>
          </a:xfrm>
        </p:spPr>
        <p:txBody>
          <a:bodyPr>
            <a:noAutofit/>
          </a:bodyPr>
          <a:lstStyle/>
          <a:p>
            <a:pPr>
              <a:buFont typeface="Wingdings" pitchFamily="2" charset="2"/>
              <a:buChar char="v"/>
            </a:pPr>
            <a:r>
              <a:rPr lang="ru-RU" sz="1600" dirty="0" smtClean="0"/>
              <a:t>Удивительное явление природы, река </a:t>
            </a:r>
            <a:r>
              <a:rPr lang="ru-RU" sz="1600" dirty="0" err="1" smtClean="0"/>
              <a:t>Каньо</a:t>
            </a:r>
            <a:r>
              <a:rPr lang="ru-RU" sz="1600" dirty="0" smtClean="0"/>
              <a:t> </a:t>
            </a:r>
            <a:r>
              <a:rPr lang="ru-RU" sz="1600" dirty="0" err="1" smtClean="0"/>
              <a:t>Кристалес</a:t>
            </a:r>
            <a:r>
              <a:rPr lang="ru-RU" sz="1600" dirty="0" smtClean="0"/>
              <a:t> протекает в Колумбии, в национальном парке </a:t>
            </a:r>
            <a:r>
              <a:rPr lang="ru-RU" sz="1600" dirty="0" err="1" smtClean="0"/>
              <a:t>Серрания</a:t>
            </a:r>
            <a:r>
              <a:rPr lang="ru-RU" sz="1600" dirty="0" smtClean="0"/>
              <a:t>-де-ла-</a:t>
            </a:r>
            <a:r>
              <a:rPr lang="ru-RU" sz="1600" dirty="0" err="1" smtClean="0"/>
              <a:t>Макарена</a:t>
            </a:r>
            <a:r>
              <a:rPr lang="ru-RU" sz="1600" dirty="0" smtClean="0"/>
              <a:t>, и у местных жителей носит название реки пяти цветов. Это самая загадочная река. Чтобы насладиться красотой </a:t>
            </a:r>
            <a:r>
              <a:rPr lang="ru-RU" sz="1600" dirty="0" err="1" smtClean="0"/>
              <a:t>Каньо</a:t>
            </a:r>
            <a:r>
              <a:rPr lang="ru-RU" sz="1600" dirty="0" smtClean="0"/>
              <a:t> </a:t>
            </a:r>
            <a:r>
              <a:rPr lang="ru-RU" sz="1600" dirty="0" err="1" smtClean="0"/>
              <a:t>Кристалес</a:t>
            </a:r>
            <a:r>
              <a:rPr lang="ru-RU" sz="1600" dirty="0" smtClean="0"/>
              <a:t> в полной мере необходимо приезжать в самом начале весны, именно тогда река пяти цветов предстанет во всем своем красочном великолепии, а если немного затянуть, и приехать в сезон дождей весной, то увидите полноводный и бурный поток, который смывает все на своем пути, летом же, в сезон засухи перед посетителями предстанет только выжженное солнцем русло.</a:t>
            </a:r>
            <a:endParaRPr lang="ru-RU" sz="1600" dirty="0"/>
          </a:p>
        </p:txBody>
      </p:sp>
      <p:pic>
        <p:nvPicPr>
          <p:cNvPr id="1028" name="Picture 4" descr="F:\пр.jpg"/>
          <p:cNvPicPr>
            <a:picLocks noChangeAspect="1" noChangeArrowheads="1"/>
          </p:cNvPicPr>
          <p:nvPr/>
        </p:nvPicPr>
        <p:blipFill>
          <a:blip r:embed="rId2"/>
          <a:srcRect/>
          <a:stretch>
            <a:fillRect/>
          </a:stretch>
        </p:blipFill>
        <p:spPr bwMode="auto">
          <a:xfrm>
            <a:off x="1" y="1500174"/>
            <a:ext cx="5220071" cy="5097178"/>
          </a:xfrm>
          <a:prstGeom prst="rect">
            <a:avLst/>
          </a:prstGeom>
          <a:noFill/>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Чернильное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озеро-природное</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чудо Алжира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5796136" y="1142984"/>
            <a:ext cx="3205020" cy="5526376"/>
          </a:xfrm>
        </p:spPr>
        <p:txBody>
          <a:bodyPr>
            <a:noAutofit/>
          </a:bodyPr>
          <a:lstStyle/>
          <a:p>
            <a:pPr>
              <a:buFont typeface="Wingdings" pitchFamily="2" charset="2"/>
              <a:buChar char="v"/>
            </a:pPr>
            <a:r>
              <a:rPr lang="ru-RU" sz="2000" dirty="0" smtClean="0"/>
              <a:t>В Алжире находится удивительное озеро, которое полностью наполнено чернилами! Располагается оно рядом с городом Сиди Бель </a:t>
            </a:r>
            <a:r>
              <a:rPr lang="ru-RU" sz="2000" dirty="0" err="1" smtClean="0"/>
              <a:t>Аббес</a:t>
            </a:r>
            <a:r>
              <a:rPr lang="ru-RU" sz="2000" dirty="0" smtClean="0"/>
              <a:t>. В этом удивительном водоеме нет ничего живого, там нельзя увидеть ни рыб, ни какие-либо растения, ведь чернила, созданные природой не пригодны для жизни, исключительно для письма. </a:t>
            </a:r>
            <a:endParaRPr lang="ru-RU" sz="1800" dirty="0"/>
          </a:p>
        </p:txBody>
      </p:sp>
      <p:pic>
        <p:nvPicPr>
          <p:cNvPr id="20483" name="Picture 3" descr="F:\1507641_900.jpg"/>
          <p:cNvPicPr>
            <a:picLocks noChangeAspect="1" noChangeArrowheads="1"/>
          </p:cNvPicPr>
          <p:nvPr/>
        </p:nvPicPr>
        <p:blipFill>
          <a:blip r:embed="rId2"/>
          <a:srcRect/>
          <a:stretch>
            <a:fillRect/>
          </a:stretch>
        </p:blipFill>
        <p:spPr bwMode="auto">
          <a:xfrm>
            <a:off x="0" y="1857364"/>
            <a:ext cx="5940152" cy="4811996"/>
          </a:xfrm>
          <a:prstGeom prst="rect">
            <a:avLst/>
          </a:prstGeom>
          <a:noFill/>
        </p:spPr>
      </p:pic>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r>
              <a:rPr lang="ru-RU" sz="80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Гало</a:t>
            </a:r>
            <a:endParaRPr lang="ru-RU" sz="80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Содержимое 2"/>
          <p:cNvSpPr>
            <a:spLocks noGrp="1"/>
          </p:cNvSpPr>
          <p:nvPr>
            <p:ph idx="1"/>
          </p:nvPr>
        </p:nvSpPr>
        <p:spPr>
          <a:xfrm>
            <a:off x="5652120" y="260648"/>
            <a:ext cx="3384376" cy="6063952"/>
          </a:xfrm>
        </p:spPr>
        <p:txBody>
          <a:bodyPr>
            <a:normAutofit fontScale="85000" lnSpcReduction="20000"/>
          </a:bodyPr>
          <a:lstStyle/>
          <a:p>
            <a:pPr>
              <a:buFont typeface="Wingdings" pitchFamily="2" charset="2"/>
              <a:buChar char="v"/>
            </a:pPr>
            <a:r>
              <a:rPr lang="ru-RU" dirty="0" smtClean="0"/>
              <a:t>Гало это группа оптических явлений, которые возникают в атмосфере. Гало возникают из-за преломления света ледяными кристаллами, образующимися перистыми облаками и туманами. Свое название это оптическое явление получило от французского </a:t>
            </a:r>
            <a:r>
              <a:rPr lang="ru-RU" dirty="0" err="1" smtClean="0"/>
              <a:t>halo</a:t>
            </a:r>
            <a:r>
              <a:rPr lang="ru-RU" dirty="0" smtClean="0"/>
              <a:t> и греческого </a:t>
            </a:r>
            <a:r>
              <a:rPr lang="ru-RU" dirty="0" err="1" smtClean="0"/>
              <a:t>halos</a:t>
            </a:r>
            <a:r>
              <a:rPr lang="ru-RU" dirty="0" smtClean="0"/>
              <a:t>, так они называют световое кольцо вокруг луны или солнца. </a:t>
            </a:r>
            <a:endParaRPr lang="ru-RU" dirty="0"/>
          </a:p>
        </p:txBody>
      </p:sp>
      <p:pic>
        <p:nvPicPr>
          <p:cNvPr id="27652" name="Picture 4" descr="F:\20-300x188.jpg"/>
          <p:cNvPicPr>
            <a:picLocks noChangeAspect="1" noChangeArrowheads="1"/>
          </p:cNvPicPr>
          <p:nvPr/>
        </p:nvPicPr>
        <p:blipFill>
          <a:blip r:embed="rId2"/>
          <a:srcRect/>
          <a:stretch>
            <a:fillRect/>
          </a:stretch>
        </p:blipFill>
        <p:spPr bwMode="auto">
          <a:xfrm>
            <a:off x="1" y="1340768"/>
            <a:ext cx="5796135" cy="5400600"/>
          </a:xfrm>
          <a:prstGeom prst="rect">
            <a:avLst/>
          </a:prstGeom>
          <a:noFill/>
        </p:spPr>
      </p:pic>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4624"/>
            <a:ext cx="8229600" cy="1008112"/>
          </a:xfrm>
        </p:spPr>
        <p:txBody>
          <a:bodyPr>
            <a:norm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Паргелий</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4214809" y="1357299"/>
            <a:ext cx="4786347" cy="4967302"/>
          </a:xfrm>
        </p:spPr>
        <p:txBody>
          <a:bodyPr>
            <a:normAutofit fontScale="92500"/>
          </a:bodyPr>
          <a:lstStyle/>
          <a:p>
            <a:pPr>
              <a:buFont typeface="Wingdings" pitchFamily="2" charset="2"/>
              <a:buChar char="v"/>
            </a:pPr>
            <a:r>
              <a:rPr lang="ru-RU" dirty="0" smtClean="0"/>
              <a:t>Паргелий представляет собой частный случай такого оптического явления как </a:t>
            </a:r>
            <a:r>
              <a:rPr lang="ru-RU" dirty="0" smtClean="0">
                <a:hlinkClick r:id="rId2"/>
              </a:rPr>
              <a:t>гало</a:t>
            </a:r>
            <a:r>
              <a:rPr lang="ru-RU" dirty="0" smtClean="0"/>
              <a:t>. </a:t>
            </a:r>
          </a:p>
          <a:p>
            <a:pPr>
              <a:buFont typeface="Wingdings" pitchFamily="2" charset="2"/>
              <a:buChar char="v"/>
            </a:pPr>
            <a:r>
              <a:rPr lang="ru-RU" dirty="0" smtClean="0"/>
              <a:t>Если Вы являетесь наблюдателем нескольких солнц на небе, знайте, что то, что вы видели, называется паргелий. Паргелии могут возникать в любое время года, в любой точке планеты, однако, лучше всего их видно, когда солнце низко располагается.</a:t>
            </a:r>
          </a:p>
          <a:p>
            <a:pPr>
              <a:buNone/>
            </a:pPr>
            <a:endParaRPr lang="ru-RU" dirty="0"/>
          </a:p>
        </p:txBody>
      </p:sp>
      <p:pic>
        <p:nvPicPr>
          <p:cNvPr id="2050" name="Picture 2" descr="F:\0_726247001324537889_taknaz_ir.jpg"/>
          <p:cNvPicPr>
            <a:picLocks noChangeAspect="1" noChangeArrowheads="1"/>
          </p:cNvPicPr>
          <p:nvPr/>
        </p:nvPicPr>
        <p:blipFill>
          <a:blip r:embed="rId3"/>
          <a:srcRect/>
          <a:stretch>
            <a:fillRect/>
          </a:stretch>
        </p:blipFill>
        <p:spPr bwMode="auto">
          <a:xfrm>
            <a:off x="0" y="1714488"/>
            <a:ext cx="4214811" cy="428628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116632"/>
            <a:ext cx="8229600" cy="936104"/>
          </a:xfrm>
        </p:spPr>
        <p:txBody>
          <a:bodyPr>
            <a:normAutofit/>
          </a:bodyPr>
          <a:lstStyle/>
          <a:p>
            <a:r>
              <a:rPr lang="ru-RU"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Вулканические молнии</a:t>
            </a:r>
            <a:endParaRPr lang="ru-RU"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Содержимое 2"/>
          <p:cNvSpPr>
            <a:spLocks noGrp="1"/>
          </p:cNvSpPr>
          <p:nvPr>
            <p:ph idx="1"/>
          </p:nvPr>
        </p:nvSpPr>
        <p:spPr>
          <a:xfrm>
            <a:off x="5004048" y="1357298"/>
            <a:ext cx="4139952" cy="5500702"/>
          </a:xfrm>
        </p:spPr>
        <p:txBody>
          <a:bodyPr>
            <a:normAutofit fontScale="92500"/>
          </a:bodyPr>
          <a:lstStyle/>
          <a:p>
            <a:pPr>
              <a:buFont typeface="Wingdings" pitchFamily="2" charset="2"/>
              <a:buChar char="v"/>
            </a:pPr>
            <a:r>
              <a:rPr lang="ru-RU" dirty="0" smtClean="0"/>
              <a:t>Длительное время ученые исследуют природу обычных молний, и происхождение этого природного явления до сих довольно загадочно, но ещё более загадочным является происхождение вулканических молний. Вулканические молнии могут быть вызваны наводящими заряд столкновения в вулканической пыли.</a:t>
            </a:r>
            <a:endParaRPr lang="ru-RU" dirty="0"/>
          </a:p>
        </p:txBody>
      </p:sp>
      <p:pic>
        <p:nvPicPr>
          <p:cNvPr id="4098" name="Picture 2" descr="F:\й.jpg"/>
          <p:cNvPicPr>
            <a:picLocks noChangeAspect="1" noChangeArrowheads="1"/>
          </p:cNvPicPr>
          <p:nvPr/>
        </p:nvPicPr>
        <p:blipFill>
          <a:blip r:embed="rId2"/>
          <a:srcRect/>
          <a:stretch>
            <a:fillRect/>
          </a:stretch>
        </p:blipFill>
        <p:spPr bwMode="auto">
          <a:xfrm>
            <a:off x="1" y="908720"/>
            <a:ext cx="5220071" cy="5832647"/>
          </a:xfrm>
          <a:prstGeom prst="rect">
            <a:avLst/>
          </a:prstGeom>
          <a:noFill/>
        </p:spPr>
      </p:pic>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357166"/>
            <a:ext cx="8229600" cy="1143000"/>
          </a:xfrm>
        </p:spPr>
        <p:txBody>
          <a:bodyPr/>
          <a:lstStyle/>
          <a:p>
            <a:r>
              <a:rPr lang="ru-RU" i="1" dirty="0" smtClean="0"/>
              <a:t>Молнии </a:t>
            </a:r>
            <a:r>
              <a:rPr lang="ru-RU" i="1" dirty="0" err="1" smtClean="0"/>
              <a:t>Кататумбо</a:t>
            </a:r>
            <a:endParaRPr lang="ru-RU" i="1" dirty="0"/>
          </a:p>
        </p:txBody>
      </p:sp>
      <p:sp>
        <p:nvSpPr>
          <p:cNvPr id="3" name="Содержимое 2"/>
          <p:cNvSpPr>
            <a:spLocks noGrp="1"/>
          </p:cNvSpPr>
          <p:nvPr>
            <p:ph idx="1"/>
          </p:nvPr>
        </p:nvSpPr>
        <p:spPr>
          <a:xfrm>
            <a:off x="4357686" y="1428736"/>
            <a:ext cx="4929223" cy="5429264"/>
          </a:xfrm>
        </p:spPr>
        <p:txBody>
          <a:bodyPr>
            <a:normAutofit fontScale="92500" lnSpcReduction="20000"/>
          </a:bodyPr>
          <a:lstStyle/>
          <a:p>
            <a:pPr>
              <a:buFont typeface="Wingdings" pitchFamily="2" charset="2"/>
              <a:buChar char="v"/>
            </a:pPr>
            <a:r>
              <a:rPr lang="ru-RU" dirty="0" smtClean="0"/>
              <a:t>Есть такое место на нашей планете, где постоянно можно наблюдать за молниями. Находится это удивительное место в месте впадения реки </a:t>
            </a:r>
            <a:r>
              <a:rPr lang="ru-RU" dirty="0" err="1" smtClean="0"/>
              <a:t>Кататумбо</a:t>
            </a:r>
            <a:r>
              <a:rPr lang="ru-RU" dirty="0" smtClean="0"/>
              <a:t> в озеро Маракайбо. Молнии над долиной </a:t>
            </a:r>
            <a:r>
              <a:rPr lang="ru-RU" dirty="0" err="1" smtClean="0"/>
              <a:t>Кататумбо</a:t>
            </a:r>
            <a:r>
              <a:rPr lang="ru-RU" dirty="0" smtClean="0"/>
              <a:t> возникают по ночам и, промежутки между возникновениями минимальны. Они настолько сильные, что освещают собой окрестности в течение 10 часов, до самого утра. По подсчетам ученых за год в долине вспыхивает больше миллиона молний.</a:t>
            </a:r>
          </a:p>
          <a:p>
            <a:endParaRPr lang="ru-RU" dirty="0"/>
          </a:p>
        </p:txBody>
      </p:sp>
      <p:pic>
        <p:nvPicPr>
          <p:cNvPr id="6146" name="Picture 2" descr="F:\catatumbo2.jpg"/>
          <p:cNvPicPr>
            <a:picLocks noChangeAspect="1" noChangeArrowheads="1"/>
          </p:cNvPicPr>
          <p:nvPr/>
        </p:nvPicPr>
        <p:blipFill>
          <a:blip r:embed="rId2"/>
          <a:srcRect/>
          <a:stretch>
            <a:fillRect/>
          </a:stretch>
        </p:blipFill>
        <p:spPr bwMode="auto">
          <a:xfrm>
            <a:off x="1" y="1500175"/>
            <a:ext cx="4500561" cy="4786346"/>
          </a:xfrm>
          <a:prstGeom prst="rect">
            <a:avLst/>
          </a:prstGeom>
          <a:noFill/>
        </p:spPr>
      </p:pic>
    </p:spTree>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TotalTime>
  <Words>879</Words>
  <Application>Microsoft Office PowerPoint</Application>
  <PresentationFormat>Экран (4:3)</PresentationFormat>
  <Paragraphs>36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Форум по Физике</vt:lpstr>
      <vt:lpstr>Северное сияние</vt:lpstr>
      <vt:lpstr>Метеоритный дождь</vt:lpstr>
      <vt:lpstr>Река Каньо Кристалес –река пяти цветов</vt:lpstr>
      <vt:lpstr>Чернильное озеро-природное чудо Алжира</vt:lpstr>
      <vt:lpstr>Гало</vt:lpstr>
      <vt:lpstr>Паргелий</vt:lpstr>
      <vt:lpstr>Вулканические молнии</vt:lpstr>
      <vt:lpstr>Молнии Кататумбо</vt:lpstr>
      <vt:lpstr>Огненные шары Наг</vt:lpstr>
      <vt:lpstr>Дверь в преисподнюю- ДАРВАЗА</vt:lpstr>
      <vt:lpstr>Кислотное озеро Сицилии –озеро убийца</vt:lpstr>
      <vt:lpstr>Кислотное озеро на Камчатке</vt:lpstr>
      <vt:lpstr>Пустое озеро на Алтае</vt:lpstr>
      <vt:lpstr>Асфальтовое озеро</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Физика</cp:lastModifiedBy>
  <cp:revision>29</cp:revision>
  <dcterms:created xsi:type="dcterms:W3CDTF">2015-05-07T13:03:51Z</dcterms:created>
  <dcterms:modified xsi:type="dcterms:W3CDTF">2015-06-11T13:55:58Z</dcterms:modified>
</cp:coreProperties>
</file>