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8" r:id="rId3"/>
    <p:sldId id="260" r:id="rId4"/>
    <p:sldId id="261" r:id="rId5"/>
    <p:sldId id="262" r:id="rId6"/>
    <p:sldId id="263" r:id="rId7"/>
    <p:sldId id="269" r:id="rId8"/>
    <p:sldId id="265" r:id="rId9"/>
    <p:sldId id="264" r:id="rId10"/>
    <p:sldId id="266" r:id="rId11"/>
    <p:sldId id="257" r:id="rId12"/>
    <p:sldId id="267" r:id="rId13"/>
    <p:sldId id="256" r:id="rId14"/>
    <p:sldId id="259" r:id="rId15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A948-798F-490C-8D0D-62FDA95BF269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816B-8D36-44E4-A604-628BFDAA9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533D-32B1-458B-92F8-ACC99F2A2E0C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9DFC-6BEC-440F-8C2A-53C67E907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463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8018-840D-4AFD-B7EB-ECC66E5F5DD6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6DBD-FE5E-4FEF-B261-25A13AFCC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12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97C5-1CF6-4B10-BBA3-037D788050E6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01D4-86C5-4A24-AFCB-FD9D80571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11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AC95-5AEA-4FF5-8890-E3318992AB69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7FDA-7EC8-43D4-8633-7928BD039D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288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BDF-3180-46EA-95D4-E75A291BC61D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984E-D658-4A26-B517-4A76545102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91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9804-3DFA-4A79-AD48-1466A91E63DA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EDC7-9E0A-4683-9742-711455AB9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51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D35D-E990-4A82-AB56-320499D12A6F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A54E-6BE5-499A-98C3-5A16A487D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11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4132-4272-4F4C-B757-802A6A10770C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4B1B-23E1-48A7-A4A3-19721D173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74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BC46-17AC-4C3C-88E3-DA706E912370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5060-791F-4329-93E9-989FC3B96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68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Чтобы добавить рисунок, перетащите его на заполнитель или щелкните значок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F030-6F89-4055-B041-CD35671FEB83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C6FE-D432-4C06-AAFD-7E3893BEF1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78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1416-5CE6-43E1-9E36-9E522DA3C418}" type="datetimeFigureOut">
              <a:rPr lang="ru-RU" smtClean="0"/>
              <a:pPr>
                <a:defRPr/>
              </a:pPr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0A8DF-5D3F-482C-9135-5ECAA10274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70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-edu.ru/" TargetMode="External"/><Relationship Id="rId2" Type="http://schemas.openxmlformats.org/officeDocument/2006/relationships/hyperlink" Target="http://www.gramota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ipi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783770"/>
            <a:ext cx="11362544" cy="2139043"/>
          </a:xfrm>
        </p:spPr>
        <p:txBody>
          <a:bodyPr anchor="ctr"/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члены предложения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8409" y="3641270"/>
            <a:ext cx="9144000" cy="1616529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3600" dirty="0" smtClean="0">
                <a:latin typeface="Gabriola" panose="04040605051002020D02" pitchFamily="82" charset="0"/>
                <a:ea typeface="+mj-ea"/>
                <a:cs typeface="+mj-cs"/>
              </a:rPr>
              <a:t>	</a:t>
            </a:r>
            <a:r>
              <a:rPr lang="ru-RU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урок русского языка в 10 классе</a:t>
            </a:r>
            <a:endParaRPr lang="ru-RU" sz="3200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5444" y="4947557"/>
            <a:ext cx="3135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Учитетель</a:t>
            </a:r>
            <a:r>
              <a:rPr lang="ru-RU" dirty="0" smtClean="0"/>
              <a:t>: </a:t>
            </a:r>
            <a:r>
              <a:rPr lang="ru-RU" dirty="0" err="1" smtClean="0"/>
              <a:t>Геворкова</a:t>
            </a:r>
            <a:r>
              <a:rPr lang="ru-RU" dirty="0" smtClean="0"/>
              <a:t> Т.И.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87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Подготовка к ЕГЭ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6399" y="1395301"/>
            <a:ext cx="8961222" cy="4615231"/>
          </a:xfrm>
        </p:spPr>
        <p:txBody>
          <a:bodyPr/>
          <a:lstStyle/>
          <a:p>
            <a:r>
              <a:rPr lang="ru-RU" b="1" dirty="0"/>
              <a:t>Расставьте знаки препинания: </a:t>
            </a:r>
            <a:r>
              <a:rPr lang="ru-RU" dirty="0"/>
              <a:t>укажите все цифры, на месте которых в предложении должны стоять запятые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200" b="1" dirty="0" err="1"/>
              <a:t>Образованныи</a:t>
            </a:r>
            <a:r>
              <a:rPr lang="ru-RU" sz="3200" b="1" dirty="0"/>
              <a:t>̆ на речке (1) пруд (2) по диагонали </a:t>
            </a:r>
            <a:r>
              <a:rPr lang="ru-RU" sz="3200" b="1" dirty="0" err="1"/>
              <a:t>пересекавшии</a:t>
            </a:r>
            <a:r>
              <a:rPr lang="ru-RU" sz="3200" b="1" dirty="0"/>
              <a:t>̆ усадьбу Абрамцево (3) явился </a:t>
            </a:r>
            <a:r>
              <a:rPr lang="ru-RU" sz="3200" b="1" dirty="0" err="1"/>
              <a:t>естественнои</a:t>
            </a:r>
            <a:r>
              <a:rPr lang="ru-RU" sz="3200" b="1" dirty="0"/>
              <a:t>̆ </a:t>
            </a:r>
            <a:r>
              <a:rPr lang="ru-RU" sz="3200" b="1" dirty="0" err="1"/>
              <a:t>границеи</a:t>
            </a:r>
            <a:r>
              <a:rPr lang="ru-RU" sz="3200" b="1" dirty="0"/>
              <a:t>̆ двора с </a:t>
            </a:r>
            <a:r>
              <a:rPr lang="ru-RU" sz="3200" b="1" dirty="0" err="1"/>
              <a:t>хозяйственными</a:t>
            </a:r>
            <a:r>
              <a:rPr lang="ru-RU" sz="3200" b="1" dirty="0"/>
              <a:t> </a:t>
            </a:r>
            <a:r>
              <a:rPr lang="ru-RU" sz="3200" b="1" dirty="0" err="1"/>
              <a:t>постройками</a:t>
            </a:r>
            <a:r>
              <a:rPr lang="ru-RU" sz="3200" b="1" dirty="0"/>
              <a:t> и парка (4) раскинувшегося к юго- востоку от усадебного дома. </a:t>
            </a:r>
            <a:endParaRPr lang="ru-RU" sz="3200" dirty="0"/>
          </a:p>
          <a:p>
            <a:pPr marL="0" indent="0">
              <a:buNone/>
            </a:pPr>
            <a:endParaRPr lang="ru-RU" sz="3200" b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4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15247"/>
          </a:xfrm>
        </p:spPr>
        <p:txBody>
          <a:bodyPr anchor="ctr"/>
          <a:lstStyle/>
          <a:p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2869" y="1544638"/>
            <a:ext cx="9144000" cy="16557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l"/>
            <a:endParaRPr lang="ru-RU" sz="8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/>
              <a:ea typeface="+mj-ea"/>
              <a:cs typeface="Arial Narrow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11479" y="497311"/>
            <a:ext cx="8384082" cy="49819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/>
                <a:cs typeface="Arial Narrow"/>
              </a:rPr>
              <a:t>Тест</a:t>
            </a:r>
          </a:p>
        </p:txBody>
      </p:sp>
    </p:spTree>
    <p:extLst>
      <p:ext uri="{BB962C8B-B14F-4D97-AF65-F5344CB8AC3E}">
        <p14:creationId xmlns="" xmlns:p14="http://schemas.microsoft.com/office/powerpoint/2010/main" val="247542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latin typeface="Snell Roundhand"/>
                <a:cs typeface="Snell Roundhand"/>
              </a:rPr>
              <a:t>Домашнее задание</a:t>
            </a:r>
            <a:endParaRPr lang="ru-RU" sz="5400" b="1" dirty="0">
              <a:latin typeface="Snell Roundhand"/>
              <a:cs typeface="Snell Roundhand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8176" y="1825626"/>
            <a:ext cx="8952277" cy="4202796"/>
          </a:xfrm>
        </p:spPr>
        <p:txBody>
          <a:bodyPr/>
          <a:lstStyle/>
          <a:p>
            <a:pPr marL="0" indent="0" algn="dist">
              <a:buNone/>
            </a:pPr>
            <a:r>
              <a:rPr lang="ru-RU" sz="4000" dirty="0" smtClean="0">
                <a:latin typeface="Times New Roman"/>
                <a:cs typeface="Times New Roman"/>
              </a:rPr>
              <a:t>Из 15 главы романа «Отцы и дети» (5 абзац «Анна </a:t>
            </a:r>
            <a:r>
              <a:rPr lang="ru-RU" sz="4000" dirty="0">
                <a:latin typeface="Times New Roman"/>
                <a:cs typeface="Times New Roman"/>
              </a:rPr>
              <a:t>С</a:t>
            </a:r>
            <a:r>
              <a:rPr lang="ru-RU" sz="4000" dirty="0" smtClean="0">
                <a:latin typeface="Times New Roman"/>
                <a:cs typeface="Times New Roman"/>
              </a:rPr>
              <a:t>ергеевна Одинцова родилась от </a:t>
            </a:r>
            <a:r>
              <a:rPr lang="ru-RU" sz="4000" dirty="0">
                <a:latin typeface="Times New Roman"/>
                <a:cs typeface="Times New Roman"/>
              </a:rPr>
              <a:t>С</a:t>
            </a:r>
            <a:r>
              <a:rPr lang="ru-RU" sz="4000" dirty="0" smtClean="0">
                <a:latin typeface="Times New Roman"/>
                <a:cs typeface="Times New Roman"/>
              </a:rPr>
              <a:t>ергея Николаевича Локтева…») выписать предложения с обособленными членами.</a:t>
            </a:r>
            <a:endParaRPr lang="ru-RU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1982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низ 2"/>
          <p:cNvSpPr/>
          <p:nvPr/>
        </p:nvSpPr>
        <p:spPr>
          <a:xfrm>
            <a:off x="568412" y="230893"/>
            <a:ext cx="10684375" cy="4236020"/>
          </a:xfrm>
          <a:prstGeom prst="ribb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6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15247"/>
          </a:xfrm>
        </p:spPr>
        <p:txBody>
          <a:bodyPr anchor="ctr"/>
          <a:lstStyle/>
          <a:p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6692" y="1715247"/>
            <a:ext cx="9144000" cy="1655762"/>
          </a:xfrm>
        </p:spPr>
        <p:txBody>
          <a:bodyPr/>
          <a:lstStyle/>
          <a:p>
            <a:pPr marL="571500" indent="-571500" algn="l">
              <a:buFont typeface="Gabriola" panose="04040605051002020D02" pitchFamily="82" charset="0"/>
              <a:buChar char="α"/>
            </a:pPr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http://www.gramota.ru</a:t>
            </a:r>
            <a:r>
              <a:rPr lang="en-US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/</a:t>
            </a:r>
            <a:endParaRPr lang="ru-RU" sz="3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71500" indent="-571500" algn="l">
              <a:buFont typeface="Gabriola" panose="04040605051002020D02" pitchFamily="82" charset="0"/>
              <a:buChar char="α"/>
            </a:pPr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/>
              </a:rPr>
              <a:t>http://www.hi-edu.ru</a:t>
            </a:r>
            <a:r>
              <a:rPr lang="en-US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/>
              </a:rPr>
              <a:t>/</a:t>
            </a:r>
            <a:endParaRPr lang="ru-RU" sz="3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71500" indent="-571500" algn="l">
              <a:buFont typeface="Gabriola" panose="04040605051002020D02" pitchFamily="82" charset="0"/>
              <a:buChar char="α"/>
            </a:pPr>
            <a:r>
              <a:rPr lang="en-US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4"/>
              </a:rPr>
              <a:t>http://www.fipi.ru</a:t>
            </a:r>
            <a:r>
              <a:rPr lang="en-US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4"/>
              </a:rPr>
              <a:t>/</a:t>
            </a:r>
            <a:endParaRPr lang="ru-RU" sz="320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71500" indent="-571500" algn="l">
              <a:buFont typeface="Gabriola" panose="04040605051002020D02" pitchFamily="82" charset="0"/>
              <a:buChar char="α"/>
            </a:pP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3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225887" cy="809594"/>
          </a:xfrm>
        </p:spPr>
        <p:txBody>
          <a:bodyPr/>
          <a:lstStyle/>
          <a:p>
            <a:r>
              <a:rPr lang="ru-RU" b="1" i="1" dirty="0" smtClean="0">
                <a:latin typeface="Sylfaen" pitchFamily="18" charset="0"/>
                <a:cs typeface="Snell Roundhand"/>
              </a:rPr>
              <a:t>Двенадцатое декабря</a:t>
            </a:r>
            <a:endParaRPr lang="ru-RU" b="1" i="1" dirty="0">
              <a:latin typeface="Sylfaen" pitchFamily="18" charset="0"/>
              <a:cs typeface="Snell Roundhand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6113" y="2414947"/>
            <a:ext cx="9047021" cy="1091198"/>
          </a:xfrm>
        </p:spPr>
        <p:txBody>
          <a:bodyPr/>
          <a:lstStyle/>
          <a:p>
            <a:r>
              <a:rPr lang="ru-RU" sz="6000" b="1" i="1" dirty="0" smtClean="0">
                <a:latin typeface="Snell Roundhand"/>
                <a:cs typeface="Snell Roundhand"/>
              </a:rPr>
              <a:t>Классная работа</a:t>
            </a:r>
            <a:endParaRPr lang="ru-RU" sz="6000" b="1" i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4683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60830" y="365126"/>
            <a:ext cx="8899205" cy="8337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latin typeface="Times New Roman"/>
                <a:cs typeface="Times New Roman"/>
              </a:rPr>
              <a:t>Орфографическая разминка</a:t>
            </a:r>
            <a:endParaRPr lang="ru-RU" b="1" i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6288" y="1367605"/>
            <a:ext cx="9130123" cy="427154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err="1" smtClean="0">
                <a:latin typeface="Times New Roman"/>
                <a:cs typeface="Times New Roman"/>
              </a:rPr>
              <a:t>Прик_сновение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р_сток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заг_релый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м_кать</a:t>
            </a:r>
            <a:r>
              <a:rPr lang="ru-RU" sz="4000" dirty="0" smtClean="0">
                <a:latin typeface="Times New Roman"/>
                <a:cs typeface="Times New Roman"/>
              </a:rPr>
              <a:t> в сметану, </a:t>
            </a:r>
            <a:r>
              <a:rPr lang="ru-RU" sz="4000" dirty="0" err="1" smtClean="0">
                <a:latin typeface="Times New Roman"/>
                <a:cs typeface="Times New Roman"/>
              </a:rPr>
              <a:t>ск_кать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зам_рать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пром_кнуть</a:t>
            </a:r>
            <a:r>
              <a:rPr lang="ru-RU" sz="4000" dirty="0" smtClean="0">
                <a:latin typeface="Times New Roman"/>
                <a:cs typeface="Times New Roman"/>
              </a:rPr>
              <a:t> под дождем, </a:t>
            </a:r>
            <a:r>
              <a:rPr lang="ru-RU" sz="4000" dirty="0" err="1" smtClean="0">
                <a:latin typeface="Times New Roman"/>
                <a:cs typeface="Times New Roman"/>
              </a:rPr>
              <a:t>з_рево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расст_лить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выск_чить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выч_тать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заг_р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выр_щен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ср_внить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тв_рчество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р_внина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зар_сший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ур_вень</a:t>
            </a:r>
            <a:r>
              <a:rPr lang="ru-RU" sz="4000" dirty="0" smtClean="0">
                <a:latin typeface="Times New Roman"/>
                <a:cs typeface="Times New Roman"/>
              </a:rPr>
              <a:t>, </a:t>
            </a:r>
            <a:r>
              <a:rPr lang="ru-RU" sz="4000" dirty="0" err="1" smtClean="0">
                <a:latin typeface="Times New Roman"/>
                <a:cs typeface="Times New Roman"/>
              </a:rPr>
              <a:t>обн_мать</a:t>
            </a:r>
            <a:r>
              <a:rPr lang="ru-RU" sz="4000" dirty="0" smtClean="0">
                <a:latin typeface="Times New Roman"/>
                <a:cs typeface="Times New Roman"/>
              </a:rPr>
              <a:t>,</a:t>
            </a:r>
          </a:p>
          <a:p>
            <a:pPr marL="0" indent="0">
              <a:buNone/>
            </a:pPr>
            <a:r>
              <a:rPr lang="ru-RU" sz="4000" dirty="0" err="1" smtClean="0">
                <a:latin typeface="Times New Roman"/>
                <a:cs typeface="Times New Roman"/>
              </a:rPr>
              <a:t>оз_рить</a:t>
            </a:r>
            <a:r>
              <a:rPr lang="ru-RU" sz="4000" dirty="0" smtClean="0">
                <a:latin typeface="Times New Roman"/>
                <a:cs typeface="Times New Roman"/>
              </a:rPr>
              <a:t>.</a:t>
            </a:r>
            <a:endParaRPr lang="ru-RU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73130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02600" y="778149"/>
            <a:ext cx="4826182" cy="539881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/>
                <a:cs typeface="Times New Roman"/>
              </a:rPr>
              <a:t>В «Большом толковом словаре современного русского языка» </a:t>
            </a:r>
            <a:endParaRPr lang="ru-RU" sz="3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/>
                <a:cs typeface="Times New Roman"/>
              </a:rPr>
              <a:t>Д.Н</a:t>
            </a:r>
            <a:r>
              <a:rPr lang="ru-RU" sz="3600" dirty="0">
                <a:latin typeface="Times New Roman"/>
                <a:cs typeface="Times New Roman"/>
              </a:rPr>
              <a:t>. Ушакова одно из двух его значений определяется так: «Отделить, выделить из чего-нибудь общего, поставить в особое положение</a:t>
            </a:r>
            <a:r>
              <a:rPr lang="ru-RU" sz="3600" dirty="0" smtClean="0">
                <a:latin typeface="Times New Roman"/>
                <a:cs typeface="Times New Roman"/>
              </a:rPr>
              <a:t>».</a:t>
            </a:r>
            <a:endParaRPr lang="ru-RU" sz="3600" dirty="0">
              <a:latin typeface="Times New Roman"/>
              <a:cs typeface="Times New Roman"/>
            </a:endParaRPr>
          </a:p>
        </p:txBody>
      </p:sp>
      <p:pic>
        <p:nvPicPr>
          <p:cNvPr id="6" name="Содержимое 5" descr="news_1295816782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6263" r="-16263"/>
          <a:stretch>
            <a:fillRect/>
          </a:stretch>
        </p:blipFill>
        <p:spPr>
          <a:xfrm>
            <a:off x="-483782" y="688707"/>
            <a:ext cx="6727165" cy="5649253"/>
          </a:xfrm>
        </p:spPr>
      </p:pic>
    </p:spTree>
    <p:extLst>
      <p:ext uri="{BB962C8B-B14F-4D97-AF65-F5344CB8AC3E}">
        <p14:creationId xmlns="" xmlns:p14="http://schemas.microsoft.com/office/powerpoint/2010/main" val="3284947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Vladimir_Dal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5409" r="-15409"/>
          <a:stretch>
            <a:fillRect/>
          </a:stretch>
        </p:blipFill>
        <p:spPr>
          <a:xfrm>
            <a:off x="310542" y="576853"/>
            <a:ext cx="5967677" cy="54002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763727"/>
            <a:ext cx="4467768" cy="541323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latin typeface="Times New Roman"/>
                <a:cs typeface="Times New Roman"/>
              </a:rPr>
              <a:t>В «Толковом словаре живого великорусского языка» В. И. Даля к нему приводится следующий ряд: </a:t>
            </a:r>
            <a:r>
              <a:rPr lang="ru-RU" sz="3200" i="1" dirty="0" err="1">
                <a:latin typeface="Times New Roman"/>
                <a:cs typeface="Times New Roman"/>
              </a:rPr>
              <a:t>Обокромить</a:t>
            </a:r>
            <a:r>
              <a:rPr lang="ru-RU" sz="3200" i="1" dirty="0">
                <a:latin typeface="Times New Roman"/>
                <a:cs typeface="Times New Roman"/>
              </a:rPr>
              <a:t>, отделить особо, </a:t>
            </a:r>
            <a:r>
              <a:rPr lang="ru-RU" sz="3200" i="1" dirty="0" err="1">
                <a:latin typeface="Times New Roman"/>
                <a:cs typeface="Times New Roman"/>
              </a:rPr>
              <a:t>окроме</a:t>
            </a:r>
            <a:r>
              <a:rPr lang="ru-RU" sz="3200" i="1" dirty="0">
                <a:latin typeface="Times New Roman"/>
                <a:cs typeface="Times New Roman"/>
              </a:rPr>
              <a:t>; выделить, выгородить, исключить из общего; противоположное по значению — обобщать.</a:t>
            </a:r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8633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2587" y="3550866"/>
            <a:ext cx="7566060" cy="1502634"/>
          </a:xfr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latin typeface="Snell Roundhand"/>
                <a:cs typeface="Snell Roundhand"/>
              </a:rPr>
              <a:t>Какие члены предложения могут обособляться?</a:t>
            </a:r>
            <a:endParaRPr lang="ru-RU" sz="3600" b="1" dirty="0">
              <a:latin typeface="Snell Roundhand"/>
              <a:cs typeface="Snell Roundhand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913873" y="1122363"/>
            <a:ext cx="8675034" cy="1873959"/>
          </a:xfrm>
          <a:solidFill>
            <a:schemeClr val="accent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txBody>
          <a:bodyPr/>
          <a:lstStyle/>
          <a:p>
            <a:r>
              <a:rPr lang="ru-RU" sz="6600" b="1" dirty="0" smtClean="0">
                <a:latin typeface="Snell Roundhand"/>
                <a:cs typeface="Snell Roundhand"/>
              </a:rPr>
              <a:t>Что такое обособление?</a:t>
            </a:r>
            <a:endParaRPr lang="ru-RU" sz="66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214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49647" y="402492"/>
            <a:ext cx="8317300" cy="95703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Обособленные члены</a:t>
            </a:r>
            <a:endParaRPr lang="ru-RU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849617" y="1923013"/>
            <a:ext cx="2629339" cy="1896180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4096046" y="1860403"/>
            <a:ext cx="2826094" cy="1923013"/>
          </a:xfrm>
          <a:prstGeom prst="wave">
            <a:avLst>
              <a:gd name="adj1" fmla="val 12500"/>
              <a:gd name="adj2" fmla="val -92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7279874" y="1958790"/>
            <a:ext cx="3528034" cy="2048231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Обстоятельство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6877425" y="4185908"/>
            <a:ext cx="3139109" cy="1690461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Дополнение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2584624" y="4239572"/>
            <a:ext cx="2835036" cy="1594163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Уточняющие члены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467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34856" y="71045"/>
            <a:ext cx="10344311" cy="912822"/>
          </a:xfrm>
        </p:spPr>
        <p:txBody>
          <a:bodyPr/>
          <a:lstStyle/>
          <a:p>
            <a:r>
              <a:rPr lang="ru-RU" sz="1800" dirty="0" smtClean="0">
                <a:latin typeface="Times New Roman"/>
                <a:cs typeface="Times New Roman"/>
              </a:rPr>
              <a:t>Выпишите из предложенных предложений:1 группа – предложения с обособленными обстоятельствами, 2 группа - </a:t>
            </a:r>
            <a:r>
              <a:rPr lang="ru-RU" sz="1800" dirty="0">
                <a:latin typeface="Times New Roman"/>
                <a:cs typeface="Times New Roman"/>
              </a:rPr>
              <a:t>предложения с </a:t>
            </a:r>
            <a:r>
              <a:rPr lang="ru-RU" sz="1800" dirty="0" smtClean="0">
                <a:latin typeface="Times New Roman"/>
                <a:cs typeface="Times New Roman"/>
              </a:rPr>
              <a:t>обособленным</a:t>
            </a:r>
            <a:r>
              <a:rPr lang="ru-RU" sz="1800" dirty="0">
                <a:latin typeface="Times New Roman"/>
                <a:cs typeface="Times New Roman"/>
              </a:rPr>
              <a:t>и</a:t>
            </a:r>
            <a:r>
              <a:rPr lang="ru-RU" sz="1800" dirty="0" smtClean="0">
                <a:latin typeface="Times New Roman"/>
                <a:cs typeface="Times New Roman"/>
              </a:rPr>
              <a:t> определениями, 3 группа - </a:t>
            </a:r>
            <a:r>
              <a:rPr lang="ru-RU" sz="1800" dirty="0">
                <a:latin typeface="Times New Roman"/>
                <a:cs typeface="Times New Roman"/>
              </a:rPr>
              <a:t>предложения </a:t>
            </a:r>
            <a:r>
              <a:rPr lang="ru-RU" sz="1800" dirty="0" smtClean="0">
                <a:latin typeface="Times New Roman"/>
                <a:cs typeface="Times New Roman"/>
              </a:rPr>
              <a:t>с обособленным дополнением и предложение с уточняющим членом, 4 группа - предложение </a:t>
            </a:r>
            <a:r>
              <a:rPr lang="ru-RU" sz="1800" dirty="0">
                <a:latin typeface="Times New Roman"/>
                <a:cs typeface="Times New Roman"/>
              </a:rPr>
              <a:t>с </a:t>
            </a:r>
            <a:r>
              <a:rPr lang="ru-RU" sz="1800" dirty="0" smtClean="0">
                <a:latin typeface="Times New Roman"/>
                <a:cs typeface="Times New Roman"/>
              </a:rPr>
              <a:t>обособленным приложением.</a:t>
            </a:r>
            <a:endParaRPr lang="ru-RU" sz="18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019644"/>
            <a:ext cx="12010896" cy="58383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 Полный тревожными мыслями, я вошёл в комендантский дом.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(А. Пушкин)</a:t>
            </a:r>
          </a:p>
          <a:p>
            <a:r>
              <a:rPr lang="ru-RU" dirty="0" smtClean="0"/>
              <a:t>2 Несмотря на погоду, мы решили выступать.(</a:t>
            </a:r>
            <a:r>
              <a:rPr lang="ru-RU" dirty="0" err="1" smtClean="0"/>
              <a:t>В.Обручев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3 Там, на горизонте, откуда выплыла в небо туча, светилась бледно-розовая полоска света. (М. Горький)</a:t>
            </a:r>
          </a:p>
          <a:p>
            <a:r>
              <a:rPr lang="ru-RU" dirty="0" smtClean="0"/>
              <a:t>4 Радость, вступая в один дом, вводила в другой неизбывное горе. </a:t>
            </a:r>
          </a:p>
          <a:p>
            <a:pPr marL="0" indent="0">
              <a:buNone/>
            </a:pPr>
            <a:r>
              <a:rPr lang="ru-RU"/>
              <a:t> </a:t>
            </a:r>
            <a:r>
              <a:rPr lang="ru-RU" smtClean="0"/>
              <a:t>                                                                                                               (</a:t>
            </a:r>
            <a:r>
              <a:rPr lang="ru-RU" dirty="0" smtClean="0"/>
              <a:t>М. Шолохов)</a:t>
            </a:r>
          </a:p>
          <a:p>
            <a:r>
              <a:rPr lang="ru-RU" dirty="0" smtClean="0"/>
              <a:t>5 Кроме чаек, в море никого не было. (</a:t>
            </a:r>
            <a:r>
              <a:rPr lang="ru-RU" dirty="0"/>
              <a:t>М. Горький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6 Хозяин, суровый мужик, не рад был ни гостям, ни наживе. (Н. Лесков)</a:t>
            </a:r>
          </a:p>
          <a:p>
            <a:r>
              <a:rPr lang="ru-RU" dirty="0" smtClean="0"/>
              <a:t>7 Её большие глаза, исполненные неизъяснимой грусти, казалось, искали в моих что-нибудь похожее на надежду. (М. Лермонтов)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0597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4776" y="62165"/>
            <a:ext cx="8326245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Чудо природы.</a:t>
            </a:r>
          </a:p>
          <a:p>
            <a:pPr algn="just"/>
            <a:r>
              <a:rPr lang="ru-RU" sz="2400" dirty="0" smtClean="0"/>
              <a:t>    </a:t>
            </a:r>
            <a:r>
              <a:rPr lang="ru-RU" sz="2400" dirty="0" smtClean="0">
                <a:latin typeface="Times New Roman"/>
                <a:cs typeface="Times New Roman"/>
              </a:rPr>
              <a:t>Байкал </a:t>
            </a:r>
            <a:r>
              <a:rPr lang="ru-RU" sz="2400" dirty="0">
                <a:latin typeface="Times New Roman"/>
                <a:cs typeface="Times New Roman"/>
              </a:rPr>
              <a:t>— это гигантское </a:t>
            </a:r>
            <a:r>
              <a:rPr lang="ru-RU" sz="2400" dirty="0" smtClean="0">
                <a:latin typeface="Times New Roman"/>
                <a:cs typeface="Times New Roman"/>
              </a:rPr>
              <a:t>озеро расположенное </a:t>
            </a:r>
            <a:r>
              <a:rPr lang="ru-RU" sz="2400" dirty="0">
                <a:latin typeface="Times New Roman"/>
                <a:cs typeface="Times New Roman"/>
              </a:rPr>
              <a:t>на востоке нашей страны. Его называют сибирским морем, таинственным и загадочным. Окружённое горами, оно прекрасно всегда, во все времена суток. Приближаясь к нему, замираешь от восторга при виде его стеклянной голубой глади.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   Вода </a:t>
            </a:r>
            <a:r>
              <a:rPr lang="ru-RU" sz="2400" dirty="0">
                <a:latin typeface="Times New Roman"/>
                <a:cs typeface="Times New Roman"/>
              </a:rPr>
              <a:t>в озере очень прозрачна. Несмотря на большую </a:t>
            </a:r>
            <a:r>
              <a:rPr lang="ru-RU" sz="2400" dirty="0" smtClean="0">
                <a:latin typeface="Times New Roman"/>
                <a:cs typeface="Times New Roman"/>
              </a:rPr>
              <a:t>глубину </a:t>
            </a:r>
            <a:r>
              <a:rPr lang="ru-RU" sz="2400" dirty="0">
                <a:latin typeface="Times New Roman"/>
                <a:cs typeface="Times New Roman"/>
              </a:rPr>
              <a:t>видишь небольших </a:t>
            </a:r>
            <a:r>
              <a:rPr lang="ru-RU" sz="2400" dirty="0" smtClean="0">
                <a:latin typeface="Times New Roman"/>
                <a:cs typeface="Times New Roman"/>
              </a:rPr>
              <a:t>раков </a:t>
            </a:r>
            <a:r>
              <a:rPr lang="ru-RU" sz="2400" dirty="0">
                <a:latin typeface="Times New Roman"/>
                <a:cs typeface="Times New Roman"/>
              </a:rPr>
              <a:t>копошащихся на </a:t>
            </a:r>
            <a:r>
              <a:rPr lang="ru-RU" sz="2400" dirty="0" smtClean="0">
                <a:latin typeface="Times New Roman"/>
                <a:cs typeface="Times New Roman"/>
              </a:rPr>
              <a:t>дне. </a:t>
            </a:r>
          </a:p>
          <a:p>
            <a:pPr algn="just"/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   Неровное </a:t>
            </a:r>
            <a:r>
              <a:rPr lang="ru-RU" sz="2400" dirty="0">
                <a:latin typeface="Times New Roman"/>
                <a:cs typeface="Times New Roman"/>
              </a:rPr>
              <a:t>дно Байкала представляет собой систему горных хребтов, подвергавшихся изменениям в течение многих лет. Многочисленные притоки Байкала наполняют озеро водой, а вытекает из него только река </a:t>
            </a:r>
            <a:r>
              <a:rPr lang="ru-RU" sz="2400" dirty="0" smtClean="0">
                <a:latin typeface="Times New Roman"/>
                <a:cs typeface="Times New Roman"/>
              </a:rPr>
              <a:t>Ангара</a:t>
            </a:r>
            <a:r>
              <a:rPr lang="ru-RU" sz="2400" dirty="0">
                <a:latin typeface="Times New Roman"/>
                <a:cs typeface="Times New Roman"/>
              </a:rPr>
              <a:t>, порожистая и бурная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    Озеро </a:t>
            </a:r>
            <a:r>
              <a:rPr lang="ru-RU" sz="2400" dirty="0">
                <a:latin typeface="Times New Roman"/>
                <a:cs typeface="Times New Roman"/>
              </a:rPr>
              <a:t>до сих пор таит много загадок, ещё не разгаданных настойчивыми исследователями</a:t>
            </a:r>
            <a:r>
              <a:rPr lang="ru-RU" sz="2400" dirty="0" smtClean="0">
                <a:latin typeface="Times New Roman"/>
                <a:cs typeface="Times New Roman"/>
              </a:rPr>
              <a:t>. Однако ученых волнует теперь более серьезная проблема: </a:t>
            </a:r>
            <a:r>
              <a:rPr lang="ru-RU" sz="2400" dirty="0">
                <a:latin typeface="Times New Roman"/>
                <a:cs typeface="Times New Roman"/>
              </a:rPr>
              <a:t>в</a:t>
            </a:r>
            <a:r>
              <a:rPr lang="ru-RU" sz="2400" dirty="0" smtClean="0">
                <a:latin typeface="Times New Roman"/>
                <a:cs typeface="Times New Roman"/>
              </a:rPr>
              <a:t>виду </a:t>
            </a:r>
            <a:r>
              <a:rPr lang="ru-RU" sz="2400" dirty="0">
                <a:latin typeface="Times New Roman"/>
                <a:cs typeface="Times New Roman"/>
              </a:rPr>
              <a:t>слива неочищенных сточных вод, озеру грозит гибель. Спасти его — важнейшая задача, поставленная перед учёными. </a:t>
            </a:r>
            <a:r>
              <a:rPr lang="ru-RU" sz="2400" i="1" dirty="0">
                <a:latin typeface="Times New Roman"/>
                <a:cs typeface="Times New Roman"/>
              </a:rPr>
              <a:t>(Из журнала)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764481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«Алфавит...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презентации «Алфавит...».pptx" id="{715BB152-06A0-4290-A63E-585511E1A114}" vid="{124FC6E8-894F-4591-8F3F-C4585BFA3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«Алфавит...».potx</Template>
  <TotalTime>782</TotalTime>
  <Words>537</Words>
  <Application>Microsoft Office PowerPoint</Application>
  <PresentationFormat>Произвольный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презентации «Алфавит...»</vt:lpstr>
      <vt:lpstr>Обособленные члены предложения</vt:lpstr>
      <vt:lpstr>Двенадцатое декабря</vt:lpstr>
      <vt:lpstr>Орфографическая разминка</vt:lpstr>
      <vt:lpstr>Слайд 4</vt:lpstr>
      <vt:lpstr>Слайд 5</vt:lpstr>
      <vt:lpstr>Что такое обособление?</vt:lpstr>
      <vt:lpstr>Обособленные члены</vt:lpstr>
      <vt:lpstr>Выпишите из предложенных предложений:1 группа – предложения с обособленными обстоятельствами, 2 группа - предложения с обособленными определениями, 3 группа - предложения с обособленным дополнением и предложение с уточняющим членом, 4 группа - предложение с обособленным приложением.</vt:lpstr>
      <vt:lpstr>Слайд 9</vt:lpstr>
      <vt:lpstr>Подготовка к ЕГЭ</vt:lpstr>
      <vt:lpstr>Слайд 11</vt:lpstr>
      <vt:lpstr>Домашнее задание</vt:lpstr>
      <vt:lpstr>Слайд 13</vt:lpstr>
      <vt:lpstr>Источники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Алфавит: от кириллицы до наших дней</dc:title>
  <dc:creator>Титов Роман Васильевич</dc:creator>
  <cp:lastModifiedBy>User</cp:lastModifiedBy>
  <cp:revision>36</cp:revision>
  <dcterms:created xsi:type="dcterms:W3CDTF">2014-08-09T18:04:02Z</dcterms:created>
  <dcterms:modified xsi:type="dcterms:W3CDTF">2014-12-21T09:00:21Z</dcterms:modified>
</cp:coreProperties>
</file>