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50" r:id="rId1"/>
  </p:sldMasterIdLst>
  <p:sldIdLst>
    <p:sldId id="268" r:id="rId2"/>
    <p:sldId id="267" r:id="rId3"/>
    <p:sldId id="269" r:id="rId4"/>
    <p:sldId id="262" r:id="rId5"/>
    <p:sldId id="270" r:id="rId6"/>
    <p:sldId id="272" r:id="rId7"/>
    <p:sldId id="273" r:id="rId8"/>
    <p:sldId id="275" r:id="rId9"/>
    <p:sldId id="276" r:id="rId10"/>
    <p:sldId id="277" r:id="rId11"/>
    <p:sldId id="281" r:id="rId12"/>
    <p:sldId id="279" r:id="rId13"/>
    <p:sldId id="282" r:id="rId14"/>
    <p:sldId id="283" r:id="rId15"/>
    <p:sldId id="290" r:id="rId16"/>
    <p:sldId id="284" r:id="rId17"/>
    <p:sldId id="286" r:id="rId18"/>
    <p:sldId id="285" r:id="rId19"/>
    <p:sldId id="287" r:id="rId20"/>
    <p:sldId id="288" r:id="rId21"/>
    <p:sldId id="289" r:id="rId22"/>
    <p:sldId id="29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111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A4407-79B4-45D3-9CC1-EC9FD6DEB650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1D7A-5BC4-4609-841B-191A5E2520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6834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A4407-79B4-45D3-9CC1-EC9FD6DEB650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1D7A-5BC4-4609-841B-191A5E2520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619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A4407-79B4-45D3-9CC1-EC9FD6DEB650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1D7A-5BC4-4609-841B-191A5E2520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32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A4407-79B4-45D3-9CC1-EC9FD6DEB650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1D7A-5BC4-4609-841B-191A5E2520B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3532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A4407-79B4-45D3-9CC1-EC9FD6DEB650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1D7A-5BC4-4609-841B-191A5E2520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805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A4407-79B4-45D3-9CC1-EC9FD6DEB650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1D7A-5BC4-4609-841B-191A5E2520B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0858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A4407-79B4-45D3-9CC1-EC9FD6DEB650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1D7A-5BC4-4609-841B-191A5E2520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140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A4407-79B4-45D3-9CC1-EC9FD6DEB650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1D7A-5BC4-4609-841B-191A5E2520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2327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A4407-79B4-45D3-9CC1-EC9FD6DEB650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1D7A-5BC4-4609-841B-191A5E2520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9341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A4407-79B4-45D3-9CC1-EC9FD6DEB650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1D7A-5BC4-4609-841B-191A5E2520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4247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A4407-79B4-45D3-9CC1-EC9FD6DEB650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1D7A-5BC4-4609-841B-191A5E2520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9944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A4407-79B4-45D3-9CC1-EC9FD6DEB650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1D7A-5BC4-4609-841B-191A5E2520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6678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A4407-79B4-45D3-9CC1-EC9FD6DEB650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1D7A-5BC4-4609-841B-191A5E2520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1602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A4407-79B4-45D3-9CC1-EC9FD6DEB650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1D7A-5BC4-4609-841B-191A5E2520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8027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A4407-79B4-45D3-9CC1-EC9FD6DEB650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1D7A-5BC4-4609-841B-191A5E2520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032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A4407-79B4-45D3-9CC1-EC9FD6DEB650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1D7A-5BC4-4609-841B-191A5E2520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7649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A4407-79B4-45D3-9CC1-EC9FD6DEB650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1D7A-5BC4-4609-841B-191A5E2520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638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3CA4407-79B4-45D3-9CC1-EC9FD6DEB650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ADE1D7A-5BC4-4609-841B-191A5E2520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9233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ransition spd="slow">
    <p:cover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443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64704"/>
            <a:ext cx="8712968" cy="5328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Таким образом, можно подвести итоги исследования: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-значком «-» помечены те подростки, которые сленговые и жаргонные слова в контрольное время не употребляли;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за 10 минут контрольного времени было употреблено: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9160"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друзьями-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217 жаргонных и сленговых слов, 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9160"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школе на переменах-171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9160"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 взрослыми-14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9160"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общении на переменах и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 второй половине дня учащиеся 9-Б класса и группы воспитанников больше используют сленговых и жаргонных слов, чем общеупотребительных, а в общении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 взрослыми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стараются строго следить за своей речью.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Употребление сленга у подростков доминирует в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неформальном общении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школе и с друзьями.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16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79715"/>
            <a:ext cx="8131126" cy="3478285"/>
          </a:xfrm>
        </p:spPr>
        <p:txBody>
          <a:bodyPr>
            <a:noAutofit/>
          </a:bodyPr>
          <a:lstStyle/>
          <a:p>
            <a:pPr algn="ctr"/>
            <a:r>
              <a:rPr lang="ru-RU" sz="1400" dirty="0"/>
              <a:t> </a:t>
            </a:r>
            <a:br>
              <a:rPr lang="ru-RU" sz="1400" dirty="0"/>
            </a:br>
            <a:r>
              <a:rPr lang="ru-RU" sz="1400" dirty="0"/>
              <a:t>Далее мы выделили из 20 участников опроса группу подростков, для которых употребление жаргонных и сленговых слов считается нормой. Ими </a:t>
            </a:r>
            <a:r>
              <a:rPr lang="ru-RU" sz="1400" b="1" dirty="0"/>
              <a:t>оказались:</a:t>
            </a:r>
            <a:br>
              <a:rPr lang="ru-RU" sz="1400" b="1" dirty="0"/>
            </a:br>
            <a:r>
              <a:rPr lang="ru-RU" sz="1400" b="1" dirty="0"/>
              <a:t>	9-Б класс</a:t>
            </a:r>
            <a:br>
              <a:rPr lang="ru-RU" sz="1400" b="1" dirty="0"/>
            </a:br>
            <a:r>
              <a:rPr lang="ru-RU" sz="1400" b="1" dirty="0"/>
              <a:t>	</a:t>
            </a:r>
            <a:r>
              <a:rPr lang="ru-RU" sz="1400" b="1" dirty="0" smtClean="0"/>
              <a:t> </a:t>
            </a:r>
            <a:r>
              <a:rPr lang="ru-RU" sz="1400" b="1" dirty="0"/>
              <a:t>Дима</a:t>
            </a:r>
            <a:br>
              <a:rPr lang="ru-RU" sz="1400" b="1" dirty="0"/>
            </a:br>
            <a:r>
              <a:rPr lang="ru-RU" sz="1400" b="1" dirty="0"/>
              <a:t>	</a:t>
            </a:r>
            <a:r>
              <a:rPr lang="ru-RU" sz="1400" b="1" dirty="0" smtClean="0"/>
              <a:t> </a:t>
            </a:r>
            <a:r>
              <a:rPr lang="ru-RU" sz="1400" b="1" dirty="0"/>
              <a:t>Мария</a:t>
            </a:r>
            <a:br>
              <a:rPr lang="ru-RU" sz="1400" b="1" dirty="0"/>
            </a:br>
            <a:r>
              <a:rPr lang="ru-RU" sz="1400" b="1" dirty="0"/>
              <a:t>	</a:t>
            </a:r>
            <a:br>
              <a:rPr lang="ru-RU" sz="1400" b="1" dirty="0"/>
            </a:br>
            <a:r>
              <a:rPr lang="ru-RU" sz="1400" b="1" dirty="0"/>
              <a:t>	Группа воспитанников</a:t>
            </a:r>
            <a:br>
              <a:rPr lang="ru-RU" sz="1400" b="1" dirty="0"/>
            </a:br>
            <a:r>
              <a:rPr lang="ru-RU" sz="1400" b="1" dirty="0"/>
              <a:t>	</a:t>
            </a:r>
            <a:r>
              <a:rPr lang="ru-RU" sz="1400" b="1" dirty="0" smtClean="0"/>
              <a:t> Вадим</a:t>
            </a: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/>
              <a:t>	</a:t>
            </a:r>
            <a:r>
              <a:rPr lang="ru-RU" sz="1400" b="1" dirty="0" smtClean="0"/>
              <a:t> </a:t>
            </a:r>
            <a:r>
              <a:rPr lang="ru-RU" sz="1400" b="1" dirty="0"/>
              <a:t>Роман</a:t>
            </a:r>
            <a:br>
              <a:rPr lang="ru-RU" sz="1400" b="1" dirty="0"/>
            </a:br>
            <a:r>
              <a:rPr lang="ru-RU" sz="1400" b="1" dirty="0"/>
              <a:t>	</a:t>
            </a:r>
            <a:r>
              <a:rPr lang="ru-RU" sz="1400" b="1" dirty="0" smtClean="0"/>
              <a:t> </a:t>
            </a:r>
            <a:r>
              <a:rPr lang="ru-RU" sz="1400" b="1" dirty="0"/>
              <a:t>Виталий </a:t>
            </a:r>
            <a:br>
              <a:rPr lang="ru-RU" sz="1400" b="1" dirty="0"/>
            </a:br>
            <a:r>
              <a:rPr lang="ru-RU" sz="1400" b="1" dirty="0" smtClean="0"/>
              <a:t> </a:t>
            </a:r>
            <a:r>
              <a:rPr lang="ru-RU" sz="1400" b="1" dirty="0"/>
              <a:t>Рита</a:t>
            </a:r>
            <a:br>
              <a:rPr lang="ru-RU" sz="1400" b="1" dirty="0"/>
            </a:br>
            <a:r>
              <a:rPr lang="ru-RU" sz="1400" b="1" dirty="0"/>
              <a:t> </a:t>
            </a:r>
            <a:br>
              <a:rPr lang="ru-RU" sz="1400" b="1" dirty="0"/>
            </a:br>
            <a:r>
              <a:rPr lang="ru-RU" sz="1400" b="1" dirty="0"/>
              <a:t>Автор проекта оказалась в этом числе, причём в неоспоримом лидерстве, которое можно назвать «</a:t>
            </a:r>
            <a:r>
              <a:rPr lang="ru-RU" sz="1400" b="1" dirty="0" err="1"/>
              <a:t>антилидерством</a:t>
            </a:r>
            <a:r>
              <a:rPr lang="ru-RU" sz="1400" b="1" dirty="0"/>
              <a:t>».</a:t>
            </a:r>
            <a:br>
              <a:rPr lang="ru-RU" sz="1400" b="1" dirty="0"/>
            </a:br>
            <a:endParaRPr lang="ru-RU" sz="1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76672"/>
            <a:ext cx="3870724" cy="2903043"/>
          </a:xfrm>
        </p:spPr>
      </p:pic>
    </p:spTree>
    <p:extLst>
      <p:ext uri="{BB962C8B-B14F-4D97-AF65-F5344CB8AC3E}">
        <p14:creationId xmlns:p14="http://schemas.microsoft.com/office/powerpoint/2010/main" val="93458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04664"/>
            <a:ext cx="6984776" cy="667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Есть подростки, которые не употребляют табуированных слов и выражений. Ими оказались: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Алина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Настя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Руслан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Семён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Кристина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Настя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Соня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47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568952" cy="6122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Далее мы обратились за экспертной оценкой к специалистам-заместителю директора по воспитательной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работе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Форат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О.В., социальному педагогу Кривошеиной И.Б., воспитателям Дудиной А.Г., Лазаревой Т.А., которым предложили заполнить листы диагностики на наших «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антилидеров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по следующим параметрам: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культура речи   (графа 2),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общительность и коммуникабельность (графа 3), навыки культуры поведения и дисциплины (графа 4).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Экспертная группа предоставила следующую таблицу обследования фокус-группы «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антилидеров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где в 4 графе так же учитывались такие параметры, как устойчивая зависимость от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табакокурения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постоянное несоблюдение режимных моментов.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экспертной оценки вы можете увидеть на слайде.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91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650075"/>
              </p:ext>
            </p:extLst>
          </p:nvPr>
        </p:nvGraphicFramePr>
        <p:xfrm>
          <a:off x="248040" y="404664"/>
          <a:ext cx="8496946" cy="60486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2917"/>
                <a:gridCol w="2045446"/>
                <a:gridCol w="2223890"/>
                <a:gridCol w="2114693"/>
              </a:tblGrid>
              <a:tr h="9361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Фамилия, имя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Культура речи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Навыки коммуникации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Асоциальные привычки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59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        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        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          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         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59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Дима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отрицательно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отрицательно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положительно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361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Мария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отрицательно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отрицательно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положительно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361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Вадим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отрицательно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отрицательно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положительно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59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Роман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отрицательно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отрицательно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положительно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361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Виталий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отрицательно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отрицательно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положительно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361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Рита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отрицательно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отрицательно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положительно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-15041" y="1196747"/>
            <a:ext cx="12784034" cy="96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52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04664"/>
            <a:ext cx="6624736" cy="606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Обращаю ваше внимание, что прослеживается прямая зависимость между употребление жаргонизмов и сленговых слов и проблемами в построении отношений со сверстниками, с друзьями и взрослыми, что отмечено в экспертной таблице во 2 и 3 графах («отрицательно»), а вот «положительно» - относится к асоциальной составляющей поведения , таким как </a:t>
            </a:r>
            <a:r>
              <a:rPr lang="ru-RU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табакокурение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нарушение дисциплины и тому подобное.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41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0"/>
            <a:ext cx="7920880" cy="662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результате нашей исследовательской работы мы сделали следующие локальные выводы: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жаргон и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cленг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являются распространенной формой общения среди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молодежи,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подростки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используют сленг для того, чтобы казаться взрослее, значительнее, следовательно, можем предположить, что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сленг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оказывает значительное влияние на формирование личности.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проведённое исследование доказало прямую устойчивую связь между употреблением нелитературного языка в общении и низким уровнем культуры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подростков.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Следовательно, гипотеза, выдвинутая в начале работы, полностью подтвердилась. Чем больше подросток использует жаргонных и сленговых выражений в ежедневном общении, тем ниже уровень его общей культуры.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26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80920" cy="6264696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/>
              <a:t>Предложения</a:t>
            </a:r>
            <a:r>
              <a:rPr lang="ru-RU" sz="6600" dirty="0"/>
              <a:t/>
            </a:r>
            <a:br>
              <a:rPr lang="ru-RU" sz="6600" dirty="0"/>
            </a:br>
            <a:r>
              <a:rPr lang="ru-RU" sz="6600" b="1" dirty="0"/>
              <a:t>		по </a:t>
            </a:r>
            <a:r>
              <a:rPr lang="ru-RU" sz="7200" b="1" dirty="0"/>
              <a:t>результатам</a:t>
            </a:r>
            <a:r>
              <a:rPr lang="ru-RU" sz="6600" b="1" dirty="0"/>
              <a:t> проделанной </a:t>
            </a:r>
            <a:r>
              <a:rPr lang="ru-RU" sz="6600" b="1" dirty="0" smtClean="0"/>
              <a:t>работы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60599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533400"/>
            <a:ext cx="4114799" cy="54864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18667" y="533400"/>
            <a:ext cx="3200400" cy="599194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Выпускницам </a:t>
            </a:r>
            <a:r>
              <a:rPr lang="ru-RU" b="1" dirty="0"/>
              <a:t>Рите </a:t>
            </a:r>
            <a:r>
              <a:rPr lang="ru-RU" b="1" dirty="0" smtClean="0"/>
              <a:t>и </a:t>
            </a:r>
            <a:r>
              <a:rPr lang="ru-RU" b="1" dirty="0"/>
              <a:t>Марии (автору проекта) </a:t>
            </a:r>
            <a:r>
              <a:rPr lang="ru-RU" b="1" u="sng" dirty="0"/>
              <a:t>составить</a:t>
            </a:r>
            <a:r>
              <a:rPr lang="ru-RU" b="1" dirty="0"/>
              <a:t> под руководством педагогов </a:t>
            </a:r>
            <a:r>
              <a:rPr lang="ru-RU" b="1" u="sng" dirty="0"/>
              <a:t>индивидуальный план чтения</a:t>
            </a:r>
            <a:r>
              <a:rPr lang="ru-RU" b="1" dirty="0"/>
              <a:t> специальной литературы по темам: «школа этикета», «кодекс девичьей чести», «жизнь замечательных людей»; также завести ежедневный личный дневник, где девушки будут </a:t>
            </a:r>
            <a:r>
              <a:rPr lang="ru-RU" b="1" u="sng" dirty="0"/>
              <a:t>фиксировать свою ежедневную работу над собой</a:t>
            </a:r>
            <a:r>
              <a:rPr lang="ru-RU" b="1" dirty="0"/>
              <a:t> </a:t>
            </a:r>
            <a:r>
              <a:rPr lang="ru-RU" b="1" u="sng" dirty="0"/>
              <a:t>по самовоспитанию</a:t>
            </a:r>
            <a:r>
              <a:rPr lang="ru-RU" b="1" dirty="0"/>
              <a:t>-сколько раз они сдерживали себя в речевых и поведенческих коммуникациях, как работали над собой в борьбе с курением и тому подобное;</a:t>
            </a:r>
          </a:p>
        </p:txBody>
      </p:sp>
    </p:spTree>
    <p:extLst>
      <p:ext uri="{BB962C8B-B14F-4D97-AF65-F5344CB8AC3E}">
        <p14:creationId xmlns:p14="http://schemas.microsoft.com/office/powerpoint/2010/main" val="189685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72082"/>
            <a:ext cx="4438650" cy="332898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64088" y="548680"/>
            <a:ext cx="3200400" cy="5420254"/>
          </a:xfrm>
        </p:spPr>
        <p:txBody>
          <a:bodyPr>
            <a:noAutofit/>
          </a:bodyPr>
          <a:lstStyle/>
          <a:p>
            <a:pPr lvl="0" algn="ctr"/>
            <a:r>
              <a:rPr lang="ru-RU" sz="2000" b="1" dirty="0" smtClean="0"/>
              <a:t> </a:t>
            </a:r>
            <a:r>
              <a:rPr lang="ru-RU" sz="2000" b="1" dirty="0"/>
              <a:t>Роману</a:t>
            </a:r>
            <a:r>
              <a:rPr lang="ru-RU" sz="2000" b="1" dirty="0" smtClean="0"/>
              <a:t>, </a:t>
            </a:r>
            <a:r>
              <a:rPr lang="ru-RU" sz="2000" b="1" dirty="0"/>
              <a:t>Вадиму</a:t>
            </a:r>
            <a:r>
              <a:rPr lang="ru-RU" sz="2000" b="1" dirty="0" smtClean="0"/>
              <a:t>, </a:t>
            </a:r>
            <a:r>
              <a:rPr lang="ru-RU" sz="2000" b="1" dirty="0"/>
              <a:t>Диме совместно с социальной, медицинской службой и классными руководителями обратиться в наркологическую службу с просьбой помочь избавиться от пагубной привычки к </a:t>
            </a:r>
            <a:r>
              <a:rPr lang="ru-RU" sz="2000" b="1" dirty="0" err="1"/>
              <a:t>табакокурению</a:t>
            </a:r>
            <a:r>
              <a:rPr lang="ru-RU" sz="2000" b="1" dirty="0"/>
              <a:t>, так как самостоятельно справиться с этим они пока не могут;</a:t>
            </a:r>
          </a:p>
          <a:p>
            <a:pPr algn="ctr"/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54613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764704"/>
            <a:ext cx="6084168" cy="5624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«Влияние использования молодёжного сленга на развитие общей культуры личности подростка».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50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8280920" cy="5624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всем подросткам рекомендуется совместно с воспитателями отслеживать нагрузку во внеурочной занятости – регулярное посещение кружков и секций, так же занятость в общественно-полезном труде, т.к. ребята часто пропускают занятия и работу из-за лени;</a:t>
            </a:r>
            <a:endParaRPr lang="ru-RU" sz="20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обдумать свои личные обязательства по здоровому образу жизни и самовоспитанию на летний период и совместно с воспитателями сформулировать и оформить их перед летним оздоровительным сезоном.</a:t>
            </a:r>
            <a:endParaRPr lang="ru-RU" sz="20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17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64704"/>
            <a:ext cx="8208912" cy="5595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Выводы: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Изучив проблему молодежного сленга, автор проекта сделала вывод, что молодежный сленг - это проявление «языковой болезни», присущей молодому поколению. Отвернуться от этого, сделать вид, что этого не существует, можно, но ситуация от этого не изменится и не улучшится. По-видимому, в определенный период роста молодежи приходится переболеть этой болезнью, чтобы, преодолев её стихию, осознать достоинство и силу родного русского языка.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Автор проекта считает, что для развития культуры поведения </a:t>
            </a:r>
            <a:r>
              <a:rPr lang="ru-RU" sz="2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подростков</a:t>
            </a:r>
            <a:r>
              <a:rPr lang="ru-RU" sz="20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,, своей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общей культуры, нашей успешной социализации, необходимо подключение рычагов, которые позволят нам, выходящим в новую, взрослую жизнь, стать достойными членами общества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Основным рычагом должно стать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самовоспитание,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котором нам всегда помогут наши педагоги.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5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983" y="127946"/>
            <a:ext cx="5942033" cy="660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452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0"/>
            <a:ext cx="5814392" cy="6217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заявленной проблемы.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молодёжной среде бытует мнение, что общение в «своём кругу» невозможно без использования жаргонных и сленговых слов и выражений. В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ежедневном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общении </a:t>
            </a:r>
            <a:r>
              <a:rPr lang="ru-RU" sz="2000" b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большинство подростков и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автор данного проекта в том числе, часто употребляют слова, которые нельзя отнести к литературному русскому языку. Меня заинтересовала данная ситуация, и мы с руководителем проекта воспитателем Дудиной Аллой Геннадьевной решили найти и изучить литературу по теме, провести исследование в моём классе и группе детей-сирот и детей, оставшихся без попечения родителей, где я нахожусь во второй половине дня, зафиксировать ситуацию, сделать выводы и попытаться найти выход из сложившейся ситуации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60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869160"/>
            <a:ext cx="6554867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/>
              <a:t>		</a:t>
            </a:r>
            <a:r>
              <a:rPr lang="ru-RU" sz="2000" b="1" dirty="0"/>
              <a:t>Гипотеза.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	Употребление жаргонных и сленговых слов в речи влияет на общую культуру личности подростка.</a:t>
            </a:r>
            <a:br>
              <a:rPr lang="ru-RU" sz="2000" b="1" dirty="0"/>
            </a:br>
            <a:r>
              <a:rPr lang="ru-RU" sz="2000" b="1" dirty="0"/>
              <a:t> </a:t>
            </a:r>
            <a:br>
              <a:rPr lang="ru-RU" sz="2000" b="1" dirty="0"/>
            </a:br>
            <a:endParaRPr lang="ru-RU" sz="2000" b="1" dirty="0"/>
          </a:p>
        </p:txBody>
      </p:sp>
      <p:pic>
        <p:nvPicPr>
          <p:cNvPr id="2050" name="Picture 2" descr="C:\Users\User\Desktop\SAM_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1720" y="764704"/>
            <a:ext cx="5022850" cy="376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74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488338"/>
            <a:ext cx="6554867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/>
              <a:t> </a:t>
            </a:r>
            <a:br>
              <a:rPr lang="ru-RU" sz="2400" dirty="0"/>
            </a:br>
            <a:r>
              <a:rPr lang="ru-RU" sz="2400" b="1" dirty="0"/>
              <a:t>Методы исследования</a:t>
            </a:r>
            <a:r>
              <a:rPr lang="ru-RU" sz="2400" b="1" dirty="0" smtClean="0"/>
              <a:t>: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 smtClean="0"/>
              <a:t>анкетирование,</a:t>
            </a:r>
            <a:br>
              <a:rPr lang="ru-RU" sz="2400" b="1" dirty="0" smtClean="0"/>
            </a:br>
            <a:r>
              <a:rPr lang="ru-RU" sz="2400" b="1" dirty="0" smtClean="0"/>
              <a:t>опрос,</a:t>
            </a:r>
            <a:br>
              <a:rPr lang="ru-RU" sz="2400" b="1" dirty="0" smtClean="0"/>
            </a:br>
            <a:r>
              <a:rPr lang="ru-RU" sz="2400" b="1" dirty="0" smtClean="0"/>
              <a:t>наблюдение,</a:t>
            </a:r>
            <a:br>
              <a:rPr lang="ru-RU" sz="2400" b="1" dirty="0" smtClean="0"/>
            </a:br>
            <a:r>
              <a:rPr lang="ru-RU" sz="2400" b="1" dirty="0" smtClean="0"/>
              <a:t>экспертная оценка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 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5" y="-603448"/>
            <a:ext cx="6624737" cy="7200800"/>
          </a:xfrm>
        </p:spPr>
        <p:txBody>
          <a:bodyPr>
            <a:noAutofit/>
          </a:bodyPr>
          <a:lstStyle/>
          <a:p>
            <a:pPr algn="ctr"/>
            <a:r>
              <a:rPr lang="ru-RU" b="1" dirty="0"/>
              <a:t>Значимость проекта.</a:t>
            </a:r>
            <a:endParaRPr lang="ru-RU" dirty="0"/>
          </a:p>
          <a:p>
            <a:pPr algn="ctr"/>
            <a:r>
              <a:rPr lang="ru-RU" b="1" dirty="0"/>
              <a:t>	Представленный проект позволяет каждому участнику увидеть себя со </a:t>
            </a:r>
            <a:r>
              <a:rPr lang="ru-RU" b="1" dirty="0" smtClean="0"/>
              <a:t>ст</a:t>
            </a:r>
            <a:r>
              <a:rPr lang="ru-RU" sz="4000" b="1" dirty="0"/>
              <a:t>о</a:t>
            </a:r>
            <a:r>
              <a:rPr lang="ru-RU" b="1" dirty="0" smtClean="0"/>
              <a:t>роны </a:t>
            </a:r>
            <a:r>
              <a:rPr lang="ru-RU" b="1" dirty="0"/>
              <a:t>и начать работу над собой с учётом рекомендаций, выработанных по итогам данного проекта с целью закрепления навыков культурного поведения и успешной социализацией в дальнейшем</a:t>
            </a:r>
          </a:p>
          <a:p>
            <a:pPr lvl="8" algn="ctr"/>
            <a:r>
              <a:rPr lang="ru-RU" sz="1600" dirty="0"/>
              <a:t>.</a:t>
            </a:r>
          </a:p>
          <a:p>
            <a:pPr algn="ctr"/>
            <a:endParaRPr lang="en-US" sz="1800" b="1" dirty="0"/>
          </a:p>
          <a:p>
            <a:pPr algn="ctr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80589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5666" y="4725144"/>
            <a:ext cx="6554867" cy="1524000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/>
              <a:t>Участники проекта: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/>
              <a:t>	</a:t>
            </a:r>
            <a:br>
              <a:rPr lang="ru-RU" sz="1600" b="1" dirty="0"/>
            </a:br>
            <a:r>
              <a:rPr lang="ru-RU" sz="1600" b="1" dirty="0"/>
              <a:t>учащиеся 9-Б класса – 8 человек (включая автора проекта);</a:t>
            </a:r>
            <a:br>
              <a:rPr lang="ru-RU" sz="1600" b="1" dirty="0"/>
            </a:br>
            <a:r>
              <a:rPr lang="ru-RU" sz="1600" b="1" dirty="0"/>
              <a:t>воспитанники группы детей-сирот и детей,</a:t>
            </a:r>
            <a:br>
              <a:rPr lang="ru-RU" sz="1600" b="1" dirty="0"/>
            </a:br>
            <a:r>
              <a:rPr lang="ru-RU" sz="1600" b="1" dirty="0"/>
              <a:t> оставшихся без попечения родителей-12 человек (автор проекта в списке 9-Б класса).</a:t>
            </a:r>
            <a:br>
              <a:rPr lang="ru-RU" sz="1600" b="1" dirty="0"/>
            </a:br>
            <a:endParaRPr lang="ru-RU" sz="16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35832"/>
            <a:ext cx="3949700" cy="296227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88" y="932458"/>
            <a:ext cx="3948112" cy="2961084"/>
          </a:xfrm>
        </p:spPr>
      </p:pic>
    </p:spTree>
    <p:extLst>
      <p:ext uri="{BB962C8B-B14F-4D97-AF65-F5344CB8AC3E}">
        <p14:creationId xmlns:p14="http://schemas.microsoft.com/office/powerpoint/2010/main" val="327453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0641" y="4293096"/>
            <a:ext cx="6644917" cy="2460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100" b="1" dirty="0"/>
              <a:t> </a:t>
            </a:r>
            <a:r>
              <a:rPr lang="ru-RU" sz="1800" b="1" dirty="0"/>
              <a:t>9-Б классу и группе воспитанников было дано задание- подсчитать, сколько сленговых слов будет произнесено за 10 минут в общении </a:t>
            </a:r>
            <a:br>
              <a:rPr lang="ru-RU" sz="1800" b="1" dirty="0"/>
            </a:br>
            <a:r>
              <a:rPr lang="ru-RU" sz="1800" b="1" dirty="0"/>
              <a:t>а) </a:t>
            </a:r>
            <a:r>
              <a:rPr lang="en-US" sz="1800" b="1" dirty="0" smtClean="0"/>
              <a:t>c </a:t>
            </a:r>
            <a:r>
              <a:rPr lang="ru-RU" sz="1800" b="1" dirty="0" smtClean="0"/>
              <a:t>друзьями,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>б) </a:t>
            </a:r>
            <a:r>
              <a:rPr lang="ru-RU" sz="1800" b="1" dirty="0" smtClean="0"/>
              <a:t>в школе на переменах,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>в) </a:t>
            </a:r>
            <a:r>
              <a:rPr lang="ru-RU" sz="1800" b="1" dirty="0" smtClean="0"/>
              <a:t>со взрослыми.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> </a:t>
            </a:r>
            <a:br>
              <a:rPr lang="ru-RU" sz="1800" b="1" dirty="0"/>
            </a:br>
            <a:r>
              <a:rPr lang="ru-RU" sz="1800" b="1" dirty="0"/>
              <a:t>	 Результаты анкетирования сведены в таблицу, которая представлена на слайде.</a:t>
            </a:r>
            <a:br>
              <a:rPr lang="ru-RU" sz="1800" b="1" dirty="0"/>
            </a:br>
            <a:r>
              <a:rPr lang="ru-RU" sz="1800" b="1" dirty="0"/>
              <a:t>				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38228"/>
            <a:ext cx="3949700" cy="295748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88" y="932458"/>
            <a:ext cx="3948112" cy="2961083"/>
          </a:xfrm>
        </p:spPr>
      </p:pic>
    </p:spTree>
    <p:extLst>
      <p:ext uri="{BB962C8B-B14F-4D97-AF65-F5344CB8AC3E}">
        <p14:creationId xmlns:p14="http://schemas.microsoft.com/office/powerpoint/2010/main" val="146076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150933"/>
              </p:ext>
            </p:extLst>
          </p:nvPr>
        </p:nvGraphicFramePr>
        <p:xfrm>
          <a:off x="539552" y="980728"/>
          <a:ext cx="8208909" cy="46805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9343"/>
                <a:gridCol w="2728724"/>
                <a:gridCol w="1790514"/>
                <a:gridCol w="1169814"/>
                <a:gridCol w="1790514"/>
              </a:tblGrid>
              <a:tr h="12012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Фамилия, имя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  <a:r>
                        <a:rPr lang="ru-RU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друзьями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В</a:t>
                      </a:r>
                      <a:r>
                        <a:rPr lang="ru-RU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школе на переменах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Со</a:t>
                      </a:r>
                      <a:r>
                        <a:rPr lang="ru-RU" sz="1400" baseline="0" dirty="0" smtClean="0">
                          <a:effectLst/>
                        </a:rPr>
                        <a:t> взрослыми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6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Алина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6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Мария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6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Кристина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6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Настя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6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Дима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6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Вадим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6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Руслан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6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Семён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6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86351" y="876769"/>
            <a:ext cx="1212766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9-Б класс</a:t>
            </a:r>
            <a:endParaRPr kumimoji="0" lang="ru-RU" alt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01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602162"/>
              </p:ext>
            </p:extLst>
          </p:nvPr>
        </p:nvGraphicFramePr>
        <p:xfrm>
          <a:off x="467545" y="404669"/>
          <a:ext cx="8280920" cy="59766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5742"/>
                <a:gridCol w="2752660"/>
                <a:gridCol w="1806221"/>
                <a:gridCol w="1180076"/>
                <a:gridCol w="1806221"/>
              </a:tblGrid>
              <a:tr h="12520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Фамилия, имя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  <a:r>
                        <a:rPr lang="ru-RU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друзьями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В</a:t>
                      </a:r>
                      <a:r>
                        <a:rPr lang="ru-RU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школе на переменах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Со</a:t>
                      </a:r>
                      <a:r>
                        <a:rPr lang="ru-RU" sz="1400" baseline="0" dirty="0" smtClean="0">
                          <a:effectLst/>
                        </a:rPr>
                        <a:t> взрослыми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59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Роман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9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Альберт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59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Виталий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59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Оля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59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Рита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59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Вика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59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Настя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59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Вика См.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59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Вадим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59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Соня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59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Кристина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59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Настя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48721" y="909477"/>
            <a:ext cx="1223404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Группа воспитанников</a:t>
            </a:r>
            <a:endParaRPr kumimoji="0" lang="ru-RU" alt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05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243</TotalTime>
  <Words>693</Words>
  <Application>Microsoft Office PowerPoint</Application>
  <PresentationFormat>Экран (4:3)</PresentationFormat>
  <Paragraphs>200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  Гипотеза.  Употребление жаргонных и сленговых слов в речи влияет на общую культуру личности подростка.   </vt:lpstr>
      <vt:lpstr>  Методы исследования: анкетирование, опрос, наблюдение, экспертная оценка   </vt:lpstr>
      <vt:lpstr>Участники проекта:   учащиеся 9-Б класса – 8 человек (включая автора проекта); воспитанники группы детей-сирот и детей,  оставшихся без попечения родителей-12 человек (автор проекта в списке 9-Б класса). </vt:lpstr>
      <vt:lpstr> 9-Б классу и группе воспитанников было дано задание- подсчитать, сколько сленговых слов будет произнесено за 10 минут в общении  а) c друзьями, б) в школе на переменах, в) со взрослыми.     Результаты анкетирования сведены в таблицу, которая представлена на слайде.     </vt:lpstr>
      <vt:lpstr>Презентация PowerPoint</vt:lpstr>
      <vt:lpstr>Презентация PowerPoint</vt:lpstr>
      <vt:lpstr>Презентация PowerPoint</vt:lpstr>
      <vt:lpstr>  Далее мы выделили из 20 участников опроса группу подростков, для которых употребление жаргонных и сленговых слов считается нормой. Ими оказались:  9-Б класс   Дима   Мария    Группа воспитанников   Вадим   Роман   Виталий   Рита   Автор проекта оказалась в этом числе, причём в неоспоримом лидерстве, которое можно назвать «антилидерством».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Предложения   по результатам проделанной работы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</cp:lastModifiedBy>
  <cp:revision>25</cp:revision>
  <dcterms:created xsi:type="dcterms:W3CDTF">2015-04-17T02:50:01Z</dcterms:created>
  <dcterms:modified xsi:type="dcterms:W3CDTF">2015-04-21T16:03:15Z</dcterms:modified>
</cp:coreProperties>
</file>