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65" r:id="rId3"/>
    <p:sldId id="277" r:id="rId4"/>
    <p:sldId id="268" r:id="rId5"/>
    <p:sldId id="267" r:id="rId6"/>
    <p:sldId id="271" r:id="rId7"/>
    <p:sldId id="287" r:id="rId8"/>
    <p:sldId id="288" r:id="rId9"/>
    <p:sldId id="289" r:id="rId10"/>
    <p:sldId id="270" r:id="rId11"/>
    <p:sldId id="290" r:id="rId12"/>
    <p:sldId id="272" r:id="rId13"/>
    <p:sldId id="273" r:id="rId14"/>
    <p:sldId id="274" r:id="rId15"/>
    <p:sldId id="278" r:id="rId16"/>
    <p:sldId id="279" r:id="rId17"/>
    <p:sldId id="280" r:id="rId18"/>
    <p:sldId id="282" r:id="rId19"/>
    <p:sldId id="281" r:id="rId20"/>
    <p:sldId id="283" r:id="rId21"/>
    <p:sldId id="284" r:id="rId22"/>
    <p:sldId id="285" r:id="rId23"/>
    <p:sldId id="286" r:id="rId24"/>
    <p:sldId id="276" r:id="rId25"/>
    <p:sldId id="263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  <a:srgbClr val="2E3917"/>
    <a:srgbClr val="006600"/>
    <a:srgbClr val="336600"/>
    <a:srgbClr val="2F6125"/>
    <a:srgbClr val="254B1D"/>
    <a:srgbClr val="1B3715"/>
    <a:srgbClr val="386F2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76281BA-3CA5-4810-AEEF-363E46E963DA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C71E2DA-EB61-40B9-9AEF-DA54C6472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C815E4F-F455-467D-9FAB-FE3BC84DDF01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F7C078D-A0CF-4F15-A14F-C4A374890E1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96F1E-0B02-43EA-91B8-74297FA0B981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BAD59-5B31-4659-BE42-C6CBF0647C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26EBB-4E30-459E-94CA-DE051189E152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BEDB2-FBF0-4D99-B8EB-0E5F09D62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146E3-BB31-4E3C-8CE2-4B3D5F1C56C9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26BBC2-7D9D-44C6-A077-F3F4A7D7B8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7284F-5442-4DB0-828A-30FB6CC6D9D1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DBD98-A698-42A4-8A18-7BD3228995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D3174-0404-47B7-88D7-6BE44E31419A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D0770-A763-4FD2-8C5B-13C38D16F7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EE014-28A2-4072-A9EA-0943E5E3F7CE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76287-17C3-4AF4-B4CA-C5920B8FD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8545E-910B-4DFC-AEA9-2697AA2ACDE8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DD2FDF-FB90-4232-B799-4A48C8AAAC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C61DC-59D7-49E5-B7E4-48E548E3B10B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F2933-14D6-4C24-9AEA-4464877C52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2204C-D347-45C3-A9F3-881DB9026339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A56F1-6220-4DEF-8E3A-2DDF9F1B04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6AED4-EC11-40E0-80EA-36F9B7795174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AA4AB-BC05-405D-ACE9-B9B86FFC81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44FE60-5DC0-473D-8048-CC2F6BDC78EB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A2CEC-4F5D-4580-8550-64CEC7E99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518610-F3DB-4EDE-97CC-7E75BBE4779E}" type="datetimeFigureOut">
              <a:rPr lang="ru-RU"/>
              <a:pPr>
                <a:defRPr/>
              </a:pPr>
              <a:t>10.05.2015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5B05F77-3B90-4727-909A-1B28374759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/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714500" y="571500"/>
            <a:ext cx="74295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5400">
                <a:solidFill>
                  <a:srgbClr val="699325"/>
                </a:solidFill>
                <a:latin typeface="Sylfaen" pitchFamily="18" charset="0"/>
              </a:rPr>
              <a:t>Весенняя чашечка.</a:t>
            </a:r>
          </a:p>
          <a:p>
            <a:pPr algn="ctr"/>
            <a:r>
              <a:rPr lang="ru-RU" sz="3600">
                <a:solidFill>
                  <a:srgbClr val="699325"/>
                </a:solidFill>
                <a:latin typeface="Sylfaen" pitchFamily="18" charset="0"/>
              </a:rPr>
              <a:t>(маме, бабушке к 8 марта).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rot="10800000">
            <a:off x="2714625" y="2071688"/>
            <a:ext cx="6429375" cy="0"/>
          </a:xfrm>
          <a:prstGeom prst="line">
            <a:avLst/>
          </a:prstGeom>
          <a:ln w="63500">
            <a:solidFill>
              <a:srgbClr val="D8D80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rot="10800000">
            <a:off x="2643188" y="214313"/>
            <a:ext cx="6500812" cy="0"/>
          </a:xfrm>
          <a:prstGeom prst="line">
            <a:avLst/>
          </a:prstGeom>
          <a:ln w="63500">
            <a:solidFill>
              <a:srgbClr val="D8D80E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/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4"/>
          <p:cNvSpPr>
            <a:spLocks noChangeArrowheads="1"/>
          </p:cNvSpPr>
          <p:nvPr/>
        </p:nvSpPr>
        <p:spPr bwMode="auto">
          <a:xfrm>
            <a:off x="468313" y="836613"/>
            <a:ext cx="8175625" cy="390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60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Анализ работ:</a:t>
            </a:r>
          </a:p>
          <a:p>
            <a:r>
              <a:rPr lang="ru-RU" sz="4800"/>
              <a:t>-Работа по плану. </a:t>
            </a:r>
          </a:p>
          <a:p>
            <a:r>
              <a:rPr lang="ru-RU" sz="4800"/>
              <a:t>-Аккуратность в работе.</a:t>
            </a:r>
          </a:p>
          <a:p>
            <a:r>
              <a:rPr lang="ru-RU" sz="4800"/>
              <a:t>-Самая красивая открытка.</a:t>
            </a:r>
          </a:p>
          <a:p>
            <a:pPr algn="ctr"/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/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4"/>
          <p:cNvSpPr>
            <a:spLocks noChangeArrowheads="1"/>
          </p:cNvSpPr>
          <p:nvPr/>
        </p:nvSpPr>
        <p:spPr bwMode="auto">
          <a:xfrm>
            <a:off x="785813" y="285750"/>
            <a:ext cx="7858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4400" b="1" i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Практическая часть</a:t>
            </a:r>
            <a:endParaRPr lang="ru-RU" sz="4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DSC09021.JPG"/>
          <p:cNvPicPr>
            <a:picLocks noChangeAspect="1"/>
          </p:cNvPicPr>
          <p:nvPr/>
        </p:nvPicPr>
        <p:blipFill>
          <a:blip r:embed="rId3" cstate="screen"/>
          <a:srcRect r="-563"/>
          <a:stretch>
            <a:fillRect/>
          </a:stretch>
        </p:blipFill>
        <p:spPr bwMode="auto">
          <a:xfrm>
            <a:off x="0" y="1341438"/>
            <a:ext cx="4321175" cy="330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SC09022.JPG"/>
          <p:cNvPicPr>
            <a:picLocks noChangeAspect="1"/>
          </p:cNvPicPr>
          <p:nvPr/>
        </p:nvPicPr>
        <p:blipFill>
          <a:blip r:embed="rId4" cstate="screen"/>
          <a:srcRect r="-478"/>
          <a:stretch>
            <a:fillRect/>
          </a:stretch>
        </p:blipFill>
        <p:spPr bwMode="auto">
          <a:xfrm>
            <a:off x="3455988" y="2636838"/>
            <a:ext cx="5688012" cy="38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/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SC0902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447675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SC09024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67175" y="2690813"/>
            <a:ext cx="5076825" cy="380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/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5" descr="DSC0902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/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0902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404813"/>
            <a:ext cx="5087938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DSC0902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22825" y="333375"/>
            <a:ext cx="4321175" cy="575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/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902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908050"/>
            <a:ext cx="404653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DSC09029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3800" y="260350"/>
            <a:ext cx="3384550" cy="599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/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DSC0903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288" y="1052513"/>
            <a:ext cx="3240087" cy="495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2" descr="DSC0903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48188" y="1268413"/>
            <a:ext cx="40560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/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DSC0903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/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DSC0903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63500" y="981075"/>
            <a:ext cx="4706938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Рисунок 2" descr="DSC09034.JPG"/>
          <p:cNvPicPr>
            <a:picLocks noChangeAspect="1"/>
          </p:cNvPicPr>
          <p:nvPr/>
        </p:nvPicPr>
        <p:blipFill>
          <a:blip r:embed="rId4" cstate="screen"/>
          <a:srcRect t="-784"/>
          <a:stretch>
            <a:fillRect/>
          </a:stretch>
        </p:blipFill>
        <p:spPr bwMode="auto">
          <a:xfrm>
            <a:off x="4854575" y="692150"/>
            <a:ext cx="4289425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/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DSC09035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0825" y="401638"/>
            <a:ext cx="3313113" cy="573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Рисунок 2" descr="DSC09037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03800" y="157163"/>
            <a:ext cx="2068513" cy="597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/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625" y="285750"/>
            <a:ext cx="8215313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Международный женский день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4286250" y="1428750"/>
            <a:ext cx="4429125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Нынче праздник, нынче праздник! 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Праздник бабушек и мам 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Это самый добрый праздник, 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Он весной приходит к нам. </a:t>
            </a:r>
          </a:p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Это праздник послушанья, 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Поздравленья и цветов, 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Прилежанья, обожанья, 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Праздник самых лучших слов. 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3076" name="Рисунок 4" descr="40638062_6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3" y="1285875"/>
            <a:ext cx="4143375" cy="488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/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DSC09038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/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DSC09039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/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DSC0904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4579" name="Содержимое 3" descr="DSC0904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 r="-253"/>
          <a:stretch>
            <a:fillRect/>
          </a:stretch>
        </p:blipFill>
        <p:spPr>
          <a:xfrm>
            <a:off x="206375" y="476250"/>
            <a:ext cx="4365625" cy="4968875"/>
          </a:xfrm>
        </p:spPr>
      </p:pic>
      <p:pic>
        <p:nvPicPr>
          <p:cNvPr id="24580" name="Рисунок 4" descr="DSC09042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7900" y="404813"/>
            <a:ext cx="3990975" cy="519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/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0"/>
          <p:cNvSpPr txBox="1">
            <a:spLocks noChangeArrowheads="1"/>
          </p:cNvSpPr>
          <p:nvPr/>
        </p:nvSpPr>
        <p:spPr bwMode="auto">
          <a:xfrm>
            <a:off x="468313" y="404813"/>
            <a:ext cx="6911975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>
                <a:latin typeface="Times New Roman" pitchFamily="18" charset="0"/>
                <a:cs typeface="Times New Roman" pitchFamily="18" charset="0"/>
              </a:rPr>
              <a:t> В этот день 8-го Марта 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В магазинах — толчея! 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Покупают все подарки. 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Что же делать буду я?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Я не всё ещё умею,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Мне пока немного лет.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Но я вовсе не жалею,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Что в кармане денег нет.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Раз ни бабушке, ни маме 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Мне подарка не купить, 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Что-нибудь могу руками 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r>
              <a:rPr lang="ru-RU" sz="2800">
                <a:latin typeface="Times New Roman" pitchFamily="18" charset="0"/>
                <a:cs typeface="Times New Roman" pitchFamily="18" charset="0"/>
              </a:rPr>
              <a:t>Сделать, вырезать, слепить.</a:t>
            </a:r>
            <a:br>
              <a:rPr lang="ru-RU" sz="2800">
                <a:latin typeface="Times New Roman" pitchFamily="18" charset="0"/>
                <a:cs typeface="Times New Roman" pitchFamily="18" charset="0"/>
              </a:rPr>
            </a:b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/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0" y="1643063"/>
            <a:ext cx="9072563" cy="25542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</a:t>
            </a:r>
            <a:r>
              <a:rPr lang="ru-RU" sz="800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внимание!</a:t>
            </a:r>
            <a:endParaRPr lang="ru-RU" sz="8000" dirty="0">
              <a:solidFill>
                <a:schemeClr val="accent3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/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625" y="285750"/>
            <a:ext cx="8215313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истории праздника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9" name="TextBox 10"/>
          <p:cNvSpPr txBox="1">
            <a:spLocks noChangeArrowheads="1"/>
          </p:cNvSpPr>
          <p:nvPr/>
        </p:nvSpPr>
        <p:spPr bwMode="auto">
          <a:xfrm>
            <a:off x="357188" y="1071563"/>
            <a:ext cx="4643437" cy="569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В Древнем Риме в начале марта отмечался праздник матроналии. В этот день мужья дарили своим жёнам подарки и окружали их вниманием и любовью. Хозяйки предоставляли рабыням в этот день выходной. Одетые в нарядные одежды , с венками на голове римлянки шли в Круглый храм богини Весты.</a:t>
            </a:r>
          </a:p>
        </p:txBody>
      </p:sp>
      <p:pic>
        <p:nvPicPr>
          <p:cNvPr id="4100" name="Рисунок 6" descr="156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88" y="1285875"/>
            <a:ext cx="4214812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/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10"/>
          <p:cNvSpPr txBox="1">
            <a:spLocks noChangeArrowheads="1"/>
          </p:cNvSpPr>
          <p:nvPr/>
        </p:nvSpPr>
        <p:spPr bwMode="auto">
          <a:xfrm>
            <a:off x="214313" y="214313"/>
            <a:ext cx="4857750" cy="655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8 марта 1857 года в Нью-Йорке впервые прошла демонстрация женщин с требованием предоставить им равные права. Решение о праздновании женского дня было принято в 1910 году на конференции женщин-активисток.</a:t>
            </a:r>
          </a:p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В России 8 марта впервые отмечался 1913 году. Международный женский день был объявлен государственным праздником и 1965года стал выходным.</a:t>
            </a:r>
          </a:p>
        </p:txBody>
      </p:sp>
      <p:pic>
        <p:nvPicPr>
          <p:cNvPr id="5123" name="Рисунок 4" descr="0_5a533_126ed343_L.jpe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29188" y="1071563"/>
            <a:ext cx="4214812" cy="57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/>
            </a:extLst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625" y="0"/>
            <a:ext cx="8215313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Традиции праздника</a:t>
            </a:r>
            <a:endParaRPr lang="ru-RU" sz="4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TextBox 10"/>
          <p:cNvSpPr txBox="1">
            <a:spLocks noChangeArrowheads="1"/>
          </p:cNvSpPr>
          <p:nvPr/>
        </p:nvSpPr>
        <p:spPr bwMode="auto">
          <a:xfrm>
            <a:off x="4214813" y="714375"/>
            <a:ext cx="4714875" cy="677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  <a:cs typeface="Times New Roman" pitchFamily="18" charset="0"/>
              </a:rPr>
              <a:t> В этот день принято поздравлять всех женщин и дарить им подарки. С годами Международный женский день стал символом весны, любви и красоты. И поэтому самым распространённым подарком 8 марта стали весенние цветы. Традиционным цветком в этот день во многих странах считается мимоза, такая же нежная и прекрасная как женщина.</a:t>
            </a:r>
          </a:p>
          <a:p>
            <a:pPr>
              <a:buFont typeface="Arial" charset="0"/>
              <a:buChar char="•"/>
            </a:pPr>
            <a:endParaRPr lang="ru-RU" sz="28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Рисунок 4" descr="x_d15de42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28625" y="1071563"/>
            <a:ext cx="3643313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Для работы понадобиться</a:t>
            </a:r>
            <a:endParaRPr lang="en-US" b="1" i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AutoShape 3"/>
          <p:cNvSpPr>
            <a:spLocks noChangeArrowheads="1"/>
          </p:cNvSpPr>
          <p:nvPr/>
        </p:nvSpPr>
        <p:spPr bwMode="ltGray">
          <a:xfrm rot="5400000">
            <a:off x="-2422525" y="1711325"/>
            <a:ext cx="4824412" cy="4770438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0">
            <a:gsLst>
              <a:gs pos="0">
                <a:schemeClr val="tx2">
                  <a:gamma/>
                  <a:tint val="45490"/>
                  <a:invGamma/>
                  <a:alpha val="60001"/>
                </a:schemeClr>
              </a:gs>
              <a:gs pos="100000">
                <a:schemeClr val="tx2">
                  <a:alpha val="60001"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7172" name="AutoShape 5"/>
          <p:cNvSpPr>
            <a:spLocks noChangeArrowheads="1"/>
          </p:cNvSpPr>
          <p:nvPr/>
        </p:nvSpPr>
        <p:spPr bwMode="gray">
          <a:xfrm>
            <a:off x="2571750" y="4143375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карандаш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3" name="AutoShape 6"/>
          <p:cNvSpPr>
            <a:spLocks noChangeArrowheads="1"/>
          </p:cNvSpPr>
          <p:nvPr/>
        </p:nvSpPr>
        <p:spPr bwMode="gray">
          <a:xfrm>
            <a:off x="2500313" y="3500438"/>
            <a:ext cx="4348162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клей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AutoShape 7"/>
          <p:cNvSpPr>
            <a:spLocks noChangeArrowheads="1"/>
          </p:cNvSpPr>
          <p:nvPr/>
        </p:nvSpPr>
        <p:spPr bwMode="gray">
          <a:xfrm>
            <a:off x="1857375" y="2214563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Цветная бумага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5" name="AutoShape 8"/>
          <p:cNvSpPr>
            <a:spLocks noChangeArrowheads="1"/>
          </p:cNvSpPr>
          <p:nvPr/>
        </p:nvSpPr>
        <p:spPr bwMode="gray">
          <a:xfrm>
            <a:off x="1143000" y="1571625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Цветной картон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176" name="Group 9"/>
          <p:cNvGrpSpPr>
            <a:grpSpLocks/>
          </p:cNvGrpSpPr>
          <p:nvPr/>
        </p:nvGrpSpPr>
        <p:grpSpPr bwMode="auto">
          <a:xfrm>
            <a:off x="714375" y="1714500"/>
            <a:ext cx="381000" cy="381000"/>
            <a:chOff x="2078" y="1680"/>
            <a:chExt cx="1615" cy="1615"/>
          </a:xfrm>
        </p:grpSpPr>
        <p:sp>
          <p:nvSpPr>
            <p:cNvPr id="7208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09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56" name="Oval 12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57" name="Oval 1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58" name="Oval 14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59" name="Oval 1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/>
                </a:gs>
                <a:gs pos="100000">
                  <a:schemeClr val="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7177" name="Group 16"/>
          <p:cNvGrpSpPr>
            <a:grpSpLocks/>
          </p:cNvGrpSpPr>
          <p:nvPr/>
        </p:nvGrpSpPr>
        <p:grpSpPr bwMode="auto">
          <a:xfrm>
            <a:off x="1928813" y="2928938"/>
            <a:ext cx="381000" cy="381000"/>
            <a:chOff x="2078" y="1680"/>
            <a:chExt cx="1615" cy="1615"/>
          </a:xfrm>
        </p:grpSpPr>
        <p:sp>
          <p:nvSpPr>
            <p:cNvPr id="7202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203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63" name="Oval 19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64" name="Oval 2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65" name="Oval 21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207" name="Oval 2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rgbClr val="FF0000"/>
            </a:soli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</p:grpSp>
      <p:grpSp>
        <p:nvGrpSpPr>
          <p:cNvPr id="7178" name="Group 23"/>
          <p:cNvGrpSpPr>
            <a:grpSpLocks/>
          </p:cNvGrpSpPr>
          <p:nvPr/>
        </p:nvGrpSpPr>
        <p:grpSpPr bwMode="auto">
          <a:xfrm>
            <a:off x="2143125" y="3571875"/>
            <a:ext cx="381000" cy="381000"/>
            <a:chOff x="2078" y="1680"/>
            <a:chExt cx="1615" cy="1615"/>
          </a:xfrm>
        </p:grpSpPr>
        <p:sp>
          <p:nvSpPr>
            <p:cNvPr id="7196" name="Oval 2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197" name="Oval 2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0" name="Oval 2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71" name="Oval 2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72" name="Oval 2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73" name="Oval 2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7179" name="Group 30"/>
          <p:cNvGrpSpPr>
            <a:grpSpLocks/>
          </p:cNvGrpSpPr>
          <p:nvPr/>
        </p:nvGrpSpPr>
        <p:grpSpPr bwMode="auto">
          <a:xfrm>
            <a:off x="2143125" y="4214813"/>
            <a:ext cx="381000" cy="381000"/>
            <a:chOff x="2078" y="1680"/>
            <a:chExt cx="1615" cy="1615"/>
          </a:xfrm>
        </p:grpSpPr>
        <p:sp>
          <p:nvSpPr>
            <p:cNvPr id="7190" name="Oval 3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191" name="Oval 3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7" name="Oval 3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193" name="Oval 3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6179" name="Oval 3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6180" name="Oval 36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folHlink"/>
                </a:gs>
                <a:gs pos="100000">
                  <a:schemeClr val="folHlink">
                    <a:gamma/>
                    <a:shade val="48627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</p:grpSp>
      <p:grpSp>
        <p:nvGrpSpPr>
          <p:cNvPr id="7180" name="Group 37"/>
          <p:cNvGrpSpPr>
            <a:grpSpLocks/>
          </p:cNvGrpSpPr>
          <p:nvPr/>
        </p:nvGrpSpPr>
        <p:grpSpPr bwMode="auto">
          <a:xfrm>
            <a:off x="1500188" y="2286000"/>
            <a:ext cx="355600" cy="381000"/>
            <a:chOff x="2078" y="1680"/>
            <a:chExt cx="1615" cy="1615"/>
          </a:xfrm>
        </p:grpSpPr>
        <p:sp>
          <p:nvSpPr>
            <p:cNvPr id="7184" name="Oval 3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7185" name="Oval 3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48" name="Oval 40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187" name="Oval 4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  <p:sp>
          <p:nvSpPr>
            <p:cNvPr id="50" name="Oval 42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>
                <a:latin typeface="+mn-lt"/>
              </a:endParaRPr>
            </a:p>
          </p:txBody>
        </p:sp>
        <p:sp>
          <p:nvSpPr>
            <p:cNvPr id="7189" name="Oval 4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ru-RU">
                <a:latin typeface="Calibri" pitchFamily="34" charset="0"/>
              </a:endParaRPr>
            </a:p>
          </p:txBody>
        </p:sp>
      </p:grpSp>
      <p:sp>
        <p:nvSpPr>
          <p:cNvPr id="7181" name="AutoShape 6"/>
          <p:cNvSpPr>
            <a:spLocks noChangeArrowheads="1"/>
          </p:cNvSpPr>
          <p:nvPr/>
        </p:nvSpPr>
        <p:spPr bwMode="gray">
          <a:xfrm>
            <a:off x="2357438" y="2857500"/>
            <a:ext cx="4419600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ножницы</a:t>
            </a:r>
            <a:endParaRPr lang="en-US" sz="280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82" name="Рисунок 52" descr="50ba57361fe57fb06ce1d196c87d9cc1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14313" y="2863850"/>
            <a:ext cx="1643062" cy="24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83" name="Рисунок 53" descr="46042989_919.gi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7688" y="1357313"/>
            <a:ext cx="5286375" cy="5005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362950" cy="6597650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ru-RU" sz="9600" b="1" smtClean="0">
                <a:solidFill>
                  <a:srgbClr val="0000FF"/>
                </a:solidFill>
              </a:rPr>
              <a:t>Правила безопасности при работе с ножницами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457200" y="260350"/>
            <a:ext cx="8435975" cy="6408738"/>
          </a:xfrm>
        </p:spPr>
        <p:txBody>
          <a:bodyPr/>
          <a:lstStyle/>
          <a:p>
            <a:pPr eaLnBrk="1" hangingPunct="1"/>
            <a:r>
              <a:rPr lang="ru-RU" sz="4000" smtClean="0"/>
              <a:t>Хранить ножницы в указанном месте в определенном положении; </a:t>
            </a:r>
          </a:p>
          <a:p>
            <a:pPr eaLnBrk="1" hangingPunct="1"/>
            <a:r>
              <a:rPr lang="ru-RU" sz="4000" smtClean="0"/>
              <a:t>При работе внимательно следить за направлением лезвия;</a:t>
            </a:r>
          </a:p>
          <a:p>
            <a:pPr eaLnBrk="1" hangingPunct="1"/>
            <a:r>
              <a:rPr lang="ru-RU" sz="4000" smtClean="0"/>
              <a:t>Не держите ножницы лезвием вверх; </a:t>
            </a:r>
          </a:p>
          <a:p>
            <a:pPr eaLnBrk="1" hangingPunct="1"/>
            <a:r>
              <a:rPr lang="ru-RU" sz="4000" smtClean="0"/>
              <a:t>Не оставляйте ножницы с открытыми лезвиями;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68313" y="260350"/>
            <a:ext cx="8218487" cy="6121400"/>
          </a:xfrm>
        </p:spPr>
        <p:txBody>
          <a:bodyPr/>
          <a:lstStyle/>
          <a:p>
            <a:pPr eaLnBrk="1" hangingPunct="1"/>
            <a:r>
              <a:rPr lang="ru-RU" sz="4000" smtClean="0"/>
              <a:t>Передавайте закрытые ножницы кольцами вперед;</a:t>
            </a:r>
          </a:p>
          <a:p>
            <a:pPr eaLnBrk="1" hangingPunct="1"/>
            <a:r>
              <a:rPr lang="ru-RU" sz="4000" smtClean="0"/>
              <a:t>Во время работы удерживайте материал левой рукой(правой) так, чтобы пальцы были в стороне от лезвия;</a:t>
            </a:r>
          </a:p>
          <a:p>
            <a:pPr eaLnBrk="1" hangingPunct="1"/>
            <a:r>
              <a:rPr lang="ru-RU" sz="4000" smtClean="0"/>
              <a:t>Не подходите к товарищу во время работы.</a:t>
            </a:r>
          </a:p>
          <a:p>
            <a:pPr eaLnBrk="1" hangingPunct="1">
              <a:buFont typeface="Arial" charset="0"/>
              <a:buNone/>
            </a:pPr>
            <a:endParaRPr lang="ru-RU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</TotalTime>
  <Words>293</Words>
  <Application>Microsoft Office PowerPoint</Application>
  <PresentationFormat>Экран (4:3)</PresentationFormat>
  <Paragraphs>35</Paragraphs>
  <Slides>25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Calibri</vt:lpstr>
      <vt:lpstr>Sylfaen</vt:lpstr>
      <vt:lpstr>Times New Roman</vt:lpstr>
      <vt:lpstr>Тема Office</vt:lpstr>
      <vt:lpstr>Слайд 1</vt:lpstr>
      <vt:lpstr>Слайд 2</vt:lpstr>
      <vt:lpstr>Слайд 3</vt:lpstr>
      <vt:lpstr>Слайд 4</vt:lpstr>
      <vt:lpstr>Слайд 5</vt:lpstr>
      <vt:lpstr>Для работы понадобиться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23</cp:revision>
  <dcterms:modified xsi:type="dcterms:W3CDTF">2015-05-10T12:38:55Z</dcterms:modified>
</cp:coreProperties>
</file>