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3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53" d="100"/>
          <a:sy n="53" d="100"/>
        </p:scale>
        <p:origin x="-1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D2DDF-BD1A-4CB2-812E-AD600552F41E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5025F-A5F0-4DA8-8A69-6E5FE63EF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5025F-A5F0-4DA8-8A69-6E5FE63EF79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Shonar Bangla" pitchFamily="34" charset="0"/>
              </a:rPr>
              <a:t>ПЕДАГОГИКА СОТРУДНИЧЕСТВА</a:t>
            </a:r>
            <a:endParaRPr lang="ru-RU" sz="4400" b="1" i="1" dirty="0">
              <a:latin typeface="Times New Roman" pitchFamily="18" charset="0"/>
              <a:cs typeface="Shonar Bangla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Доклад</a:t>
            </a:r>
          </a:p>
          <a:p>
            <a:r>
              <a:rPr lang="ru-RU" dirty="0" smtClean="0"/>
              <a:t>Л. В. Толмачева</a:t>
            </a:r>
            <a:endParaRPr lang="ru-RU" dirty="0"/>
          </a:p>
        </p:txBody>
      </p:sp>
      <p:pic>
        <p:nvPicPr>
          <p:cNvPr id="6" name="Рисунок 5" descr="123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0" y="0"/>
            <a:ext cx="4286250" cy="46482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Гуманно-личностный подход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491174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Новый взгляд на личность как цель образования, личностную направленность учебно-воспитательного процесса.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демократизация педагогических процессов.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 от прямого принуждения как метода, не дающего результатов в современных условиях.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положительной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Я-концепции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Дидактически активизирующий и развивающий комплекс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Содержание обучения - средство развития личности.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Обучение ведется обобщенным знаниям, умениям и навыкам, способам мышления.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Объединение и интеграция школьных дисциплин.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Вариативность и дифференциация обучения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Положительная стимуляция учения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Концепция воспитания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007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Объединение школы Знания и школы Воспитания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личности школьника в центр всей воспитательной системы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Гуманистическая ориентация воспитания, формирование общечеловеческих ценностей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творческих способностей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ребенка,его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индивидуальности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Возрождение русских национальных и культурных традиций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Сочетание индивидуального и коллективного воспитания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трудовой цели.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Педагогизация окружающей среды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dirty="0" smtClean="0"/>
              <a:t>Важнейшими социальными институтами, формирующими подрастающую личность, являются </a:t>
            </a:r>
            <a:r>
              <a:rPr lang="ru-RU" b="1" dirty="0" smtClean="0"/>
              <a:t>школа, семья и социальное окружение (среда).</a:t>
            </a:r>
          </a:p>
          <a:p>
            <a:r>
              <a:rPr lang="ru-RU" b="1" dirty="0" smtClean="0"/>
              <a:t>Компетентное управление</a:t>
            </a:r>
          </a:p>
          <a:p>
            <a:r>
              <a:rPr lang="ru-RU" b="1" dirty="0" smtClean="0"/>
              <a:t>Сотрудничество с родителями</a:t>
            </a:r>
          </a:p>
          <a:p>
            <a:r>
              <a:rPr lang="ru-RU" b="1" dirty="0" smtClean="0"/>
              <a:t>Влияние на общественные и государственные институты защиты детства.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14282" y="609600"/>
            <a:ext cx="3251231" cy="48006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Основные выводы:</a:t>
            </a:r>
          </a:p>
          <a:p>
            <a:endParaRPr lang="ru-RU" dirty="0"/>
          </a:p>
        </p:txBody>
      </p:sp>
      <p:pic>
        <p:nvPicPr>
          <p:cNvPr id="8" name="Содержимое 7" descr="112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00298" y="428604"/>
            <a:ext cx="6357950" cy="571504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3579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Каждый ребенок обладает способностями и по своему талантлив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Педагог должен иметь огромную терпимость  к детским недостаткам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Уравнивание в правах ученика и учителя, воспитателя и воспитанника(каждый имеет право выбора)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Замена принуждения желанием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Доверие</a:t>
            </a:r>
            <a:r>
              <a:rPr lang="ru-RU" sz="3600" b="1" dirty="0" smtClean="0"/>
              <a:t>, доброта, достоинство</a:t>
            </a:r>
            <a:endParaRPr lang="ru-RU" sz="3600" b="1" dirty="0" smtClean="0"/>
          </a:p>
          <a:p>
            <a:pPr>
              <a:buFont typeface="Wingdings" pitchFamily="2" charset="2"/>
              <a:buChar char="Ø"/>
            </a:pPr>
            <a:endParaRPr lang="ru-RU" sz="3600" b="1" dirty="0" smtClean="0"/>
          </a:p>
          <a:p>
            <a:pPr>
              <a:buFont typeface="Wingdings" pitchFamily="2" charset="2"/>
              <a:buChar char="Ø"/>
            </a:pPr>
            <a:endParaRPr lang="ru-RU" sz="36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Стиль отношений сотрудничества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Не запрещать, а направлять</a:t>
            </a:r>
          </a:p>
          <a:p>
            <a:r>
              <a:rPr lang="ru-RU" sz="3600" b="1" dirty="0" smtClean="0">
                <a:latin typeface="Monotype Corsiva" pitchFamily="66" charset="0"/>
              </a:rPr>
              <a:t>Не управлять, а соуправлять</a:t>
            </a:r>
          </a:p>
          <a:p>
            <a:r>
              <a:rPr lang="ru-RU" sz="3600" b="1" dirty="0" smtClean="0">
                <a:latin typeface="Monotype Corsiva" pitchFamily="66" charset="0"/>
              </a:rPr>
              <a:t>Не принуждать, а убеждать</a:t>
            </a:r>
          </a:p>
          <a:p>
            <a:r>
              <a:rPr lang="ru-RU" sz="3600" b="1" dirty="0" smtClean="0">
                <a:latin typeface="Monotype Corsiva" pitchFamily="66" charset="0"/>
              </a:rPr>
              <a:t>Не командовать, а организовывать</a:t>
            </a:r>
          </a:p>
          <a:p>
            <a:r>
              <a:rPr lang="ru-RU" sz="3600" b="1" dirty="0" smtClean="0">
                <a:latin typeface="Monotype Corsiva" pitchFamily="66" charset="0"/>
              </a:rPr>
              <a:t>Не ограничивать, а предоставлять свободу выбора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643966" cy="71438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Гармонически развитые, социально активные, творческие, коммуникативно и информационно компетентные личности педагога и воспитанника.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3643314"/>
            <a:ext cx="5072066" cy="321468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Педагогика сотрудничества-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i="1" dirty="0" smtClean="0">
                <a:latin typeface="Cambria" pitchFamily="18" charset="0"/>
              </a:rPr>
              <a:t>Идея совместной развивающей деятельности взрослых и детей, скрепленной взаимопониманием, проникновением в духовный мир друг друга, совместным анализом хода и результатов этой деятельности</a:t>
            </a:r>
            <a:r>
              <a:rPr lang="ru-RU" b="1" i="1" dirty="0" smtClean="0">
                <a:latin typeface="Cambria" pitchFamily="18" charset="0"/>
              </a:rPr>
              <a:t>.</a:t>
            </a:r>
            <a:endParaRPr lang="ru-RU" b="1" i="1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144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Педагоги основоположники педагогики сотрудничества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115328" cy="5286412"/>
          </a:xfrm>
        </p:spPr>
        <p:txBody>
          <a:bodyPr>
            <a:normAutofit/>
          </a:bodyPr>
          <a:lstStyle/>
          <a:p>
            <a:r>
              <a:rPr lang="ru-RU" dirty="0" err="1" smtClean="0"/>
              <a:t>С.Т.Шацкий</a:t>
            </a:r>
            <a:r>
              <a:rPr lang="ru-RU" dirty="0" smtClean="0"/>
              <a:t>                        Б.Н.Никитин</a:t>
            </a:r>
          </a:p>
          <a:p>
            <a:r>
              <a:rPr lang="ru-RU" dirty="0" smtClean="0"/>
              <a:t>В.А.Сухомлинский            Ж.Ж.Руссо</a:t>
            </a:r>
          </a:p>
          <a:p>
            <a:r>
              <a:rPr lang="ru-RU" dirty="0" smtClean="0"/>
              <a:t>А.С.Макаренко                  Я.Корчак</a:t>
            </a:r>
          </a:p>
          <a:p>
            <a:r>
              <a:rPr lang="ru-RU" dirty="0" smtClean="0"/>
              <a:t>К.Д.Ушинский                    </a:t>
            </a:r>
            <a:r>
              <a:rPr lang="ru-RU" dirty="0" err="1" smtClean="0"/>
              <a:t>К.Роджерс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Н.П.Пирогов                       Э.Берн</a:t>
            </a:r>
          </a:p>
          <a:p>
            <a:r>
              <a:rPr lang="ru-RU" dirty="0" smtClean="0"/>
              <a:t>Л.Н.Толстой</a:t>
            </a:r>
          </a:p>
          <a:p>
            <a:r>
              <a:rPr lang="ru-RU" dirty="0" smtClean="0"/>
              <a:t>В.Ф.Шаталов</a:t>
            </a:r>
          </a:p>
          <a:p>
            <a:r>
              <a:rPr lang="ru-RU" dirty="0" err="1" smtClean="0"/>
              <a:t>С.Н.Лысенкова</a:t>
            </a:r>
            <a:endParaRPr lang="ru-RU" dirty="0" smtClean="0"/>
          </a:p>
          <a:p>
            <a:r>
              <a:rPr lang="ru-RU" dirty="0" err="1" smtClean="0"/>
              <a:t>Ш.Амонашвили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Классификационные характеристики: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По уровню применения: </a:t>
            </a:r>
            <a:r>
              <a:rPr lang="ru-RU" sz="2800" i="1" dirty="0" smtClean="0"/>
              <a:t>общепедагогическая.</a:t>
            </a:r>
          </a:p>
          <a:p>
            <a:r>
              <a:rPr lang="ru-RU" sz="2800" dirty="0" smtClean="0"/>
              <a:t>По философской основе: </a:t>
            </a:r>
            <a:r>
              <a:rPr lang="ru-RU" sz="2800" i="1" dirty="0" smtClean="0"/>
              <a:t>гуманистическая.</a:t>
            </a:r>
          </a:p>
          <a:p>
            <a:r>
              <a:rPr lang="ru-RU" sz="2800" dirty="0" smtClean="0"/>
              <a:t>По фактору развития: </a:t>
            </a:r>
            <a:r>
              <a:rPr lang="ru-RU" sz="2800" i="1" dirty="0" smtClean="0"/>
              <a:t>комплексная: </a:t>
            </a:r>
            <a:r>
              <a:rPr lang="ru-RU" sz="2800" i="1" dirty="0" err="1" smtClean="0"/>
              <a:t>био-,социо</a:t>
            </a:r>
            <a:r>
              <a:rPr lang="ru-RU" sz="2800" i="1" dirty="0" smtClean="0"/>
              <a:t> психогенная</a:t>
            </a:r>
          </a:p>
          <a:p>
            <a:r>
              <a:rPr lang="ru-RU" sz="2800" dirty="0" smtClean="0"/>
              <a:t>По ориентации на личностные структуры: </a:t>
            </a:r>
            <a:r>
              <a:rPr lang="ru-RU" sz="2800" i="1" dirty="0" smtClean="0"/>
              <a:t>всесторонне гармоническая. </a:t>
            </a:r>
          </a:p>
          <a:p>
            <a:r>
              <a:rPr lang="ru-RU" sz="2800" dirty="0" smtClean="0"/>
              <a:t>По характеру содержания: </a:t>
            </a:r>
            <a:r>
              <a:rPr lang="ru-RU" sz="2800" i="1" dirty="0" err="1" smtClean="0"/>
              <a:t>обучающая+воспитательная</a:t>
            </a:r>
            <a:r>
              <a:rPr lang="ru-RU" sz="2800" i="1" dirty="0" smtClean="0"/>
              <a:t>, светская,</a:t>
            </a:r>
          </a:p>
          <a:p>
            <a:pPr>
              <a:buNone/>
            </a:pPr>
            <a:r>
              <a:rPr lang="ru-RU" sz="2800" i="1" dirty="0" smtClean="0"/>
              <a:t>     гуманистическая ,общеобразовательная,</a:t>
            </a:r>
          </a:p>
          <a:p>
            <a:pPr>
              <a:buNone/>
            </a:pPr>
            <a:r>
              <a:rPr lang="ru-RU" sz="2800" i="1" dirty="0" smtClean="0"/>
              <a:t>     проникающая.</a:t>
            </a:r>
            <a:endParaRPr lang="ru-RU" sz="2800" i="1" dirty="0"/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8429684" cy="5697559"/>
          </a:xfrm>
        </p:spPr>
        <p:txBody>
          <a:bodyPr>
            <a:normAutofit/>
          </a:bodyPr>
          <a:lstStyle/>
          <a:p>
            <a:r>
              <a:rPr lang="ru-RU" b="1" dirty="0" smtClean="0"/>
              <a:t>По типу управления:</a:t>
            </a:r>
            <a:r>
              <a:rPr lang="ru-RU" dirty="0" smtClean="0"/>
              <a:t> </a:t>
            </a:r>
            <a:r>
              <a:rPr lang="ru-RU" i="1" dirty="0" smtClean="0"/>
              <a:t>система малых групп.</a:t>
            </a:r>
          </a:p>
          <a:p>
            <a:r>
              <a:rPr lang="ru-RU" b="1" dirty="0" smtClean="0"/>
              <a:t>По организационным формам: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/>
              <a:t>академическая + клубная,</a:t>
            </a:r>
          </a:p>
          <a:p>
            <a:pPr>
              <a:buNone/>
            </a:pPr>
            <a:r>
              <a:rPr lang="ru-RU" i="1" dirty="0" smtClean="0"/>
              <a:t>     индивидуальная + групповая,</a:t>
            </a:r>
          </a:p>
          <a:p>
            <a:pPr>
              <a:buNone/>
            </a:pPr>
            <a:r>
              <a:rPr lang="ru-RU" i="1" dirty="0" smtClean="0"/>
              <a:t>     дифференцированная.</a:t>
            </a:r>
          </a:p>
          <a:p>
            <a:r>
              <a:rPr lang="ru-RU" b="1" dirty="0" smtClean="0"/>
              <a:t>По подходу к ребенку: </a:t>
            </a:r>
            <a:r>
              <a:rPr lang="ru-RU" i="1" dirty="0" smtClean="0"/>
              <a:t>гуманно-личностная,</a:t>
            </a:r>
          </a:p>
          <a:p>
            <a:pPr>
              <a:buNone/>
            </a:pPr>
            <a:r>
              <a:rPr lang="ru-RU" i="1" dirty="0" smtClean="0"/>
              <a:t>     субъект - субъектная (сотрудничество).</a:t>
            </a:r>
            <a:endParaRPr lang="ru-RU" dirty="0" smtClean="0"/>
          </a:p>
          <a:p>
            <a:r>
              <a:rPr lang="ru-RU" b="1" dirty="0" smtClean="0"/>
              <a:t>По преобладающему методу</a:t>
            </a:r>
            <a:r>
              <a:rPr lang="ru-RU" dirty="0" smtClean="0"/>
              <a:t>: </a:t>
            </a:r>
            <a:r>
              <a:rPr lang="ru-RU" i="1" dirty="0" smtClean="0"/>
              <a:t>проблемно-поисковая, творческая, диалогическая, игровая.</a:t>
            </a:r>
          </a:p>
          <a:p>
            <a:r>
              <a:rPr lang="ru-RU" b="1" dirty="0" smtClean="0"/>
              <a:t>По категории обучаемых</a:t>
            </a:r>
            <a:r>
              <a:rPr lang="ru-RU" dirty="0" smtClean="0"/>
              <a:t>: </a:t>
            </a:r>
            <a:r>
              <a:rPr lang="ru-RU" i="1" dirty="0" smtClean="0"/>
              <a:t>массовая(все категории)</a:t>
            </a:r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>
            <a:off x="8715402" y="357166"/>
            <a:ext cx="428597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Tm="1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ориентации.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Переход от педагогики требований к педагогике отношений.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Гуманно-личностный подход к ребенку.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Единство обучения и воспитания.</a:t>
            </a:r>
            <a:endParaRPr lang="ru-RU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2547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Традиционное </a:t>
            </a:r>
            <a:r>
              <a:rPr lang="ru-RU" sz="5400" dirty="0" smtClean="0"/>
              <a:t>            </a:t>
            </a:r>
            <a:r>
              <a:rPr lang="ru-RU" sz="5400" dirty="0" smtClean="0">
                <a:solidFill>
                  <a:srgbClr val="FF0000"/>
                </a:solidFill>
              </a:rPr>
              <a:t>обучение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428596" y="1928802"/>
            <a:ext cx="4040188" cy="1143008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/>
              <a:t>учитель</a:t>
            </a:r>
            <a:endParaRPr lang="ru-RU" sz="4400" i="1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3"/>
          </p:nvPr>
        </p:nvSpPr>
        <p:spPr>
          <a:xfrm>
            <a:off x="4645025" y="2000240"/>
            <a:ext cx="4041775" cy="1000132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    </a:t>
            </a:r>
            <a:r>
              <a:rPr lang="ru-RU" sz="4800" i="1" dirty="0" smtClean="0"/>
              <a:t>ученик</a:t>
            </a:r>
            <a:endParaRPr lang="ru-RU" sz="4800" i="1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2"/>
          </p:nvPr>
        </p:nvSpPr>
        <p:spPr>
          <a:xfrm>
            <a:off x="1214414" y="4714884"/>
            <a:ext cx="3282974" cy="10001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субъект</a:t>
            </a:r>
            <a:endParaRPr lang="ru-RU" sz="4000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857752" y="4643446"/>
            <a:ext cx="3829048" cy="135732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объект</a:t>
            </a:r>
            <a:endParaRPr lang="ru-RU" sz="4000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2071670" y="3214686"/>
            <a:ext cx="484632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786446" y="3286124"/>
            <a:ext cx="484632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72074"/>
            <a:ext cx="8610600" cy="12858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Педагогика сотрудничества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928671"/>
            <a:ext cx="3354412" cy="928694"/>
          </a:xfrm>
        </p:spPr>
        <p:txBody>
          <a:bodyPr>
            <a:noAutofit/>
          </a:bodyPr>
          <a:lstStyle/>
          <a:p>
            <a:r>
              <a:rPr lang="ru-RU" sz="4400" dirty="0" smtClean="0"/>
              <a:t>   учитель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143504" y="1000109"/>
            <a:ext cx="3543296" cy="857255"/>
          </a:xfrm>
        </p:spPr>
        <p:txBody>
          <a:bodyPr>
            <a:noAutofit/>
          </a:bodyPr>
          <a:lstStyle/>
          <a:p>
            <a:r>
              <a:rPr lang="ru-RU" sz="4400" dirty="0" smtClean="0"/>
              <a:t>     ученик</a:t>
            </a: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357290" y="3786190"/>
            <a:ext cx="3282974" cy="92869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субъект</a:t>
            </a: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00694" y="3786190"/>
            <a:ext cx="3186106" cy="92869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субъект</a:t>
            </a:r>
            <a:endParaRPr lang="ru-RU" sz="4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500298" y="2143116"/>
            <a:ext cx="484632" cy="1478474"/>
          </a:xfrm>
          <a:prstGeom prst="downArrow">
            <a:avLst>
              <a:gd name="adj1" fmla="val 50000"/>
              <a:gd name="adj2" fmla="val 1082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786578" y="2143116"/>
            <a:ext cx="428628" cy="1428760"/>
          </a:xfrm>
          <a:prstGeom prst="downArrow">
            <a:avLst>
              <a:gd name="adj1" fmla="val 50000"/>
              <a:gd name="adj2" fmla="val 103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1429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педагогики сотрудничества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1857364"/>
            <a:ext cx="8705880" cy="464347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i="1" dirty="0" smtClean="0"/>
              <a:t>Гуманно-личностный подход к ребенку.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600" i="1" dirty="0" smtClean="0"/>
              <a:t>Дидактический активизирующий и развивающий комплекс.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600" i="1" dirty="0" smtClean="0"/>
              <a:t>Концепция воспитания.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600" i="1" dirty="0" smtClean="0"/>
              <a:t>Педагогизация окружающей среды.</a:t>
            </a:r>
          </a:p>
          <a:p>
            <a:pPr marL="571500" indent="-571500">
              <a:buNone/>
            </a:pPr>
            <a:endParaRPr lang="ru-RU" sz="3600" dirty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9|1.7|2.2|4.3|3|3.2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2|2.5|1.6|1.9|3.3|2.5|2.7|7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9|0.9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3|1|1.2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6|1.4|1.1|1.2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7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509</TotalTime>
  <Words>466</Words>
  <Application>Microsoft Office PowerPoint</Application>
  <PresentationFormat>Экран (4:3)</PresentationFormat>
  <Paragraphs>95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ПЕДАГОГИКА СОТРУДНИЧЕСТВА</vt:lpstr>
      <vt:lpstr>Педагогика сотрудничества-</vt:lpstr>
      <vt:lpstr>Педагоги основоположники педагогики сотрудничества</vt:lpstr>
      <vt:lpstr>Классификационные характеристики:</vt:lpstr>
      <vt:lpstr>                                                                                        </vt:lpstr>
      <vt:lpstr>Целевые ориентации.</vt:lpstr>
      <vt:lpstr> Традиционное             обучение</vt:lpstr>
      <vt:lpstr>Педагогика сотрудничества</vt:lpstr>
      <vt:lpstr>Основные направления педагогики сотрудничества</vt:lpstr>
      <vt:lpstr>Гуманно-личностный подход</vt:lpstr>
      <vt:lpstr>Дидактически активизирующий и развивающий комплекс</vt:lpstr>
      <vt:lpstr>Концепция воспитания</vt:lpstr>
      <vt:lpstr>Педагогизация окружающей среды</vt:lpstr>
      <vt:lpstr>                                                                                                                                          </vt:lpstr>
      <vt:lpstr>                                                  </vt:lpstr>
      <vt:lpstr>Стиль отношений сотрудничества</vt:lpstr>
      <vt:lpstr> Результат: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</dc:title>
  <dc:creator>зщзщ</dc:creator>
  <cp:lastModifiedBy>зщзщ</cp:lastModifiedBy>
  <cp:revision>77</cp:revision>
  <dcterms:modified xsi:type="dcterms:W3CDTF">2015-05-04T17:37:18Z</dcterms:modified>
</cp:coreProperties>
</file>