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84" r:id="rId14"/>
    <p:sldId id="275" r:id="rId15"/>
    <p:sldId id="276" r:id="rId16"/>
    <p:sldId id="279" r:id="rId17"/>
    <p:sldId id="280" r:id="rId18"/>
    <p:sldId id="277" r:id="rId19"/>
    <p:sldId id="278" r:id="rId20"/>
    <p:sldId id="281" r:id="rId21"/>
    <p:sldId id="282" r:id="rId22"/>
    <p:sldId id="285" r:id="rId23"/>
    <p:sldId id="286" r:id="rId24"/>
    <p:sldId id="287" r:id="rId25"/>
    <p:sldId id="288" r:id="rId26"/>
    <p:sldId id="289" r:id="rId27"/>
    <p:sldId id="274" r:id="rId28"/>
    <p:sldId id="267" r:id="rId29"/>
    <p:sldId id="268" r:id="rId30"/>
    <p:sldId id="269" r:id="rId31"/>
    <p:sldId id="270" r:id="rId32"/>
    <p:sldId id="272" r:id="rId33"/>
    <p:sldId id="26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011" autoAdjust="0"/>
  </p:normalViewPr>
  <p:slideViewPr>
    <p:cSldViewPr>
      <p:cViewPr varScale="1">
        <p:scale>
          <a:sx n="64" d="100"/>
          <a:sy n="64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7CD58-27A8-41DF-A1B8-F9510B7A6B72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BCE5-46C7-4FF1-AD79-0B312933F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B933-1A72-4204-9A13-D83651F1BAF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C854-F6D3-4DFA-8703-15FF8B287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B933-1A72-4204-9A13-D83651F1BAF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C854-F6D3-4DFA-8703-15FF8B287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B933-1A72-4204-9A13-D83651F1BAF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C854-F6D3-4DFA-8703-15FF8B287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B933-1A72-4204-9A13-D83651F1BAF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C854-F6D3-4DFA-8703-15FF8B287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B933-1A72-4204-9A13-D83651F1BAF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C854-F6D3-4DFA-8703-15FF8B287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B933-1A72-4204-9A13-D83651F1BAF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C854-F6D3-4DFA-8703-15FF8B287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B933-1A72-4204-9A13-D83651F1BAF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C854-F6D3-4DFA-8703-15FF8B287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B933-1A72-4204-9A13-D83651F1BAF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C854-F6D3-4DFA-8703-15FF8B287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B933-1A72-4204-9A13-D83651F1BAF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C854-F6D3-4DFA-8703-15FF8B287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B933-1A72-4204-9A13-D83651F1BAF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C854-F6D3-4DFA-8703-15FF8B287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B933-1A72-4204-9A13-D83651F1BAF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C854-F6D3-4DFA-8703-15FF8B287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5B933-1A72-4204-9A13-D83651F1BAF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EC854-F6D3-4DFA-8703-15FF8B287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yandex.ru/images/search?viewport=wide&amp;text=%D0%BB%D0%B5%D0%B2&amp;img_url=http://www.hdwallpapers.in/walls/african_lion_king-wide.jpg&amp;pos=1&amp;uinfo=sw-1093-sh-614-ww-1079-wh-479-pd-1.25-wp-16x9_1366x768&amp;rpt=simage&amp;_=1418237370557&amp;pin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andex.ru/images/search?viewport=wide&amp;text=%D0%B1%D0%B5%D0%B3%D0%B5%D0%BC%D0%BE%D1%82&amp;img_url=http://ibream.org/wp-content/uploads/2010/02/Hippo-berlin1.JPG&amp;pos=10&amp;uinfo=sw-1093-sh-614-ww-1079-wh-479-pd-1.25-wp-16x9_1366x768&amp;rpt=simage&amp;_=1418237418542&amp;pin=1" TargetMode="External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hyperlink" Target="http://yandex.ru/images/search?viewport=wide&amp;text=%D0%B7%D0%B5%D0%B1%D1%80%D0%B0&amp;img_url=http://www.uli-sauer.de/tanzania2005/09_ngorongoro/02_zebra01_small.jpg&amp;pos=12&amp;uinfo=sw-1093-sh-614-ww-1079-wh-479-pd-1.25-wp-16x9_1366x768&amp;rpt=simage&amp;_=1418237387630&amp;pin=1" TargetMode="External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7.xml"/><Relationship Id="rId7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11.xml"/><Relationship Id="rId4" Type="http://schemas.openxmlformats.org/officeDocument/2006/relationships/slide" Target="slide9.xml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64088" y="5229200"/>
            <a:ext cx="36004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i="1" dirty="0" smtClean="0">
                <a:latin typeface="Times New Roman" pitchFamily="18" charset="0"/>
              </a:rPr>
              <a:t>Учитель начальных классов</a:t>
            </a:r>
          </a:p>
          <a:p>
            <a:pPr>
              <a:lnSpc>
                <a:spcPct val="80000"/>
              </a:lnSpc>
            </a:pPr>
            <a:r>
              <a:rPr lang="ru-RU" b="1" i="1" dirty="0" smtClean="0">
                <a:latin typeface="Times New Roman" pitchFamily="18" charset="0"/>
              </a:rPr>
              <a:t>	</a:t>
            </a:r>
            <a:r>
              <a:rPr lang="ru-RU" b="1" i="1" dirty="0" smtClean="0">
                <a:latin typeface="Times New Roman" pitchFamily="18" charset="0"/>
              </a:rPr>
              <a:t>г.Санкт-Петербург</a:t>
            </a:r>
            <a:endParaRPr lang="ru-RU" b="1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i="1" dirty="0" smtClean="0">
                <a:latin typeface="Times New Roman" pitchFamily="18" charset="0"/>
              </a:rPr>
              <a:t>	Школа №630</a:t>
            </a:r>
          </a:p>
          <a:p>
            <a:pPr>
              <a:lnSpc>
                <a:spcPct val="80000"/>
              </a:lnSpc>
            </a:pPr>
            <a:r>
              <a:rPr lang="ru-RU" b="1" i="1" dirty="0" smtClean="0">
                <a:latin typeface="Times New Roman" pitchFamily="18" charset="0"/>
              </a:rPr>
              <a:t>	</a:t>
            </a:r>
            <a:endParaRPr lang="ru-RU" dirty="0" smtClean="0"/>
          </a:p>
          <a:p>
            <a:pPr algn="ctr"/>
            <a:r>
              <a:rPr lang="ru-RU" dirty="0" smtClean="0"/>
              <a:t>Учитель : </a:t>
            </a:r>
            <a:r>
              <a:rPr lang="ru-RU" dirty="0" err="1" smtClean="0"/>
              <a:t>Яковенко</a:t>
            </a:r>
            <a:r>
              <a:rPr lang="ru-RU" dirty="0" smtClean="0"/>
              <a:t> И.С.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3671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ОКРУЖАЮЩИЙ МИР </a:t>
            </a:r>
          </a:p>
          <a:p>
            <a:pPr algn="ctr"/>
            <a:endParaRPr lang="ru-RU" sz="6600" dirty="0" smtClean="0"/>
          </a:p>
          <a:p>
            <a:pPr algn="ctr"/>
            <a:r>
              <a:rPr lang="ru-RU" sz="6600" dirty="0" smtClean="0"/>
              <a:t>ЖИВОТНЫЕ</a:t>
            </a:r>
            <a:endParaRPr lang="ru-RU" sz="6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ЗВЕРИ – животные. Тело которых покрыто шерстью. Звери выкармливают детенышей молоком. Поэтому их еще называют млекопитающими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http://im3-tub-ru.yandex.net/i?id=750efac2f775d5d5fa4532fb4dd568d2-119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653136"/>
            <a:ext cx="2304256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im3-tub-ru.yandex.net/i?id=a5e06646cae39d2bfd9a161d67208d04-101-144&amp;n=2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653136"/>
            <a:ext cx="2069207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im0-tub-ru.yandex.net/i?id=075158f918e94e393bb28d1a1e3fbd68-56-144&amp;n=2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2564904"/>
            <a:ext cx="1997200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0" name="Picture 2" descr="http://im0-tub-ru.yandex.net/i?id=59faf294a97ada657825e30ec3fe183a-89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476" y="2564904"/>
            <a:ext cx="1895475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 descr="http://im0-tub-ru.yandex.net/i?id=acf461006cc0d26a291d62b1b18cff24-44-144&amp;n=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4725144"/>
            <a:ext cx="1857375" cy="1356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4" name="Picture 6" descr="http://im0-tub-ru.yandex.net/i?id=c01113126c2560a9275795dff09b03a1-32-144&amp;n=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2564904"/>
            <a:ext cx="2088232" cy="1526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547664" y="371703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ВОЛК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3851916" y="3789041"/>
            <a:ext cx="15841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ЛИСА</a:t>
            </a:r>
          </a:p>
          <a:p>
            <a:pPr algn="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3" y="386104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БЕГЕМОТ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5661248"/>
            <a:ext cx="1656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МЕДВЕДЬ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5733256"/>
            <a:ext cx="12639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ЛЕВ</a:t>
            </a:r>
          </a:p>
          <a:p>
            <a:pPr algn="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380313" y="5589240"/>
            <a:ext cx="12241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ЗЕБРА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5273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СТРОЕНИЕ ТЕЛА  ЗВЕРЕЙ</a:t>
            </a:r>
            <a:endParaRPr lang="ru-RU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56" name="Picture 4" descr="30 фактов о жирафах - Факты, интересные факты, познавательные статьи, цифры и новости - facte.r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700808"/>
            <a:ext cx="6192687" cy="4991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7356578" y="242088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ГОЛОВА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0312" y="3717032"/>
            <a:ext cx="1488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ШЕЯ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70892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ТУЛОВИЩЕ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458112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ХВОСТ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8145" y="5877272"/>
            <a:ext cx="790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НОГИ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123728" y="2924944"/>
            <a:ext cx="1800200" cy="93610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91680" y="4797152"/>
            <a:ext cx="1224136" cy="7200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6444208" y="2348880"/>
            <a:ext cx="1296144" cy="28803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364089" y="3717032"/>
            <a:ext cx="2736303" cy="21602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1"/>
          </p:cNvCxnSpPr>
          <p:nvPr/>
        </p:nvCxnSpPr>
        <p:spPr>
          <a:xfrm flipH="1" flipV="1">
            <a:off x="4860032" y="5445224"/>
            <a:ext cx="3218113" cy="63210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трелка вправо 35">
            <a:hlinkClick r:id="rId3" action="ppaction://hlinksldjump"/>
          </p:cNvPr>
          <p:cNvSpPr/>
          <p:nvPr/>
        </p:nvSpPr>
        <p:spPr>
          <a:xfrm>
            <a:off x="8316416" y="6381328"/>
            <a:ext cx="576064" cy="2880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96752"/>
            <a:ext cx="47525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 smtClean="0">
                <a:solidFill>
                  <a:srgbClr val="C00000"/>
                </a:solidFill>
              </a:rPr>
              <a:t> Угадай кто это?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204864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Вот нарядились </a:t>
            </a:r>
            <a:r>
              <a:rPr lang="ru-RU" sz="4400" b="1" dirty="0" err="1" smtClean="0"/>
              <a:t>коняшки</a:t>
            </a:r>
            <a:endParaRPr lang="ru-RU" sz="4400" b="1" dirty="0" smtClean="0"/>
          </a:p>
          <a:p>
            <a:r>
              <a:rPr lang="ru-RU" sz="4400" b="1" dirty="0" smtClean="0"/>
              <a:t>В полосатые тельняшки 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Zebra Picture Wallpaper Animal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112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934670"/>
            <a:ext cx="914399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А какого цвета зебра? Черного или белого? На самом деле зебра — чёрная в белую полоску, а не наоборот, как считают некоторые. Каждая зебра имеет уникальный рисунок из чёрных и белых полос, подобно отпечаткам пальцев у человека. </a:t>
            </a:r>
            <a:endParaRPr lang="ru-RU" b="1" dirty="0"/>
          </a:p>
        </p:txBody>
      </p:sp>
      <p:sp>
        <p:nvSpPr>
          <p:cNvPr id="6" name="Блок-схема: узел 5">
            <a:hlinkClick r:id="rId3" action="ppaction://hlinksldjump"/>
          </p:cNvPr>
          <p:cNvSpPr/>
          <p:nvPr/>
        </p:nvSpPr>
        <p:spPr>
          <a:xfrm>
            <a:off x="8460432" y="6237312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4461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Угадай кто это?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Летом ходит без дороги</a:t>
            </a:r>
          </a:p>
          <a:p>
            <a:r>
              <a:rPr lang="ru-RU" sz="4000" dirty="0" smtClean="0"/>
              <a:t>Возле сосен и берёз.</a:t>
            </a:r>
          </a:p>
          <a:p>
            <a:r>
              <a:rPr lang="ru-RU" sz="4000" dirty="0" smtClean="0"/>
              <a:t>А зимой он спит в берлоге,</a:t>
            </a:r>
          </a:p>
          <a:p>
            <a:r>
              <a:rPr lang="ru-RU" sz="4000" dirty="0" smtClean="0"/>
              <a:t>От мороза прячет нос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Медведи (Ursus) Мое Солныш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Длина бурого медведя обычно 1—2 м,  масса от 300 до 400 кг; Держится медведь обычно одиночно, самка — с медвежатами разного возраста. Активен бурый</a:t>
            </a:r>
          </a:p>
          <a:p>
            <a:r>
              <a:rPr lang="ru-RU" b="1" dirty="0" smtClean="0"/>
              <a:t> медведь в течение всего дня, но чаще по утрам и вечерам.</a:t>
            </a:r>
            <a:endParaRPr lang="ru-RU" b="1" dirty="0"/>
          </a:p>
        </p:txBody>
      </p:sp>
      <p:sp>
        <p:nvSpPr>
          <p:cNvPr id="6" name="Блок-схема: узел 5">
            <a:hlinkClick r:id="rId3" action="ppaction://hlinksldjump"/>
          </p:cNvPr>
          <p:cNvSpPr/>
          <p:nvPr/>
        </p:nvSpPr>
        <p:spPr>
          <a:xfrm>
            <a:off x="8711952" y="6497960"/>
            <a:ext cx="432048" cy="36004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132856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 тишине больших болот </a:t>
            </a:r>
          </a:p>
          <a:p>
            <a:r>
              <a:rPr lang="ru-RU" sz="4400" dirty="0" smtClean="0"/>
              <a:t>Рад ребятам ………………….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268760"/>
            <a:ext cx="402129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Угадай кто это?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Распространенные мифы о животных &quot; Жизнь в фотографии, фото жизни, юмор, демотиваторы, котоматрици,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661248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Бегемот- весит от 2000 до 4000 кг. Бегемоты также умеют быстро бегать и в определённых ситуациях могут развивать скорость до 48 км/ч.</a:t>
            </a:r>
          </a:p>
          <a:p>
            <a:r>
              <a:rPr lang="ru-RU" b="1" dirty="0" smtClean="0"/>
              <a:t>Бегемоты хорошо приспособлены к жизни в воде. На суше они теряют много жидкости из-за потения и их кожа быстро сгорает на солнце. </a:t>
            </a:r>
            <a:endParaRPr lang="ru-RU" b="1" dirty="0"/>
          </a:p>
        </p:txBody>
      </p:sp>
      <p:sp>
        <p:nvSpPr>
          <p:cNvPr id="6" name="Блок-схема: узел 5">
            <a:hlinkClick r:id="rId3" action="ppaction://hlinksldjump"/>
          </p:cNvPr>
          <p:cNvSpPr/>
          <p:nvPr/>
        </p:nvSpPr>
        <p:spPr>
          <a:xfrm>
            <a:off x="8686800" y="6400800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52736"/>
            <a:ext cx="45973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Угадай кто это?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132856"/>
            <a:ext cx="72672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Это что за чудо - звери?</a:t>
            </a:r>
          </a:p>
          <a:p>
            <a:r>
              <a:rPr lang="ru-RU" sz="4400" b="1" dirty="0" smtClean="0"/>
              <a:t>Вот как прыгают забавно.</a:t>
            </a:r>
          </a:p>
          <a:p>
            <a:r>
              <a:rPr lang="ru-RU" sz="4400" b="1" dirty="0" smtClean="0"/>
              <a:t>Листья, травку обожают.</a:t>
            </a:r>
          </a:p>
          <a:p>
            <a:r>
              <a:rPr lang="ru-RU" sz="4400" b="1" dirty="0" smtClean="0"/>
              <a:t>А детёнышей исправно </a:t>
            </a:r>
          </a:p>
          <a:p>
            <a:r>
              <a:rPr lang="ru-RU" sz="4400" b="1" dirty="0" smtClean="0"/>
              <a:t>В сумку на живот сажают. 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Интересное про животных Записи в рубрике Интересное про животных Дневник dina_krendel : LiveInternet - Российский Сервис Онлайн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Детёныш весит при рождении меньше 1 грамма. Он самостоятельно заползает в сумку матери, она помогает ему, вылизывая «путь» в своей шерсти прямо в сумку, где детёныш припадает ртом к одному из четырёх сосков. И первое время висит на соске,</a:t>
            </a:r>
          </a:p>
          <a:p>
            <a:r>
              <a:rPr lang="ru-RU" b="1" dirty="0" smtClean="0"/>
              <a:t> но даже не сосёт, а молоко выделяется ему в рот действием особого мускула</a:t>
            </a:r>
            <a:endParaRPr lang="ru-RU" b="1" dirty="0"/>
          </a:p>
        </p:txBody>
      </p:sp>
      <p:sp>
        <p:nvSpPr>
          <p:cNvPr id="5" name="Блок-схема: узел 4">
            <a:hlinkClick r:id="rId3" action="ppaction://hlinksldjump"/>
          </p:cNvPr>
          <p:cNvSpPr/>
          <p:nvPr/>
        </p:nvSpPr>
        <p:spPr>
          <a:xfrm>
            <a:off x="8686800" y="6400800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72816"/>
            <a:ext cx="8404264" cy="4248472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perspectiveAbove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ЖИВОТНЫЕ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16832"/>
            <a:ext cx="75613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Он ходит голову задрав, </a:t>
            </a:r>
          </a:p>
          <a:p>
            <a:r>
              <a:rPr lang="ru-RU" sz="4400" b="1" dirty="0" smtClean="0"/>
              <a:t>Не потому, что важный граф.</a:t>
            </a:r>
          </a:p>
          <a:p>
            <a:r>
              <a:rPr lang="ru-RU" sz="4400" b="1" dirty="0" smtClean="0"/>
              <a:t>Не потому, что гордый нрав,</a:t>
            </a:r>
          </a:p>
          <a:p>
            <a:r>
              <a:rPr lang="ru-RU" sz="4400" b="1" dirty="0" smtClean="0"/>
              <a:t>А потому, что он … 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444347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Угадай кто это?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30 фактов о жирафах - Факты, интересные факты, познавательные статьи, цифры и новости - facte.r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836712"/>
            <a:ext cx="7488832" cy="6021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20072" y="4941168"/>
            <a:ext cx="392392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Жираф – самое высокое животное на земле. Высота его почти 6 метров, хотя туловище не больше туловища лошади. У него длинные ноги и длинная шея.</a:t>
            </a:r>
          </a:p>
          <a:p>
            <a:pPr algn="just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64488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Блок-схема: узел 6">
            <a:hlinkClick r:id="rId3" action="ppaction://hlinksldjump"/>
          </p:cNvPr>
          <p:cNvSpPr/>
          <p:nvPr/>
        </p:nvSpPr>
        <p:spPr>
          <a:xfrm>
            <a:off x="8686800" y="6400800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836712"/>
            <a:ext cx="687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3" y="1196752"/>
          <a:ext cx="7992887" cy="5184575"/>
        </p:xfrm>
        <a:graphic>
          <a:graphicData uri="http://schemas.openxmlformats.org/drawingml/2006/table">
            <a:tbl>
              <a:tblPr/>
              <a:tblGrid>
                <a:gridCol w="587421"/>
                <a:gridCol w="587421"/>
                <a:gridCol w="587421"/>
                <a:gridCol w="778828"/>
                <a:gridCol w="778828"/>
                <a:gridCol w="778828"/>
                <a:gridCol w="778828"/>
                <a:gridCol w="778828"/>
                <a:gridCol w="778828"/>
                <a:gridCol w="778828"/>
                <a:gridCol w="778828"/>
              </a:tblGrid>
              <a:tr h="1036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Блок-схема: узел 5">
            <a:hlinkClick r:id="rId2" action="ppaction://hlinksldjump"/>
          </p:cNvPr>
          <p:cNvSpPr/>
          <p:nvPr/>
        </p:nvSpPr>
        <p:spPr>
          <a:xfrm>
            <a:off x="8532440" y="6165304"/>
            <a:ext cx="457200" cy="4572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1" y="1124743"/>
          <a:ext cx="8640958" cy="5400600"/>
        </p:xfrm>
        <a:graphic>
          <a:graphicData uri="http://schemas.openxmlformats.org/drawingml/2006/table">
            <a:tbl>
              <a:tblPr/>
              <a:tblGrid>
                <a:gridCol w="635050"/>
                <a:gridCol w="635050"/>
                <a:gridCol w="635050"/>
                <a:gridCol w="841976"/>
                <a:gridCol w="841976"/>
                <a:gridCol w="841976"/>
                <a:gridCol w="841976"/>
                <a:gridCol w="841976"/>
                <a:gridCol w="841976"/>
                <a:gridCol w="841976"/>
                <a:gridCol w="841976"/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Блок-схема: узел 3">
            <a:hlinkClick r:id="rId2" action="ppaction://hlinksldjump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5" y="1052738"/>
          <a:ext cx="8568954" cy="5328590"/>
        </p:xfrm>
        <a:graphic>
          <a:graphicData uri="http://schemas.openxmlformats.org/drawingml/2006/table">
            <a:tbl>
              <a:tblPr/>
              <a:tblGrid>
                <a:gridCol w="629758"/>
                <a:gridCol w="629758"/>
                <a:gridCol w="629758"/>
                <a:gridCol w="834960"/>
                <a:gridCol w="834960"/>
                <a:gridCol w="834960"/>
                <a:gridCol w="834960"/>
                <a:gridCol w="834960"/>
                <a:gridCol w="834960"/>
                <a:gridCol w="834960"/>
                <a:gridCol w="834960"/>
              </a:tblGrid>
              <a:tr h="106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06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Блок-схема: узел 3">
            <a:hlinkClick r:id="rId2" action="ppaction://hlinksldjump"/>
          </p:cNvPr>
          <p:cNvSpPr/>
          <p:nvPr/>
        </p:nvSpPr>
        <p:spPr>
          <a:xfrm>
            <a:off x="8100392" y="6165304"/>
            <a:ext cx="457200" cy="4572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1124744"/>
          <a:ext cx="7992887" cy="5184575"/>
        </p:xfrm>
        <a:graphic>
          <a:graphicData uri="http://schemas.openxmlformats.org/drawingml/2006/table">
            <a:tbl>
              <a:tblPr/>
              <a:tblGrid>
                <a:gridCol w="587421"/>
                <a:gridCol w="587421"/>
                <a:gridCol w="587421"/>
                <a:gridCol w="778828"/>
                <a:gridCol w="778828"/>
                <a:gridCol w="778828"/>
                <a:gridCol w="778828"/>
                <a:gridCol w="778828"/>
                <a:gridCol w="778828"/>
                <a:gridCol w="778828"/>
                <a:gridCol w="778828"/>
              </a:tblGrid>
              <a:tr h="1036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Блок-схема: узел 2">
            <a:hlinkClick r:id="rId2" action="ppaction://hlinksldjump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7" y="1196752"/>
          <a:ext cx="8064891" cy="5184578"/>
        </p:xfrm>
        <a:graphic>
          <a:graphicData uri="http://schemas.openxmlformats.org/drawingml/2006/table">
            <a:tbl>
              <a:tblPr/>
              <a:tblGrid>
                <a:gridCol w="592713"/>
                <a:gridCol w="592713"/>
                <a:gridCol w="592713"/>
                <a:gridCol w="785844"/>
                <a:gridCol w="785844"/>
                <a:gridCol w="785844"/>
                <a:gridCol w="785844"/>
                <a:gridCol w="785844"/>
                <a:gridCol w="785844"/>
                <a:gridCol w="785844"/>
                <a:gridCol w="785844"/>
              </a:tblGrid>
              <a:tr h="1243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985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96752"/>
            <a:ext cx="8428042" cy="53285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8136904" cy="48965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УДИВИТЕЛЬНЫЕ</a:t>
            </a:r>
          </a:p>
          <a:p>
            <a:pPr algn="ctr"/>
            <a:r>
              <a:rPr lang="ru-RU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ЖИВОТНЫЕ</a:t>
            </a:r>
            <a:endParaRPr lang="ru-RU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amp;Scy;&amp;acy;&amp;mcy;&amp;ycy;&amp;iecy; &amp;mcy;&amp;iecy;&amp;dcy;&amp;lcy;&amp;iecy;&amp;ncy;&amp;ncy;&amp;ycy;&amp;iecy; &amp;zhcy;&amp;icy;&amp;vcy;&amp;ocy;&amp;tcy;&amp;ncy;&amp;ycy;&amp;iecy; &amp;fcy;&amp;ocy;&amp;tcy;&amp;ocy;, &amp;Scy;&amp;acy;&amp;mcy;&amp;ycy;&amp;iecy; &amp;mcy;&amp;iecy;&amp;dcy;&amp;lcy;&amp;iecy;&amp;ncy;&amp;ncy;&amp;ycy;&amp;iecy; &amp;zhcy;&amp;icy;&amp;vcy;&amp;ocy;&amp;tcy;&amp;ncy;&amp;ycy;&amp;iecy; &amp;Zcy;&amp;iecy;&amp;mcy;&amp;lcy;&amp;iecy; &amp;pcy;&amp;lcy;&amp;acy;&amp;ncy;&amp;iecy;&amp;tcy;&amp;ycy;, &amp;tcy;&amp;ocy;&amp;pcy;-10 &amp;fcy;&amp;ocy;&amp;tcy;&amp;ocy; &amp;Scy;&amp;acy;&amp;mcy;&amp;ycy;&amp;iecy; &amp;mcy;&amp;iecy;&amp;dcy;&amp;lcy;&amp;iecy;&amp;ncy;&amp;ncy;&amp;ycy;&amp;iecy; &amp;zhcy;&amp;icy;&amp;vcy;&amp;ocy;&amp;tcy;&amp;ncy;&amp;y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6211669"/>
            <a:ext cx="377991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ЗВЕЗДОНОС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коножка &quot;Ай-ай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3999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903893"/>
            <a:ext cx="316835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МАДАГАСКАРСКАЯ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РУКОНОЖКА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555223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hlinkClick r:id="rId2" action="ppaction://hlinksldjump"/>
              </a:rPr>
              <a:t>Насекомые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555223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рыбы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555223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hlinkClick r:id="rId4" action="ppaction://hlinksldjump"/>
              </a:rPr>
              <a:t>птицы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0" y="5552232"/>
            <a:ext cx="129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hlinkClick r:id="rId5" action="ppaction://hlinksldjump"/>
              </a:rPr>
              <a:t>звери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30" name="Picture 6" descr="http://im0-tub-ru.yandex.net/i?id=e1cd0d262fc056e8f18f29cfb17ffa13-97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573016"/>
            <a:ext cx="1905000" cy="1428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32" name="Picture 8" descr="http://im1-tub-ru.yandex.net/i?id=3b1a46705a2b37c61aaf6b698d8e8e4e-26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573016"/>
            <a:ext cx="1944216" cy="1440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34" name="Picture 10" descr="http://im2-tub-ru.yandex.net/i?id=4e09fde73802f84b7617e5d6b079ff28-120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3573016"/>
            <a:ext cx="1872208" cy="1428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36" name="Picture 12" descr="http://im1-tub-ru.yandex.net/i?id=a502c5b1e445bad1ced11034ed1c0a62-101-144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50" y="3573016"/>
            <a:ext cx="1676722" cy="1440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1547664" y="134076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ЖИВОТНЫЕ</a:t>
            </a:r>
            <a:endParaRPr lang="ru-RU" sz="7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868144" y="2492896"/>
            <a:ext cx="1368152" cy="864096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403648" y="2636912"/>
            <a:ext cx="1368152" cy="792088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779912" y="2492896"/>
            <a:ext cx="216024" cy="1008112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076056" y="2492896"/>
            <a:ext cx="360040" cy="1008112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морно.Ру Форум Invision Power Boar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211669"/>
            <a:ext cx="341987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ДОЛГОПЯТ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gs.Ru: Эмоциональные обезьяны-носач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6712"/>
            <a:ext cx="9143999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657671"/>
            <a:ext cx="305983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ОБЕЗЬЯНА 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НОСАЧ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ликовые игрунки - Воротила"/>
          <p:cNvPicPr/>
          <p:nvPr/>
        </p:nvPicPr>
        <p:blipFill>
          <a:blip r:embed="rId2" cstate="print"/>
          <a:srcRect r="5762" b="8110"/>
          <a:stretch>
            <a:fillRect/>
          </a:stretch>
        </p:blipFill>
        <p:spPr bwMode="auto">
          <a:xfrm>
            <a:off x="1" y="836712"/>
            <a:ext cx="8964487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780782"/>
            <a:ext cx="2589363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КАРЛИКОВАЯ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ИГРУНКА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3-tub-ru.yandex.net/i?id=ee0ce94094ae9f5d5974320b4191bb9d-11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764704"/>
            <a:ext cx="4464496" cy="36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3789040"/>
            <a:ext cx="8568952" cy="2880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perspective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БЕРЕГИТЕ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ЖИВОТНЫХ</a:t>
            </a:r>
            <a:endParaRPr lang="ru-RU" sz="5400" b="1" cap="none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im2-tub-ru.yandex.net/i?id=71ac8377c36083bd44141ab3e81d3cd4-11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93096"/>
            <a:ext cx="2764010" cy="1368152"/>
          </a:xfrm>
          <a:prstGeom prst="round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155679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НАСЕКОМЫЕ- это животные, у которых шесть ног.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4" name="Picture 4" descr="http://im0-tub-ru.yandex.net/i?id=0e02f6f5aeecfa1625cb60c712a06c8a-46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861" y="2204864"/>
            <a:ext cx="1828800" cy="1428750"/>
          </a:xfrm>
          <a:prstGeom prst="roundRect">
            <a:avLst/>
          </a:prstGeom>
          <a:noFill/>
        </p:spPr>
      </p:pic>
      <p:pic>
        <p:nvPicPr>
          <p:cNvPr id="15372" name="Picture 12" descr="http://im1-tub-ru.yandex.net/i?id=b7682429604690b64ba353859e5a0174-119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76872"/>
            <a:ext cx="2098923" cy="1428750"/>
          </a:xfrm>
          <a:prstGeom prst="roundRect">
            <a:avLst/>
          </a:prstGeom>
          <a:noFill/>
        </p:spPr>
      </p:pic>
      <p:pic>
        <p:nvPicPr>
          <p:cNvPr id="15374" name="Picture 14" descr="http://im0-tub-ru.yandex.net/i?id=ab8e5821613e31f564bc2af82f3a02e9-97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93096"/>
            <a:ext cx="2143125" cy="1428750"/>
          </a:xfrm>
          <a:prstGeom prst="roundRect">
            <a:avLst/>
          </a:prstGeom>
          <a:noFill/>
        </p:spPr>
      </p:pic>
      <p:pic>
        <p:nvPicPr>
          <p:cNvPr id="15376" name="Picture 16" descr="http://im0-tub-ru.yandex.net/i?id=bb786a6f5a0ca2f7bc42cc2e0da6fef6-59-144&amp;n=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293096"/>
            <a:ext cx="2088232" cy="1454274"/>
          </a:xfrm>
          <a:prstGeom prst="roundRect">
            <a:avLst/>
          </a:prstGeom>
          <a:noFill/>
        </p:spPr>
      </p:pic>
      <p:pic>
        <p:nvPicPr>
          <p:cNvPr id="15378" name="Picture 18" descr="http://im1-tub-ru.yandex.net/i?id=3b1a46705a2b37c61aaf6b698d8e8e4e-26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204864"/>
            <a:ext cx="2880320" cy="1440160"/>
          </a:xfrm>
          <a:prstGeom prst="round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35458" y="3645024"/>
            <a:ext cx="1603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БАБОЧКА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364502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СТРЕКОЗА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0272" y="5373216"/>
            <a:ext cx="17281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    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КУЗНЕЧИК</a:t>
            </a:r>
          </a:p>
          <a:p>
            <a:pPr algn="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5733256"/>
            <a:ext cx="174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ШМЕЛЬ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851920" y="573325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КОМАР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80026" y="36450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МУХА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2737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СТРОЕНИЕ ТЕЛА БАБОЧКИ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7544" y="2132856"/>
            <a:ext cx="19442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КРЫЛЬЯ</a:t>
            </a:r>
          </a:p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227687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3528" y="328498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ГОЛОВА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754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7452320" y="148478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ГЛАЗА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3528" y="533837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ГРУДЬ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80312" y="4725144"/>
            <a:ext cx="116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НОГИ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7544" y="3437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572000" y="616530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БРЮШКО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67544" y="3589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8" name="Picture 14" descr="Butterfly Rend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844824"/>
            <a:ext cx="5375920" cy="3960439"/>
          </a:xfrm>
          <a:prstGeom prst="rect">
            <a:avLst/>
          </a:prstGeom>
          <a:noFill/>
        </p:spPr>
      </p:pic>
      <p:cxnSp>
        <p:nvCxnSpPr>
          <p:cNvPr id="100" name="Прямая со стрелкой 99"/>
          <p:cNvCxnSpPr/>
          <p:nvPr/>
        </p:nvCxnSpPr>
        <p:spPr>
          <a:xfrm>
            <a:off x="2195736" y="2708920"/>
            <a:ext cx="1728192" cy="57606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>
            <a:hlinkClick r:id="rId3" action="ppaction://hlinksldjump"/>
          </p:cNvPr>
          <p:cNvCxnSpPr/>
          <p:nvPr/>
        </p:nvCxnSpPr>
        <p:spPr>
          <a:xfrm>
            <a:off x="1907704" y="3717032"/>
            <a:ext cx="3528392" cy="72008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V="1">
            <a:off x="1763688" y="4653136"/>
            <a:ext cx="3384376" cy="93610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H="1">
            <a:off x="6228184" y="4005064"/>
            <a:ext cx="864096" cy="43204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H="1">
            <a:off x="5652120" y="1988840"/>
            <a:ext cx="1800200" cy="247469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V="1">
            <a:off x="5364088" y="4869160"/>
            <a:ext cx="0" cy="122413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236296" y="3640380"/>
            <a:ext cx="17423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УСИКИ</a:t>
            </a:r>
          </a:p>
          <a:p>
            <a:endParaRPr lang="ru-RU" dirty="0"/>
          </a:p>
        </p:txBody>
      </p:sp>
      <p:cxnSp>
        <p:nvCxnSpPr>
          <p:cNvPr id="132" name="Прямая со стрелкой 131"/>
          <p:cNvCxnSpPr/>
          <p:nvPr/>
        </p:nvCxnSpPr>
        <p:spPr>
          <a:xfrm flipH="1">
            <a:off x="6156176" y="5013176"/>
            <a:ext cx="1224136" cy="7200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Стрелка вправо 145">
            <a:hlinkClick r:id="rId3" action="ppaction://hlinksldjump"/>
          </p:cNvPr>
          <p:cNvSpPr/>
          <p:nvPr/>
        </p:nvSpPr>
        <p:spPr>
          <a:xfrm>
            <a:off x="8244408" y="6237312"/>
            <a:ext cx="720080" cy="432048"/>
          </a:xfrm>
          <a:prstGeom prst="rightArrow">
            <a:avLst>
              <a:gd name="adj1" fmla="val 36121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813690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РЫБЫ- водные животные, тело которых покрыто чешуей.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8438" name="Picture 6" descr="http://im3-tub-ru.yandex.net/i?id=744b04fabcef671241bbba8d9854d61c-116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25" y="1988840"/>
            <a:ext cx="2505075" cy="1428750"/>
          </a:xfrm>
          <a:prstGeom prst="rect">
            <a:avLst/>
          </a:prstGeom>
          <a:noFill/>
        </p:spPr>
      </p:pic>
      <p:pic>
        <p:nvPicPr>
          <p:cNvPr id="18440" name="Picture 8" descr="http://im3-tub-ru.yandex.net/i?id=3635feb7dfb7e59182e32577210e600e-03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2520280" cy="1428750"/>
          </a:xfrm>
          <a:prstGeom prst="rect">
            <a:avLst/>
          </a:prstGeom>
          <a:noFill/>
        </p:spPr>
      </p:pic>
      <p:pic>
        <p:nvPicPr>
          <p:cNvPr id="18442" name="Picture 10" descr="Ерш обыкновенный Рыбалка и охота в Казахста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157192"/>
            <a:ext cx="2592288" cy="1428750"/>
          </a:xfrm>
          <a:prstGeom prst="rect">
            <a:avLst/>
          </a:prstGeom>
          <a:noFill/>
        </p:spPr>
      </p:pic>
      <p:pic>
        <p:nvPicPr>
          <p:cNvPr id="18444" name="Picture 12" descr="http://im1-tub-ru.yandex.net/i?id=0f80dc288761e7240d9b8bc0d35f3277-15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1844824"/>
            <a:ext cx="2736304" cy="1368152"/>
          </a:xfrm>
          <a:prstGeom prst="rect">
            <a:avLst/>
          </a:prstGeom>
          <a:noFill/>
        </p:spPr>
      </p:pic>
      <p:pic>
        <p:nvPicPr>
          <p:cNvPr id="18448" name="Picture 16" descr="http://im3-tub-ru.yandex.net/i?id=7dda45dda7448a9994e4f68af4aefdff-132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1867" y="3429000"/>
            <a:ext cx="2762622" cy="1584176"/>
          </a:xfrm>
          <a:prstGeom prst="rect">
            <a:avLst/>
          </a:prstGeom>
          <a:noFill/>
        </p:spPr>
      </p:pic>
      <p:pic>
        <p:nvPicPr>
          <p:cNvPr id="18450" name="Picture 18" descr="http://im3-tub-ru.yandex.net/i?id=08cbf6b24fffa0ba22f6fd90e6558309-40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7" y="5229200"/>
            <a:ext cx="2808312" cy="14287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flipH="1">
            <a:off x="3563888" y="469146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    </a:t>
            </a:r>
            <a:r>
              <a:rPr lang="ru-RU" sz="2800" b="1" dirty="0" smtClean="0">
                <a:solidFill>
                  <a:srgbClr val="00B0F0"/>
                </a:solidFill>
              </a:rPr>
              <a:t>МОРСКИЕ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1920" y="2531224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РЕЧНЫЕ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18" name="Прямая со стрелкой 17"/>
          <p:cNvCxnSpPr>
            <a:stCxn id="16" idx="1"/>
            <a:endCxn id="18438" idx="3"/>
          </p:cNvCxnSpPr>
          <p:nvPr/>
        </p:nvCxnSpPr>
        <p:spPr>
          <a:xfrm flipH="1" flipV="1">
            <a:off x="2771800" y="2703215"/>
            <a:ext cx="1080120" cy="8961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6" idx="1"/>
          </p:cNvCxnSpPr>
          <p:nvPr/>
        </p:nvCxnSpPr>
        <p:spPr>
          <a:xfrm flipH="1">
            <a:off x="2987824" y="2792834"/>
            <a:ext cx="864096" cy="9241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6" idx="1"/>
          </p:cNvCxnSpPr>
          <p:nvPr/>
        </p:nvCxnSpPr>
        <p:spPr>
          <a:xfrm flipH="1">
            <a:off x="2771800" y="2792834"/>
            <a:ext cx="1080120" cy="21483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220072" y="2924944"/>
            <a:ext cx="864096" cy="230425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5220072" y="4221088"/>
            <a:ext cx="792088" cy="100811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220072" y="5229200"/>
            <a:ext cx="792088" cy="57606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331640" y="299695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окунь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19672" y="4509120"/>
            <a:ext cx="11521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сом</a:t>
            </a:r>
          </a:p>
          <a:p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619672" y="609329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ерш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52321" y="278092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B0F0"/>
                </a:solidFill>
              </a:rPr>
              <a:t>сельдь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92281" y="458112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B0F0"/>
                </a:solidFill>
              </a:rPr>
              <a:t>камбала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52320" y="6237312"/>
            <a:ext cx="151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B0F0"/>
                </a:solidFill>
              </a:rPr>
              <a:t>акула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052736"/>
            <a:ext cx="6309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СТРОЕНИЕ ТЕЛА РЫБЫ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9458" name="Picture 2" descr="Холодный посол помидор &quot; ВКУСНЫЕ РЕЦЕПТЫ 2014 С ФОТО. Вкусные рецепты с фотографиями на каждый день. Рецепты салатов, рецепты п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060848"/>
            <a:ext cx="5616624" cy="38884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2204864"/>
            <a:ext cx="1548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ГОЛОВА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506938"/>
            <a:ext cx="1864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ЖАБЕРНАЯ</a:t>
            </a:r>
            <a:br>
              <a:rPr lang="ru-RU" sz="2000" b="1" dirty="0" smtClean="0"/>
            </a:br>
            <a:r>
              <a:rPr lang="ru-RU" sz="2000" b="1" dirty="0" smtClean="0"/>
              <a:t>КРЫШКА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609329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ПЛАВНИКИ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08304" y="249289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ТУЛОВИЩЕ</a:t>
            </a:r>
            <a:endParaRPr lang="ru-RU" sz="20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331640" y="2492896"/>
            <a:ext cx="864096" cy="100811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043608" y="3861048"/>
            <a:ext cx="1371945" cy="17899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923928" y="2708920"/>
            <a:ext cx="2880320" cy="12401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3851920" y="5517232"/>
            <a:ext cx="3168352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3203848" y="4653136"/>
            <a:ext cx="3816424" cy="15121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4716016" y="2780928"/>
            <a:ext cx="2304256" cy="33843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5508104" y="4869160"/>
            <a:ext cx="1512168" cy="1296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028384" y="4509120"/>
            <a:ext cx="90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ХВОСТ</a:t>
            </a:r>
            <a:endParaRPr lang="ru-RU" sz="2000" b="1" dirty="0"/>
          </a:p>
        </p:txBody>
      </p:sp>
      <p:cxnSp>
        <p:nvCxnSpPr>
          <p:cNvPr id="44" name="Прямая со стрелкой 43"/>
          <p:cNvCxnSpPr>
            <a:stCxn id="42" idx="1"/>
          </p:cNvCxnSpPr>
          <p:nvPr/>
        </p:nvCxnSpPr>
        <p:spPr>
          <a:xfrm flipH="1" flipV="1">
            <a:off x="6372200" y="4221088"/>
            <a:ext cx="1656184" cy="4880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трелка вправо 63">
            <a:hlinkClick r:id="rId3" action="ppaction://hlinksldjump"/>
          </p:cNvPr>
          <p:cNvSpPr/>
          <p:nvPr/>
        </p:nvSpPr>
        <p:spPr>
          <a:xfrm>
            <a:off x="8316416" y="616530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96752"/>
            <a:ext cx="79928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ПТИЦЫ – животные тело которых </a:t>
            </a:r>
          </a:p>
          <a:p>
            <a:pPr algn="ctr"/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покрыто перьями.</a:t>
            </a:r>
            <a:endParaRPr lang="ru-RU" sz="3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482" name="Picture 2" descr="http://im0-tub-ru.yandex.net/i?id=c37ecbeed1b79c92c2f9494c60b899f2-67-144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81128"/>
            <a:ext cx="1872208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0" name="Picture 10" descr="http://im2-tub-ru.yandex.net/i?id=676acb79e5cc0f218744dfb661df0d1d-05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02396"/>
            <a:ext cx="1845940" cy="1716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6" name="Picture 16" descr="http://im0-tub-ru.yandex.net/i?id=9d6a3773344846db8a0779e7ec11f76e-13-144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509120"/>
            <a:ext cx="2304256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8" name="Picture 18" descr="http://im0-tub-ru.yandex.net/i?id=8810e1b815bacfd7242edbfefa47e3c1-40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276872"/>
            <a:ext cx="2520280" cy="1742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0" name="Picture 20" descr="http://im0-tub-ru.yandex.net/i?id=5068f5a235d28a9e3eb625d0a98b88c6-53-144&amp;n=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725144"/>
            <a:ext cx="1800200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99593" y="361906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ЛАСТОЧКА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605322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ДЯТЕЛ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3619068"/>
            <a:ext cx="1512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ВОРОБЕЙ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9953" y="605322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ГУСЬ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8304" y="3619068"/>
            <a:ext cx="136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СИНИЦА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8264" y="605322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КУРИЦА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Picture 22" descr="http://im2-tub-ru.yandex.net/i?id=e3f30800e3faff557df684f16e5671a4-99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362994"/>
            <a:ext cx="1869182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7308304" y="361906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СИНИЦА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урица - Картинки животных - 900 презентаций для детей - Развивающие игры дет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73423"/>
            <a:ext cx="4608512" cy="47799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98072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СТРОЕНИЕ ТЕЛА ПТИЦЫ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312" y="1916832"/>
            <a:ext cx="1950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ГОЛОВА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3284984"/>
            <a:ext cx="1445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КЛЮВ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72" y="602128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НОГИ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204864"/>
            <a:ext cx="906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ХВОСТ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717032"/>
            <a:ext cx="1623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КРЫЛЬЯ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5229200"/>
            <a:ext cx="2020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ТУЛОВИЩЕ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1988840"/>
            <a:ext cx="97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ШЕЯ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>
            <a:stCxn id="7" idx="3"/>
          </p:cNvCxnSpPr>
          <p:nvPr/>
        </p:nvCxnSpPr>
        <p:spPr>
          <a:xfrm>
            <a:off x="1589585" y="2404919"/>
            <a:ext cx="1110207" cy="44801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91680" y="3861048"/>
            <a:ext cx="2664296" cy="7200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267744" y="4653136"/>
            <a:ext cx="2232248" cy="100811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2"/>
          </p:cNvCxnSpPr>
          <p:nvPr/>
        </p:nvCxnSpPr>
        <p:spPr>
          <a:xfrm>
            <a:off x="4283968" y="2348880"/>
            <a:ext cx="914400" cy="9144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156176" y="1988840"/>
            <a:ext cx="1368152" cy="28803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6660232" y="2276872"/>
            <a:ext cx="1008112" cy="136815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1"/>
          </p:cNvCxnSpPr>
          <p:nvPr/>
        </p:nvCxnSpPr>
        <p:spPr>
          <a:xfrm flipH="1">
            <a:off x="5076056" y="6221343"/>
            <a:ext cx="1944216" cy="1596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трелка вправо 34">
            <a:hlinkClick r:id="rId3" action="ppaction://hlinksldjump"/>
          </p:cNvPr>
          <p:cNvSpPr/>
          <p:nvPr/>
        </p:nvSpPr>
        <p:spPr>
          <a:xfrm>
            <a:off x="8388424" y="6165304"/>
            <a:ext cx="474352" cy="2880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463</TotalTime>
  <Words>460</Words>
  <Application>Microsoft Office PowerPoint</Application>
  <PresentationFormat>Экран (4:3)</PresentationFormat>
  <Paragraphs>210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48</cp:revision>
  <dcterms:created xsi:type="dcterms:W3CDTF">2014-12-09T20:03:27Z</dcterms:created>
  <dcterms:modified xsi:type="dcterms:W3CDTF">2015-05-03T12:54:38Z</dcterms:modified>
</cp:coreProperties>
</file>