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420888"/>
            <a:ext cx="3600400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такое обществознание?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 работать с учебником?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89240"/>
            <a:ext cx="1254333" cy="5040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Урок 1</a:t>
            </a:r>
            <a:endParaRPr lang="ru-R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5328592"/>
          </a:xfrm>
        </p:spPr>
        <p:txBody>
          <a:bodyPr/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/>
              <a:t>амое важное в § выделено значком	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</a:t>
            </a:r>
            <a:r>
              <a:rPr lang="ru-RU" sz="2600" b="1" dirty="0"/>
              <a:t>, отмеченные звёздочкой, являются наиболее трудными - *.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/>
              <a:t>о ходу изложения встречаются вопросы и задания к тексту. Они заставят тебя </a:t>
            </a:r>
            <a:r>
              <a:rPr lang="ru-RU" sz="2600" b="1" dirty="0" smtClean="0"/>
              <a:t>заду-</a:t>
            </a:r>
            <a:r>
              <a:rPr lang="ru-RU" sz="2600" b="1" dirty="0" err="1" smtClean="0"/>
              <a:t>маться</a:t>
            </a:r>
            <a:r>
              <a:rPr lang="ru-RU" sz="2600" b="1" dirty="0"/>
              <a:t>, помогут самостоятельно сделать </a:t>
            </a:r>
            <a:r>
              <a:rPr lang="ru-RU" sz="2600" b="1" dirty="0" smtClean="0"/>
              <a:t>вывод </a:t>
            </a:r>
            <a:endParaRPr lang="ru-RU" sz="2600" b="1" dirty="0">
              <a:solidFill>
                <a:schemeClr val="bg1"/>
              </a:solidFill>
            </a:endParaRP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/>
              <a:t>аждый § завершается вопросами для </a:t>
            </a:r>
            <a:r>
              <a:rPr lang="ru-RU" sz="2600" b="1" dirty="0" err="1" smtClean="0"/>
              <a:t>са-мопроверки</a:t>
            </a:r>
            <a:r>
              <a:rPr lang="ru-RU" sz="2600" b="1" dirty="0"/>
              <a:t>. Отвечая на них ты сможешь подготовиться к беседе на следующем </a:t>
            </a:r>
            <a:r>
              <a:rPr lang="ru-RU" sz="2600" b="1" dirty="0" smtClean="0"/>
              <a:t>уро-</a:t>
            </a:r>
            <a:r>
              <a:rPr lang="ru-RU" sz="2600" b="1" dirty="0" err="1" smtClean="0"/>
              <a:t>ке</a:t>
            </a:r>
            <a:r>
              <a:rPr lang="ru-RU" sz="2600" b="1" dirty="0"/>
              <a:t>, проверить, всё ли усвоено. Рубрика </a:t>
            </a:r>
            <a:r>
              <a:rPr lang="ru-RU" sz="2600" b="1" dirty="0" err="1" smtClean="0"/>
              <a:t>назы-вается</a:t>
            </a:r>
            <a:r>
              <a:rPr lang="ru-RU" sz="2600" b="1" dirty="0" smtClean="0"/>
              <a:t> </a:t>
            </a:r>
            <a:r>
              <a:rPr lang="ru-RU" sz="2600" b="1" dirty="0"/>
              <a:t>«Проверим себя».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81847" y="3105871"/>
            <a:ext cx="720080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?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7332400" y="533214"/>
            <a:ext cx="792088" cy="792088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463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 smtClean="0"/>
              <a:t>Каждая новая глава начинается сообщениями: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 чём мы узнаем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 какие вопросы ответим</a:t>
            </a:r>
          </a:p>
          <a:p>
            <a:pPr marL="68580" indent="0">
              <a:buNone/>
            </a:pPr>
            <a:r>
              <a:rPr lang="ru-RU" sz="2600" b="1" dirty="0" smtClean="0"/>
              <a:t>В учебнике ты встретишь рубрики: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</a:t>
            </a:r>
            <a:r>
              <a:rPr lang="ru-RU" sz="2600" b="1" dirty="0" smtClean="0"/>
              <a:t>ил на свете человек»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</a:t>
            </a:r>
            <a:r>
              <a:rPr lang="ru-RU" sz="2600" b="1" dirty="0" smtClean="0"/>
              <a:t>утешествие в прошлое»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</a:t>
            </a:r>
            <a:r>
              <a:rPr lang="ru-RU" sz="2600" b="1" dirty="0" smtClean="0"/>
              <a:t>артинная галерея»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</a:t>
            </a:r>
            <a:r>
              <a:rPr lang="ru-RU" sz="2600" b="1" dirty="0" smtClean="0"/>
              <a:t> классе и дома»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</a:t>
            </a:r>
            <a:r>
              <a:rPr lang="ru-RU" sz="2600" b="1" dirty="0" smtClean="0"/>
              <a:t>чимся…»</a:t>
            </a:r>
          </a:p>
          <a:p>
            <a:pPr marL="68580" indent="0">
              <a:buNone/>
            </a:pPr>
            <a:r>
              <a:rPr lang="ru-RU" sz="2600" b="1" dirty="0" smtClean="0"/>
              <a:t>Есть в учебнике и разделы: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рактикум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опросы для итогового повторения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ловарь</a:t>
            </a:r>
          </a:p>
        </p:txBody>
      </p:sp>
      <p:pic>
        <p:nvPicPr>
          <p:cNvPr id="9220" name="Picture 4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596787" cy="2571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548680"/>
            <a:ext cx="6777317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 smtClean="0"/>
              <a:t>Удачи тебе в Путешествии в мир новых знаний!</a:t>
            </a:r>
          </a:p>
          <a:p>
            <a:pPr marL="68580" indent="0">
              <a:buNone/>
            </a:pPr>
            <a:endParaRPr lang="ru-RU" sz="2600" b="1" dirty="0"/>
          </a:p>
          <a:p>
            <a:pPr marL="68580" indent="0">
              <a:buNone/>
            </a:pPr>
            <a:endParaRPr lang="ru-RU" sz="2600" b="1" dirty="0" smtClean="0"/>
          </a:p>
          <a:p>
            <a:pPr marL="68580" indent="0">
              <a:buNone/>
            </a:pPr>
            <a:endParaRPr lang="ru-RU" sz="2600" b="1" dirty="0"/>
          </a:p>
          <a:p>
            <a:pPr marL="68580" indent="0">
              <a:buNone/>
            </a:pPr>
            <a:endParaRPr lang="ru-RU" sz="2600" b="1" dirty="0" smtClean="0"/>
          </a:p>
          <a:p>
            <a:pPr marL="68580" indent="0">
              <a:buNone/>
            </a:pPr>
            <a:endParaRPr lang="ru-RU" sz="2600" b="1" u="sng" dirty="0" smtClean="0"/>
          </a:p>
          <a:p>
            <a:pPr marL="68580" indent="0">
              <a:buNone/>
            </a:pPr>
            <a:r>
              <a:rPr lang="ru-RU" sz="2600" b="1" u="sng" dirty="0" smtClean="0"/>
              <a:t>Домашнее задание: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ассмотреть учебник, оглавление, иллюстрации.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рочитать текст на сс. 5-8, подготовиться к беседе на уроке.</a:t>
            </a:r>
            <a:endParaRPr lang="ru-RU" sz="2600" b="1" dirty="0"/>
          </a:p>
        </p:txBody>
      </p:sp>
      <p:pic>
        <p:nvPicPr>
          <p:cNvPr id="10242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88" y="1785926"/>
            <a:ext cx="2587025" cy="1787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67252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780928"/>
            <a:ext cx="6120796" cy="17534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/>
              <a:t>1. Что мы узнаем изучая обществознание?</a:t>
            </a:r>
          </a:p>
          <a:p>
            <a:pPr marL="68580" indent="0">
              <a:buNone/>
            </a:pPr>
            <a:r>
              <a:rPr lang="ru-RU" sz="2800" b="1" dirty="0" smtClean="0"/>
              <a:t>2. Как работать с учебником?</a:t>
            </a:r>
            <a:endParaRPr lang="ru-RU" sz="2800" b="1" dirty="0"/>
          </a:p>
        </p:txBody>
      </p:sp>
      <p:pic>
        <p:nvPicPr>
          <p:cNvPr id="1030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изучается на обществознании?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7"/>
            <a:ext cx="8640960" cy="32403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 smtClean="0"/>
              <a:t>Этот новый школьный предмет расскажет тебе об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</a:t>
            </a:r>
            <a:r>
              <a:rPr lang="ru-RU" sz="2600" b="1" dirty="0" smtClean="0"/>
              <a:t>.</a:t>
            </a:r>
          </a:p>
          <a:p>
            <a:pPr marL="68580" indent="0">
              <a:buNone/>
            </a:pPr>
            <a:r>
              <a:rPr lang="ru-RU" sz="2600" b="1" dirty="0" smtClean="0"/>
              <a:t>Где уже мы узнавали об обществе?</a:t>
            </a:r>
          </a:p>
          <a:p>
            <a:pPr marL="68580" indent="0">
              <a:buNone/>
            </a:pPr>
            <a:r>
              <a:rPr lang="ru-RU" sz="2600" b="1" dirty="0" smtClean="0"/>
              <a:t>Правильно! Изучали в младших классах предмет «Окружающий мир», изучаем историю, читаем на уроках литературы о людях и обществе, в котором живут персонажи. </a:t>
            </a:r>
            <a:endParaRPr lang="ru-RU" sz="2600" b="1" dirty="0"/>
          </a:p>
        </p:txBody>
      </p:sp>
      <p:pic>
        <p:nvPicPr>
          <p:cNvPr id="2050" name="Picture 2" descr="C:\Users\Acer\Desktop\анимационные картинки\задумавшийся смайл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02" y="4581128"/>
            <a:ext cx="149159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2530"/>
            <a:ext cx="8352928" cy="6455469"/>
          </a:xfrm>
        </p:spPr>
        <p:txBody>
          <a:bodyPr>
            <a:normAutofit lnSpcReduction="10000"/>
          </a:bodyPr>
          <a:lstStyle/>
          <a:p>
            <a:pPr marL="187325" lvl="8" indent="0" algn="just">
              <a:buNone/>
            </a:pP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</a:t>
            </a:r>
            <a:r>
              <a:rPr lang="ru-RU" sz="2600" b="1" dirty="0" smtClean="0"/>
              <a:t> – это люди, тот мир и окружение, в котором мы живём. Каждый из нас – часть общества.</a:t>
            </a:r>
          </a:p>
          <a:p>
            <a:pPr marL="187325" lvl="8" indent="0" algn="just">
              <a:buNone/>
            </a:pPr>
            <a:r>
              <a:rPr lang="ru-RU" sz="2600" b="1" dirty="0" smtClean="0"/>
              <a:t>Ты живёшь среди людей, учишься в школе, являешься жителем России.</a:t>
            </a:r>
          </a:p>
          <a:p>
            <a:pPr marL="644525" lvl="8" indent="-457200"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аждый из нас пользуется тем, что создано людьми для людей.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0" lvl="8" indent="-346075"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аждый </a:t>
            </a:r>
            <a:r>
              <a:rPr lang="ru-RU" sz="2600" b="1" dirty="0"/>
              <a:t>из нас </a:t>
            </a:r>
            <a:r>
              <a:rPr lang="ru-RU" sz="2600" b="1" dirty="0" err="1"/>
              <a:t>по-лучает</a:t>
            </a:r>
            <a:r>
              <a:rPr lang="ru-RU" sz="2600" b="1" dirty="0"/>
              <a:t> знания от </a:t>
            </a:r>
            <a:r>
              <a:rPr lang="ru-RU" sz="2600" b="1" dirty="0" smtClean="0"/>
              <a:t>других </a:t>
            </a:r>
            <a:r>
              <a:rPr lang="ru-RU" sz="2600" b="1" dirty="0"/>
              <a:t>людей</a:t>
            </a:r>
            <a:r>
              <a:rPr lang="ru-RU" sz="2600" b="1" dirty="0" smtClean="0"/>
              <a:t>.</a:t>
            </a:r>
          </a:p>
          <a:p>
            <a:pPr marL="4572000" lvl="8" indent="-346075" algn="just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/>
              <a:t>аждый из нас об-</a:t>
            </a:r>
            <a:r>
              <a:rPr lang="ru-RU" sz="2600" b="1" dirty="0" err="1"/>
              <a:t>щается</a:t>
            </a:r>
            <a:r>
              <a:rPr lang="ru-RU" sz="2600" b="1" dirty="0"/>
              <a:t> с другими людьми</a:t>
            </a:r>
            <a:r>
              <a:rPr lang="ru-RU" sz="2600" b="1" dirty="0" smtClean="0"/>
              <a:t>.</a:t>
            </a:r>
          </a:p>
          <a:p>
            <a:pPr marL="4572000" lvl="8" indent="-346075" algn="just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/>
              <a:t>начит, каждый из нас прочно связан с другими людьми.</a:t>
            </a:r>
          </a:p>
          <a:p>
            <a:pPr marL="4572000" lvl="8" indent="-346075" algn="just"/>
            <a:endParaRPr lang="ru-RU" sz="2600" b="1" dirty="0"/>
          </a:p>
          <a:p>
            <a:pPr marL="4572000" lvl="8" indent="-346075" algn="just"/>
            <a:endParaRPr lang="ru-RU" sz="2600" b="1" dirty="0"/>
          </a:p>
          <a:p>
            <a:pPr marL="644525" lvl="8" indent="-457200"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6" y="3398857"/>
            <a:ext cx="4157566" cy="276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8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52928" cy="20882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 smtClean="0"/>
              <a:t>Важной частью любого общества является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r>
              <a:rPr lang="ru-RU" sz="2600" b="1" dirty="0" smtClean="0"/>
              <a:t>.</a:t>
            </a:r>
          </a:p>
          <a:p>
            <a:pPr marL="68580" indent="0">
              <a:buNone/>
            </a:pPr>
            <a:r>
              <a:rPr lang="ru-RU" sz="2600" b="1" dirty="0" smtClean="0"/>
              <a:t>Можно сказать, что всё общество состоит из семей. Члены семьи –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родственники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83264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1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052736"/>
            <a:ext cx="4824536" cy="4968552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ы ходишь в школу. Кроме тебя здесь учится много других ребят.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2600" b="1" dirty="0" smtClean="0"/>
              <a:t>колы есть и в крупных городах, и в маленьких посёлках. И в них, как и в твоей школе, учатся ре-</a:t>
            </a:r>
            <a:r>
              <a:rPr lang="ru-RU" sz="2600" b="1" dirty="0" err="1" smtClean="0"/>
              <a:t>бята</a:t>
            </a:r>
            <a:r>
              <a:rPr lang="ru-RU" sz="2600" b="1" dirty="0" smtClean="0"/>
              <a:t> от 6 до 17 лет.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се они относятся к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общественной группе школьники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346810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88" y="607355"/>
            <a:ext cx="8352928" cy="252028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тобы общество, в котором ты живёшь, процветало, надо трудиться.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  <a:r>
              <a:rPr lang="ru-RU" sz="2600" b="1" dirty="0" smtClean="0"/>
              <a:t> – основа жизни любого общества: и первобытного, и современного.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руд человека немыслим без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творчества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4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692696"/>
            <a:ext cx="5832648" cy="5472608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ы живёшь в Российской Федерации. 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разные исторические </a:t>
            </a:r>
            <a:r>
              <a:rPr lang="ru-RU" sz="2600" b="1" dirty="0" err="1" smtClean="0"/>
              <a:t>вре</a:t>
            </a:r>
            <a:r>
              <a:rPr lang="ru-RU" sz="2600" b="1" dirty="0" smtClean="0"/>
              <a:t>-мена наше государство </a:t>
            </a:r>
            <a:r>
              <a:rPr lang="ru-RU" sz="2600" b="1" dirty="0" err="1" smtClean="0"/>
              <a:t>назы-валось</a:t>
            </a:r>
            <a:r>
              <a:rPr lang="ru-RU" sz="2600" b="1" dirty="0" smtClean="0"/>
              <a:t> по-разному. Но оно всегда было важной частью мира. 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 уроках обществознания ты узнаешь как устроено наше государство, какие </a:t>
            </a:r>
            <a:r>
              <a:rPr lang="ru-RU" sz="2600" b="1" dirty="0" err="1" smtClean="0"/>
              <a:t>государ-ственные</a:t>
            </a:r>
            <a:r>
              <a:rPr lang="ru-RU" sz="2600" b="1" dirty="0" smtClean="0"/>
              <a:t> символы имеет, ка-кими правами и </a:t>
            </a:r>
            <a:r>
              <a:rPr lang="ru-RU" sz="2600" b="1" dirty="0" err="1" smtClean="0"/>
              <a:t>обязанностя</a:t>
            </a:r>
            <a:r>
              <a:rPr lang="ru-RU" sz="2600" b="1" dirty="0" smtClean="0"/>
              <a:t>-ми обладают его граждане.</a:t>
            </a:r>
            <a:endParaRPr lang="ru-RU" sz="2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2476200" cy="247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966" cy="6858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же работать с учебником?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45900"/>
            <a:ext cx="4824536" cy="4286280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сё содержание </a:t>
            </a:r>
            <a:r>
              <a:rPr lang="ru-RU" sz="2600" b="1" dirty="0" err="1" smtClean="0"/>
              <a:t>учеб-ника</a:t>
            </a:r>
            <a:r>
              <a:rPr lang="ru-RU" sz="2600" b="1" dirty="0" smtClean="0"/>
              <a:t> разбито на главы, а главы – на параграфы (</a:t>
            </a:r>
            <a:r>
              <a:rPr lang="ru-RU" sz="2800" b="1" dirty="0" smtClean="0"/>
              <a:t>§§)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екст параграфов (</a:t>
            </a:r>
            <a:r>
              <a:rPr lang="ru-RU" sz="2800" b="1" dirty="0" smtClean="0"/>
              <a:t>§)</a:t>
            </a:r>
            <a:r>
              <a:rPr lang="ru-RU" sz="2600" b="1" dirty="0" smtClean="0"/>
              <a:t> надо читать, обращая внимание на </a:t>
            </a:r>
            <a:r>
              <a:rPr lang="ru-RU" sz="2600" b="1" dirty="0" err="1" smtClean="0"/>
              <a:t>выделен-ные</a:t>
            </a:r>
            <a:r>
              <a:rPr lang="ru-RU" sz="2600" b="1" dirty="0" smtClean="0"/>
              <a:t> </a:t>
            </a:r>
            <a:r>
              <a:rPr lang="ru-RU" sz="2700" b="1" dirty="0" smtClean="0"/>
              <a:t>жирным шрифтом</a:t>
            </a:r>
            <a:r>
              <a:rPr lang="ru-RU" sz="2600" b="1" dirty="0" smtClean="0"/>
              <a:t> слова. Эти слова </a:t>
            </a:r>
            <a:r>
              <a:rPr lang="ru-RU" sz="2600" b="1" dirty="0" err="1" smtClean="0"/>
              <a:t>объяс-нены</a:t>
            </a:r>
            <a:r>
              <a:rPr lang="ru-RU" sz="2600" b="1" dirty="0" smtClean="0"/>
              <a:t> в словаре.</a:t>
            </a:r>
            <a:endParaRPr lang="ru-RU" sz="2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34" y="1916832"/>
            <a:ext cx="28520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9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365</TotalTime>
  <Words>588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Что такое обществознание? Как работать с учебником?</vt:lpstr>
      <vt:lpstr>План урока:</vt:lpstr>
      <vt:lpstr>Что изучается на обществознании?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же работать с учебником?</vt:lpstr>
      <vt:lpstr>Презентация PowerPoint</vt:lpstr>
      <vt:lpstr>Презентация PowerPoint</vt:lpstr>
      <vt:lpstr>Презентация PowerPoint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обществознание? Как работать с учебником?</dc:title>
  <dc:creator>Ирина</dc:creator>
  <cp:lastModifiedBy>Ирина</cp:lastModifiedBy>
  <cp:revision>30</cp:revision>
  <dcterms:created xsi:type="dcterms:W3CDTF">2012-07-13T11:27:11Z</dcterms:created>
  <dcterms:modified xsi:type="dcterms:W3CDTF">2015-06-01T18:35:20Z</dcterms:modified>
</cp:coreProperties>
</file>