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imghp" TargetMode="External"/><Relationship Id="rId2" Type="http://schemas.openxmlformats.org/officeDocument/2006/relationships/hyperlink" Target="https://yandex.ru/image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368596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Загадка человека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5589240"/>
            <a:ext cx="1254333" cy="50405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Arial Narrow" pitchFamily="34" charset="0"/>
              </a:rPr>
              <a:t>Урок 3</a:t>
            </a:r>
            <a:endParaRPr lang="ru-RU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34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628" y="620688"/>
            <a:ext cx="7024744" cy="889168"/>
          </a:xfrm>
        </p:spPr>
        <p:txBody>
          <a:bodyPr>
            <a:normAutofit/>
          </a:bodyPr>
          <a:lstStyle/>
          <a:p>
            <a:r>
              <a:rPr lang="ru-RU" b="1" u="sng" dirty="0">
                <a:solidFill>
                  <a:schemeClr val="tx2"/>
                </a:solidFill>
              </a:rPr>
              <a:t>Домашнее задание</a:t>
            </a:r>
            <a:r>
              <a:rPr lang="ru-RU" b="1" u="sng" dirty="0" smtClean="0">
                <a:solidFill>
                  <a:schemeClr val="tx2"/>
                </a:solidFill>
              </a:rPr>
              <a:t>: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3341" y="4437112"/>
            <a:ext cx="6777317" cy="1440160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</a:t>
            </a:r>
            <a:r>
              <a:rPr lang="ru-RU" sz="2600" b="1" dirty="0" smtClean="0"/>
              <a:t>1 – до конца (сс. 11-14).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600" b="1" dirty="0" smtClean="0"/>
              <a:t>адания в Рабочей тетради №№4-8 (сс. 5-9).</a:t>
            </a:r>
            <a:endParaRPr lang="ru-RU" sz="2600" b="1" dirty="0"/>
          </a:p>
        </p:txBody>
      </p:sp>
      <p:pic>
        <p:nvPicPr>
          <p:cNvPr id="7170" name="Picture 2" descr="C:\Users\Acer\Desktop\анимационные картинки\смайл на диване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866" y="1916832"/>
            <a:ext cx="2938269" cy="2029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35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Несколько слов для учителя: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7920880" cy="489654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Курс подготовлен к УМК: Обществознание. 5 класс. </a:t>
            </a:r>
            <a:r>
              <a:rPr lang="ru-RU" u="sng" dirty="0" smtClean="0"/>
              <a:t>Учебник</a:t>
            </a:r>
            <a:r>
              <a:rPr lang="ru-RU" dirty="0" smtClean="0"/>
              <a:t> для общеобразовательных учреждений. Под редакцией Л.Н. Боголюбова, Л.Ф. Ивановой. - М.: Просвещение, 2012.</a:t>
            </a:r>
          </a:p>
          <a:p>
            <a:pPr algn="just"/>
            <a:r>
              <a:rPr lang="ru-RU" u="sng" dirty="0" smtClean="0"/>
              <a:t>Рабочая тетрадь</a:t>
            </a:r>
            <a:r>
              <a:rPr lang="ru-RU" dirty="0" smtClean="0"/>
              <a:t>: </a:t>
            </a:r>
            <a:r>
              <a:rPr lang="ru-RU" dirty="0" err="1" smtClean="0"/>
              <a:t>Л.Ф.Иванова</a:t>
            </a:r>
            <a:r>
              <a:rPr lang="ru-RU" dirty="0" smtClean="0"/>
              <a:t>, Я.В. </a:t>
            </a:r>
            <a:r>
              <a:rPr lang="ru-RU" dirty="0" err="1" smtClean="0"/>
              <a:t>Хотеенкова</a:t>
            </a:r>
            <a:r>
              <a:rPr lang="ru-RU" dirty="0" smtClean="0"/>
              <a:t>. Обществознание. 5 класс. Пособие для учащихся общеобразовательных учреждений. - М.: Просвещение, 2012.</a:t>
            </a:r>
          </a:p>
          <a:p>
            <a:pPr algn="just"/>
            <a:r>
              <a:rPr lang="ru-RU" u="sng" dirty="0" smtClean="0"/>
              <a:t>Методическое пособие</a:t>
            </a:r>
            <a:r>
              <a:rPr lang="ru-RU" dirty="0" smtClean="0"/>
              <a:t>:  Методические рекомендации к учебнику «Обществоведение: гражданин, общество, государство»: 5 </a:t>
            </a:r>
            <a:r>
              <a:rPr lang="ru-RU" dirty="0" err="1" smtClean="0"/>
              <a:t>кл</a:t>
            </a:r>
            <a:r>
              <a:rPr lang="ru-RU" dirty="0" smtClean="0"/>
              <a:t>.: Пособие для учителя/Л.Н. Боголюбов, Н.Ф. Виноградник, Н.И. Городецкая и др.; под ред. Л.Ф. Ивановой. М.: Просвещение, 2003.</a:t>
            </a:r>
          </a:p>
          <a:p>
            <a:pPr algn="just"/>
            <a:r>
              <a:rPr lang="ru-RU" dirty="0" smtClean="0"/>
              <a:t>При разработке Презентаций использовалась Рабочая тетрадь по обществоведению: 5 класс/ А.С. Митькин.- М.: Экзамен, 2012.</a:t>
            </a:r>
          </a:p>
          <a:p>
            <a:pPr algn="just"/>
            <a:r>
              <a:rPr lang="ru-RU" dirty="0" smtClean="0"/>
              <a:t>В презентациях использованы иллюстрации из открытого банка иллюстраций Яндекс и Гугл : </a:t>
            </a:r>
            <a:r>
              <a:rPr lang="en-US" dirty="0">
                <a:hlinkClick r:id="rId2"/>
              </a:rPr>
              <a:t>https://yandex.ru/images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;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www.google.ru/imghp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88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652268"/>
            <a:ext cx="3816542" cy="817160"/>
          </a:xfrm>
        </p:spPr>
        <p:txBody>
          <a:bodyPr/>
          <a:lstStyle/>
          <a:p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636912"/>
            <a:ext cx="7488832" cy="208823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600" b="1" dirty="0" smtClean="0"/>
              <a:t>1. Что такое наследственность.</a:t>
            </a:r>
          </a:p>
          <a:p>
            <a:pPr marL="68580" indent="0">
              <a:buNone/>
            </a:pPr>
            <a:r>
              <a:rPr lang="ru-RU" sz="2600" b="1" dirty="0" smtClean="0"/>
              <a:t>2. Наследственность – биологическая сущность всех людей.</a:t>
            </a:r>
          </a:p>
          <a:p>
            <a:pPr marL="68580" indent="0">
              <a:buNone/>
            </a:pPr>
            <a:r>
              <a:rPr lang="ru-RU" sz="2600" b="1" dirty="0" smtClean="0"/>
              <a:t>3. Можно ли влиять на наследственность.</a:t>
            </a:r>
            <a:endParaRPr lang="ru-RU" sz="2600" b="1" dirty="0"/>
          </a:p>
        </p:txBody>
      </p:sp>
      <p:pic>
        <p:nvPicPr>
          <p:cNvPr id="5" name="Picture 6" descr="C:\Users\Acer\Desktop\анимационные картинки\смайл реш задачу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038" y="404664"/>
            <a:ext cx="1672582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32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992888" cy="74515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Что такое наследственность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3342" y="1268760"/>
            <a:ext cx="6777317" cy="2952328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600" b="1" dirty="0" smtClean="0"/>
              <a:t>очему один человек похож на маму, а другой на папу? Один на бабушку, а другой на деда?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600" b="1" dirty="0" smtClean="0"/>
              <a:t>очему о родственниках говорят «похожи как две капли воды»?</a:t>
            </a:r>
          </a:p>
          <a:p>
            <a:r>
              <a:rPr lang="ru-RU" sz="2600" b="1" dirty="0" smtClean="0"/>
              <a:t>А чем похожи все люди на Земле?</a:t>
            </a:r>
            <a:endParaRPr lang="ru-RU" sz="2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501" y="4077072"/>
            <a:ext cx="6024998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8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8640"/>
            <a:ext cx="8568952" cy="3528392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600" b="1" dirty="0" smtClean="0"/>
              <a:t>т своих предков и родственников человек наследует определённые </a:t>
            </a:r>
            <a:r>
              <a:rPr lang="ru-RU" sz="2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биологические признаки</a:t>
            </a:r>
            <a:r>
              <a:rPr lang="ru-RU" sz="2600" b="1" dirty="0" smtClean="0"/>
              <a:t> (свойства).</a:t>
            </a:r>
          </a:p>
          <a:p>
            <a:r>
              <a:rPr lang="ru-RU" sz="2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Наследственность</a:t>
            </a:r>
            <a:r>
              <a:rPr lang="ru-RU" sz="2600" b="1" dirty="0" smtClean="0"/>
              <a:t> животного проявляется в его </a:t>
            </a:r>
            <a:r>
              <a:rPr lang="ru-RU" sz="2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инстинктах</a:t>
            </a:r>
            <a:r>
              <a:rPr lang="ru-RU" sz="2600" b="1" dirty="0" smtClean="0"/>
              <a:t>, т.е. в определённых </a:t>
            </a:r>
            <a:r>
              <a:rPr lang="ru-RU" sz="2600" b="1" dirty="0" err="1" smtClean="0"/>
              <a:t>действи-ях</a:t>
            </a:r>
            <a:r>
              <a:rPr lang="ru-RU" sz="2600" b="1" dirty="0" smtClean="0"/>
              <a:t>, поведении.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600" b="1" dirty="0" smtClean="0"/>
              <a:t>бучаться инстинктам не надо, т.к. они </a:t>
            </a:r>
            <a:r>
              <a:rPr lang="ru-RU" sz="2600" b="1" dirty="0" err="1" smtClean="0"/>
              <a:t>суще-ствуют</a:t>
            </a:r>
            <a:r>
              <a:rPr lang="ru-RU" sz="2600" b="1" dirty="0" smtClean="0"/>
              <a:t> с рождения.</a:t>
            </a:r>
            <a:endParaRPr lang="ru-RU" sz="2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3714752"/>
            <a:ext cx="3275856" cy="21653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17032"/>
            <a:ext cx="2304256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66102" y="5953179"/>
            <a:ext cx="601179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FFFF00"/>
                </a:solidFill>
              </a:rPr>
              <a:t>А есть ли у человека инстинкты?</a:t>
            </a:r>
            <a:endParaRPr lang="ru-RU" sz="2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63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143000"/>
          </a:xfrm>
        </p:spPr>
        <p:txBody>
          <a:bodyPr>
            <a:normAutofit/>
          </a:bodyPr>
          <a:lstStyle/>
          <a:p>
            <a:r>
              <a:rPr lang="ru-RU" sz="3400" b="1" dirty="0" smtClean="0">
                <a:solidFill>
                  <a:srgbClr val="FFFF00"/>
                </a:solidFill>
              </a:rPr>
              <a:t>Заполните таблицу, используя набор слов:</a:t>
            </a:r>
            <a:endParaRPr lang="ru-RU" sz="3400" b="1" dirty="0">
              <a:solidFill>
                <a:srgbClr val="FFFF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8518800"/>
              </p:ext>
            </p:extLst>
          </p:nvPr>
        </p:nvGraphicFramePr>
        <p:xfrm>
          <a:off x="827584" y="4581127"/>
          <a:ext cx="7848873" cy="1063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91"/>
                <a:gridCol w="2616291"/>
                <a:gridCol w="2616291"/>
              </a:tblGrid>
              <a:tr h="390166">
                <a:tc gridSpan="2">
                  <a:txBody>
                    <a:bodyPr/>
                    <a:lstStyle/>
                    <a:p>
                      <a:r>
                        <a:rPr lang="ru-RU" dirty="0" smtClean="0"/>
                        <a:t>Что мы наследуем от родителей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Чему мы должны</a:t>
                      </a:r>
                      <a:endParaRPr lang="ru-RU" dirty="0"/>
                    </a:p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научиться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67343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Общее у всех людей</a:t>
                      </a:r>
                      <a:endParaRPr lang="ru-RU" dirty="0"/>
                    </a:p>
                  </a:txBody>
                  <a:tcP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Особенное у разных людей</a:t>
                      </a:r>
                      <a:endParaRPr lang="ru-RU" dirty="0"/>
                    </a:p>
                  </a:txBody>
                  <a:tcPr>
                    <a:lnR w="38100" cmpd="sng">
                      <a:noFill/>
                    </a:lnR>
                    <a:lnT w="38100" cmpd="sng">
                      <a:noFill/>
                    </a:lnT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014546"/>
              </p:ext>
            </p:extLst>
          </p:nvPr>
        </p:nvGraphicFramePr>
        <p:xfrm>
          <a:off x="827584" y="5733256"/>
          <a:ext cx="7848873" cy="7200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616291"/>
                <a:gridCol w="2616291"/>
                <a:gridCol w="2616291"/>
              </a:tblGrid>
              <a:tr h="720080"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1, 3, 5, 7, 8, 9</a:t>
                      </a:r>
                      <a:endParaRPr lang="ru-RU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6</a:t>
                      </a:r>
                      <a:endParaRPr lang="ru-RU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2, 4</a:t>
                      </a:r>
                      <a:endParaRPr lang="ru-RU" sz="2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5536" y="1628800"/>
            <a:ext cx="835292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/>
              <a:t>1.Способность защищаться 2.Способность относиться к другим, как к себе 3.Способность делать запасы впрок 4.Способность отличать хорошее от дурного 5.Способность строить жильё 6.Определённый овал лица 7.Способ-ность передвигаться 8.Способность мыслить 9.Способность утолять голод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236391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6" cy="183800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Наследственность – биологическая сущность всех людей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323652"/>
            <a:ext cx="8496944" cy="3913660"/>
          </a:xfrm>
        </p:spPr>
        <p:txBody>
          <a:bodyPr>
            <a:normAutofit/>
          </a:bodyPr>
          <a:lstStyle/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2600" b="1" dirty="0" smtClean="0"/>
              <a:t>з поколения в поколение передаётся </a:t>
            </a:r>
            <a:r>
              <a:rPr lang="ru-RU" sz="2600" b="1" dirty="0" err="1" smtClean="0"/>
              <a:t>спо-собность</a:t>
            </a:r>
            <a:r>
              <a:rPr lang="ru-RU" sz="2600" b="1" dirty="0" smtClean="0"/>
              <a:t> человека воспринимать </a:t>
            </a:r>
            <a:r>
              <a:rPr lang="ru-RU" sz="2600" b="1" dirty="0" err="1" smtClean="0"/>
              <a:t>окружаю-щий</a:t>
            </a:r>
            <a:r>
              <a:rPr lang="ru-RU" sz="2600" b="1" dirty="0" smtClean="0"/>
              <a:t> мир, мыслить, говорить.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600" b="1" dirty="0" smtClean="0"/>
              <a:t>т родителей человек при рождении </a:t>
            </a:r>
            <a:r>
              <a:rPr lang="ru-RU" sz="2600" b="1" dirty="0" err="1" smtClean="0"/>
              <a:t>получа-ет</a:t>
            </a:r>
            <a:r>
              <a:rPr lang="ru-RU" sz="2600" b="1" dirty="0" smtClean="0"/>
              <a:t> особенности своих эмоций: один – </a:t>
            </a:r>
            <a:r>
              <a:rPr lang="ru-RU" sz="2600" b="1" dirty="0" err="1" smtClean="0"/>
              <a:t>спокой-ный</a:t>
            </a:r>
            <a:r>
              <a:rPr lang="ru-RU" sz="2600" b="1" dirty="0" smtClean="0"/>
              <a:t> и рассудительный, другой – активный и эмоциональный.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600" b="1" dirty="0" smtClean="0"/>
              <a:t>сё это доказывает, что </a:t>
            </a:r>
            <a:r>
              <a:rPr lang="ru-RU" sz="2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 - существо биологическое</a:t>
            </a:r>
            <a:r>
              <a:rPr lang="ru-RU" sz="2600" b="1" dirty="0" smtClean="0"/>
              <a:t>.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306029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543" y="1124744"/>
            <a:ext cx="8064896" cy="468052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600" b="1" dirty="0" smtClean="0"/>
              <a:t>Что же мы наследуем от родителей?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600" b="1" dirty="0" smtClean="0"/>
              <a:t>собенности внешнего вида</a:t>
            </a:r>
          </a:p>
          <a:p>
            <a:pPr marL="68580" indent="0" algn="just">
              <a:buNone/>
            </a:pPr>
            <a:r>
              <a:rPr lang="ru-RU" sz="2600" b="1" dirty="0" smtClean="0"/>
              <a:t>А какие наследуемые биологические </a:t>
            </a:r>
            <a:r>
              <a:rPr lang="ru-RU" sz="2600" b="1" dirty="0" err="1" smtClean="0"/>
              <a:t>приз-наки</a:t>
            </a:r>
            <a:r>
              <a:rPr lang="ru-RU" sz="2600" b="1" dirty="0" smtClean="0"/>
              <a:t> отличают людей от других живых </a:t>
            </a:r>
            <a:r>
              <a:rPr lang="ru-RU" sz="2600" b="1" dirty="0" err="1" smtClean="0"/>
              <a:t>орга-низмов</a:t>
            </a:r>
            <a:r>
              <a:rPr lang="ru-RU" sz="2600" b="1" dirty="0" smtClean="0"/>
              <a:t>?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600" b="1" dirty="0" smtClean="0"/>
              <a:t>собенности строения коры головного мозга.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600" b="1" dirty="0" smtClean="0"/>
              <a:t>пособность к </a:t>
            </a:r>
            <a:r>
              <a:rPr lang="ru-RU" sz="2600" b="1" dirty="0" err="1" smtClean="0"/>
              <a:t>прямохождению</a:t>
            </a:r>
            <a:r>
              <a:rPr lang="ru-RU" sz="2600" b="1" dirty="0" smtClean="0"/>
              <a:t>.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600" b="1" dirty="0" smtClean="0"/>
              <a:t>пособность к абстрактному мышлению.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600" b="1" dirty="0" smtClean="0"/>
              <a:t>пособность к творчеству.</a:t>
            </a:r>
            <a:endParaRPr lang="ru-RU" sz="2600" b="1" dirty="0"/>
          </a:p>
        </p:txBody>
      </p:sp>
      <p:pic>
        <p:nvPicPr>
          <p:cNvPr id="4098" name="Picture 2" descr="C:\Users\Acer\Desktop\анимационные картинки\непонимающий смайл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344" y="332656"/>
            <a:ext cx="1584176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90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7300" y="404664"/>
            <a:ext cx="547260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Можно ли влиять на наследственность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1928802"/>
            <a:ext cx="8286808" cy="450059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2600" b="1" dirty="0" smtClean="0"/>
              <a:t>ногое зависит от условий жизни человека.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600" b="1" dirty="0" smtClean="0"/>
              <a:t>чень много зависит от воспитания </a:t>
            </a:r>
            <a:r>
              <a:rPr lang="ru-RU" sz="2600" b="1" dirty="0" err="1" smtClean="0"/>
              <a:t>чело-века</a:t>
            </a:r>
            <a:r>
              <a:rPr lang="ru-RU" sz="2600" b="1" dirty="0" smtClean="0"/>
              <a:t>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600" b="1" dirty="0" smtClean="0"/>
              <a:t>а человека, его характер и поведение </a:t>
            </a:r>
            <a:r>
              <a:rPr lang="ru-RU" sz="2600" b="1" dirty="0" err="1" smtClean="0"/>
              <a:t>вли-яют</a:t>
            </a:r>
            <a:r>
              <a:rPr lang="ru-RU" sz="2600" b="1" dirty="0" smtClean="0"/>
              <a:t>:</a:t>
            </a:r>
          </a:p>
          <a:p>
            <a:pPr algn="just">
              <a:buFont typeface="Arial" pitchFamily="34" charset="0"/>
              <a:buChar char="•"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600" b="1" dirty="0" smtClean="0"/>
              <a:t>бразование</a:t>
            </a:r>
          </a:p>
          <a:p>
            <a:pPr algn="just">
              <a:buFont typeface="Arial" pitchFamily="34" charset="0"/>
              <a:buChar char="•"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600" b="1" dirty="0" smtClean="0"/>
              <a:t>ультура</a:t>
            </a:r>
          </a:p>
          <a:p>
            <a:pPr algn="just">
              <a:buFont typeface="Arial" pitchFamily="34" charset="0"/>
              <a:buChar char="•"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600" b="1" dirty="0" smtClean="0"/>
              <a:t>равственные ценности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600" b="1" dirty="0" smtClean="0"/>
              <a:t>начит, </a:t>
            </a:r>
            <a:r>
              <a:rPr lang="ru-RU" sz="2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человек – существо не только </a:t>
            </a:r>
            <a:r>
              <a:rPr lang="ru-RU" sz="26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биоло-гическое</a:t>
            </a:r>
            <a:r>
              <a:rPr lang="ru-RU" sz="2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но и социальное</a:t>
            </a:r>
            <a:r>
              <a:rPr lang="ru-RU" sz="2600" b="1" dirty="0" smtClean="0"/>
              <a:t>, т.е. </a:t>
            </a:r>
            <a:r>
              <a:rPr lang="ru-RU" sz="2600" b="1" dirty="0" err="1" smtClean="0"/>
              <a:t>обществен-ное</a:t>
            </a:r>
            <a:r>
              <a:rPr lang="ru-RU" sz="2600" b="1" dirty="0" smtClean="0"/>
              <a:t>.</a:t>
            </a:r>
            <a:endParaRPr lang="ru-RU" sz="2600" b="1" dirty="0"/>
          </a:p>
        </p:txBody>
      </p:sp>
      <p:pic>
        <p:nvPicPr>
          <p:cNvPr id="5122" name="Picture 2" descr="C:\Users\Acer\Desktop\анимационные картинки\смайл растерянный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908" y="404664"/>
            <a:ext cx="2213416" cy="1296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99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12776"/>
            <a:ext cx="7272808" cy="3024336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sz="2600" b="1" dirty="0" smtClean="0"/>
              <a:t>ем человек отличается от животных?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600" b="1" dirty="0" smtClean="0"/>
              <a:t>акие биологические признаки </a:t>
            </a:r>
            <a:r>
              <a:rPr lang="ru-RU" sz="2600" b="1" dirty="0" err="1" smtClean="0"/>
              <a:t>насле-дует</a:t>
            </a:r>
            <a:r>
              <a:rPr lang="ru-RU" sz="2600" b="1" dirty="0" smtClean="0"/>
              <a:t> человек?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sz="2600" b="1" dirty="0" smtClean="0"/>
              <a:t>то может повлиять на </a:t>
            </a:r>
            <a:r>
              <a:rPr lang="ru-RU" sz="2600" b="1" dirty="0" err="1" smtClean="0"/>
              <a:t>наследствен-ность</a:t>
            </a:r>
            <a:r>
              <a:rPr lang="ru-RU" sz="2600" b="1" dirty="0" smtClean="0"/>
              <a:t>?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3200" b="1" dirty="0" smtClean="0"/>
              <a:t>акова загадка человека?</a:t>
            </a:r>
            <a:endParaRPr lang="ru-RU" sz="3200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24744" cy="745152"/>
          </a:xfrm>
        </p:spPr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</a:rPr>
              <a:t>Давай повторим главное:</a:t>
            </a:r>
            <a:endParaRPr lang="ru-RU" b="1" i="1" dirty="0">
              <a:solidFill>
                <a:srgbClr val="FFFF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34487"/>
            <a:ext cx="3148295" cy="2361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04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149</TotalTime>
  <Words>538</Words>
  <Application>Microsoft Office PowerPoint</Application>
  <PresentationFormat>Экран (4:3)</PresentationFormat>
  <Paragraphs>58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Загадка человека</vt:lpstr>
      <vt:lpstr>План урока:</vt:lpstr>
      <vt:lpstr>Что такое наследственность</vt:lpstr>
      <vt:lpstr>Презентация PowerPoint</vt:lpstr>
      <vt:lpstr>Заполните таблицу, используя набор слов:</vt:lpstr>
      <vt:lpstr>Наследственность – биологическая сущность всех людей</vt:lpstr>
      <vt:lpstr>Презентация PowerPoint</vt:lpstr>
      <vt:lpstr>Можно ли влиять на наследственность</vt:lpstr>
      <vt:lpstr>Давай повторим главное:</vt:lpstr>
      <vt:lpstr>Домашнее задание:</vt:lpstr>
      <vt:lpstr>Несколько слов для учителя: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18</cp:revision>
  <dcterms:created xsi:type="dcterms:W3CDTF">2012-07-13T15:26:18Z</dcterms:created>
  <dcterms:modified xsi:type="dcterms:W3CDTF">2015-06-01T18:36:01Z</dcterms:modified>
</cp:coreProperties>
</file>