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0" r:id="rId4"/>
    <p:sldId id="262" r:id="rId5"/>
    <p:sldId id="263" r:id="rId6"/>
    <p:sldId id="264" r:id="rId7"/>
    <p:sldId id="266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13E24-60C6-4254-8C88-48D0104ED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8F186-A089-4147-9EF9-8FF9A13A45D1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B7D5-2894-42EE-B39B-B68E3F2995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Швейная машина.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История создания швейной машины.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4" name="Picture 63" descr="C:\Users\UserW7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4582089" cy="3398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Устройство шпульного колпачка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098" name="Picture 2" descr="C:\Users\UserW7\Desktop\18d71446ceec021dfbabfca7ec430f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5857916" cy="5518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Первая швейная машина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latin typeface="Monotype Corsiva" pitchFamily="66" charset="0"/>
              </a:rPr>
              <a:t>XV</a:t>
            </a:r>
            <a:r>
              <a:rPr lang="ru-RU" sz="2000" dirty="0" smtClean="0">
                <a:latin typeface="Monotype Corsiva" pitchFamily="66" charset="0"/>
              </a:rPr>
              <a:t>в. Проект машины для пошива одежды предложил </a:t>
            </a:r>
            <a:r>
              <a:rPr lang="ru-RU" sz="2000" b="1" dirty="0" smtClean="0">
                <a:latin typeface="Monotype Corsiva" pitchFamily="66" charset="0"/>
              </a:rPr>
              <a:t>Леонардо да Винчи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1775 год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немец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Карл </a:t>
            </a:r>
            <a:r>
              <a:rPr lang="ru-RU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Вейзенталь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получает патент на швейную машину копирующую образование стежков вручную</a:t>
            </a:r>
            <a:endParaRPr lang="ru-RU" sz="2000" dirty="0" smtClean="0">
              <a:solidFill>
                <a:srgbClr val="CC33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000" b="1" dirty="0" smtClean="0">
              <a:solidFill>
                <a:srgbClr val="CC33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Monotype Corsiva" pitchFamily="66" charset="0"/>
              </a:rPr>
              <a:t>1834г.американец </a:t>
            </a:r>
            <a:r>
              <a:rPr lang="ru-RU" sz="2000" b="1" dirty="0" err="1" smtClean="0">
                <a:latin typeface="Monotype Corsiva" pitchFamily="66" charset="0"/>
              </a:rPr>
              <a:t>Уолтер</a:t>
            </a:r>
            <a:r>
              <a:rPr lang="ru-RU" sz="2000" b="1" dirty="0" smtClean="0">
                <a:latin typeface="Monotype Corsiva" pitchFamily="66" charset="0"/>
              </a:rPr>
              <a:t> Хант</a:t>
            </a:r>
            <a:r>
              <a:rPr lang="ru-RU" sz="2000" dirty="0" smtClean="0">
                <a:latin typeface="Monotype Corsiva" pitchFamily="66" charset="0"/>
              </a:rPr>
              <a:t> изобрел иглу с ушком и челнок (две нитки, но нет регулировки натяжения) 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dirty="0" smtClean="0">
                <a:latin typeface="Monotype Corsiva" pitchFamily="66" charset="0"/>
              </a:rPr>
              <a:t>1845г. американец </a:t>
            </a:r>
            <a:r>
              <a:rPr lang="ru-RU" sz="2000" b="1" dirty="0" err="1" smtClean="0">
                <a:latin typeface="Monotype Corsiva" pitchFamily="66" charset="0"/>
              </a:rPr>
              <a:t>Элиас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b="1" dirty="0" err="1" smtClean="0">
                <a:latin typeface="Monotype Corsiva" pitchFamily="66" charset="0"/>
              </a:rPr>
              <a:t>Хоу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2000" dirty="0" smtClean="0">
                <a:latin typeface="Monotype Corsiva" pitchFamily="66" charset="0"/>
              </a:rPr>
              <a:t>получил патент на швейную машину челночного стежка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333375" y="6126163"/>
            <a:ext cx="477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Первая швейная машина </a:t>
            </a:r>
            <a:r>
              <a:rPr lang="ru-RU" b="1" dirty="0" err="1"/>
              <a:t>Э.Хоу</a:t>
            </a:r>
            <a:endParaRPr lang="ru-RU" b="1" dirty="0"/>
          </a:p>
        </p:txBody>
      </p:sp>
      <p:pic>
        <p:nvPicPr>
          <p:cNvPr id="2054" name="Picture 6" descr="C:\Users\UserW7\Desktop\59e7e094b75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75" y="1600200"/>
            <a:ext cx="4038600" cy="4198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ru-RU" sz="3600" dirty="0" smtClean="0">
              <a:latin typeface="Monotype Corsiva" pitchFamily="66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63628" y="738180"/>
            <a:ext cx="6400800" cy="17526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В 1850 – 1851 американские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изобретатели Вильсон, Гиббс и Зингер запатентовали новые конструкции швейных машин, усовершенствовав машину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Хоу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. Наиболее удачной            оказалась машина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Исакка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Monotype Corsiva" pitchFamily="66" charset="0"/>
              </a:rPr>
              <a:t>Меррита</a:t>
            </a:r>
            <a:r>
              <a:rPr lang="ru-RU" sz="2800" dirty="0" smtClean="0">
                <a:solidFill>
                  <a:schemeClr val="tx1"/>
                </a:solidFill>
                <a:latin typeface="Monotype Corsiva" pitchFamily="66" charset="0"/>
              </a:rPr>
              <a:t> Зингера.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4" descr="C:\Users\UserW7\Desktop\32303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857628"/>
            <a:ext cx="1708040" cy="2352672"/>
          </a:xfrm>
          <a:prstGeom prst="rect">
            <a:avLst/>
          </a:prstGeom>
          <a:noFill/>
        </p:spPr>
      </p:pic>
      <p:pic>
        <p:nvPicPr>
          <p:cNvPr id="10245" name="Picture 5" descr="C:\Users\UserW7\Desktop\singersewingmachinepatentdrawing-660x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929066"/>
            <a:ext cx="1973268" cy="2212452"/>
          </a:xfrm>
          <a:prstGeom prst="rect">
            <a:avLst/>
          </a:prstGeom>
          <a:noFill/>
        </p:spPr>
      </p:pic>
      <p:pic>
        <p:nvPicPr>
          <p:cNvPr id="10246" name="Picture 6" descr="C:\Users\UserW7\Desktop\3955675pq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3929066"/>
            <a:ext cx="2451096" cy="1993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2596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1900 год.</a:t>
            </a:r>
            <a:r>
              <a:rPr lang="ru-RU" b="1" dirty="0" smtClean="0">
                <a:latin typeface="Monotype Corsiva" pitchFamily="66" charset="0"/>
              </a:rPr>
              <a:t> В подмосковном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городе Подольске фирма «</a:t>
            </a:r>
            <a:r>
              <a:rPr lang="ru-RU" b="1" dirty="0" smtClean="0">
                <a:latin typeface="Monotype Corsiva" pitchFamily="66" charset="0"/>
              </a:rPr>
              <a:t>Зингер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» основала завод, который осуществлял сборку швейных машин из деталей, доставляемых из-за границы.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8" descr="facts_1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3786190"/>
            <a:ext cx="3643338" cy="2495968"/>
          </a:xfrm>
          <a:noFill/>
          <a:ln/>
        </p:spPr>
      </p:pic>
      <p:pic>
        <p:nvPicPr>
          <p:cNvPr id="6" name="Picture 9" descr="singe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143372" y="4000504"/>
            <a:ext cx="4586416" cy="217103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Швейные машины Подольского завода компании «Зингер» 1902-1917г.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4" name="Picture 12" descr="Sun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4458565" cy="3867155"/>
          </a:xfrm>
          <a:prstGeom prst="rect">
            <a:avLst/>
          </a:prstGeom>
          <a:noFill/>
        </p:spPr>
      </p:pic>
      <p:pic>
        <p:nvPicPr>
          <p:cNvPr id="5" name="Picture 11" descr="P1010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2214554"/>
            <a:ext cx="3335364" cy="421323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Современные швейные машины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1026" name="Picture 2" descr="C:\Users\UserW7\Desktop\d572211a05d971c001dfb278762a70c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352524" cy="2768601"/>
          </a:xfrm>
          <a:prstGeom prst="rect">
            <a:avLst/>
          </a:prstGeom>
          <a:noFill/>
        </p:spPr>
      </p:pic>
      <p:pic>
        <p:nvPicPr>
          <p:cNvPr id="1027" name="Picture 3" descr="C:\Users\UserW7\Desktop\161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142984"/>
            <a:ext cx="3786214" cy="2769497"/>
          </a:xfrm>
          <a:prstGeom prst="rect">
            <a:avLst/>
          </a:prstGeom>
          <a:noFill/>
        </p:spPr>
      </p:pic>
      <p:pic>
        <p:nvPicPr>
          <p:cNvPr id="1028" name="Picture 4" descr="C:\Users\UserW7\Desktop\64799696bfb8b2d4dab5c327d70227d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956831"/>
            <a:ext cx="3625566" cy="290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dirty="0" smtClean="0">
                <a:latin typeface="Monotype Corsiva" pitchFamily="66" charset="0"/>
              </a:rPr>
              <a:t>Классификация швейных машин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 flipH="1">
            <a:off x="1511300" y="1417638"/>
            <a:ext cx="1800225" cy="18319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5651500" y="1417638"/>
            <a:ext cx="1800225" cy="18319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H="1">
            <a:off x="4570413" y="1417638"/>
            <a:ext cx="1587" cy="4089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0" y="321468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Monotype Corsiva" pitchFamily="66" charset="0"/>
              </a:rPr>
              <a:t>1. </a:t>
            </a:r>
            <a:r>
              <a:rPr lang="ru-RU" sz="2400" b="1" dirty="0" smtClean="0">
                <a:latin typeface="Monotype Corsiva" pitchFamily="66" charset="0"/>
              </a:rPr>
              <a:t>Универсальные</a:t>
            </a:r>
            <a:endParaRPr lang="ru-RU" sz="2400" b="1" dirty="0"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>
            <a:off x="3490913" y="1417638"/>
            <a:ext cx="1079500" cy="3451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4572000" y="1417638"/>
            <a:ext cx="1079500" cy="3451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3214678" y="1417637"/>
            <a:ext cx="2428892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0" y="50498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Monotype Corsiva" pitchFamily="66" charset="0"/>
              </a:rPr>
              <a:t>       </a:t>
            </a:r>
            <a:r>
              <a:rPr lang="ru-RU" sz="2400" b="1" dirty="0">
                <a:latin typeface="Monotype Corsiva" pitchFamily="66" charset="0"/>
              </a:rPr>
              <a:t>2. </a:t>
            </a:r>
            <a:r>
              <a:rPr lang="ru-RU" sz="2400" b="1" dirty="0" smtClean="0">
                <a:latin typeface="Monotype Corsiva" pitchFamily="66" charset="0"/>
              </a:rPr>
              <a:t>Специальные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3311525" y="5949950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latin typeface="Monotype Corsiva" pitchFamily="66" charset="0"/>
              </a:rPr>
              <a:t>3. Бытовые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3357562"/>
            <a:ext cx="1822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5. Автоматы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29322" y="4929198"/>
            <a:ext cx="2786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504D"/>
                </a:solidFill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4.Полуавтоматы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Детали швейной машины</a:t>
            </a:r>
            <a:endParaRPr lang="ru-RU" b="1" dirty="0">
              <a:latin typeface="Monotype Corsiva" pitchFamily="66" charset="0"/>
            </a:endParaRPr>
          </a:p>
        </p:txBody>
      </p:sp>
      <p:graphicFrame>
        <p:nvGraphicFramePr>
          <p:cNvPr id="4097" name="Object 2"/>
          <p:cNvGraphicFramePr>
            <a:graphicFrameLocks noChangeAspect="1"/>
          </p:cNvGraphicFramePr>
          <p:nvPr>
            <p:ph idx="1"/>
          </p:nvPr>
        </p:nvGraphicFramePr>
        <p:xfrm>
          <a:off x="142844" y="1785926"/>
          <a:ext cx="5705134" cy="3625857"/>
        </p:xfrm>
        <a:graphic>
          <a:graphicData uri="http://schemas.openxmlformats.org/presentationml/2006/ole">
            <p:oleObj spid="_x0000_s4097" name="Точечный рисунок" r:id="rId3" imgW="7209524" imgH="4580952" progId="PBrush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00760" y="1571612"/>
            <a:ext cx="292894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Зубчатая рейка двигателя ткани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err="1" smtClean="0"/>
              <a:t>Нитенаправитель</a:t>
            </a:r>
            <a:endParaRPr lang="ru-RU" b="1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Рукав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Катушечный стержень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Моталка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Маховое колесо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Указатель длины стежка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Рычаг обратного хода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Регулятор длины стежка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Стойка рукава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Платформа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err="1" smtClean="0"/>
              <a:t>Нитенаправитель</a:t>
            </a:r>
            <a:endParaRPr lang="ru-RU" b="1" dirty="0" smtClean="0"/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Задвижная пластина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Челночное устройство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smtClean="0"/>
              <a:t>Прижимная лапка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ru-RU" b="1" dirty="0" err="1" smtClean="0"/>
              <a:t>Нитепритягиватель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Виды приводов 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(привод – устройство приводящее машину в действие)</a:t>
            </a:r>
            <a:endParaRPr lang="ru-RU" sz="3600" b="1" dirty="0">
              <a:latin typeface="Monotype Corsiva" pitchFamily="66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1000100" y="1785926"/>
          <a:ext cx="7126288" cy="3352800"/>
        </p:xfrm>
        <a:graphic>
          <a:graphicData uri="http://schemas.openxmlformats.org/presentationml/2006/ole">
            <p:oleObj spid="_x0000_s3074" name="Точечный рисунок" r:id="rId3" imgW="7125695" imgH="3352381" progId="PBrush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2910" y="5500702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1. Ручной привод          2.Ножной привод                 3.Электрический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</TotalTime>
  <Words>199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Точечный рисунок</vt:lpstr>
      <vt:lpstr>Швейная машина. История создания швейной машины.</vt:lpstr>
      <vt:lpstr>Первая швейная машина</vt:lpstr>
      <vt:lpstr> </vt:lpstr>
      <vt:lpstr>Слайд 4</vt:lpstr>
      <vt:lpstr>Швейные машины Подольского завода компании «Зингер» 1902-1917г. </vt:lpstr>
      <vt:lpstr>Современные швейные машины</vt:lpstr>
      <vt:lpstr>Классификация швейных машин</vt:lpstr>
      <vt:lpstr>Детали швейной машины</vt:lpstr>
      <vt:lpstr>Виды приводов  (привод – устройство приводящее машину в действие)</vt:lpstr>
      <vt:lpstr>Устройство шпульного колпачка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Машиноведение</dc:title>
  <dc:creator>UserW7</dc:creator>
  <cp:lastModifiedBy>UserW7</cp:lastModifiedBy>
  <cp:revision>16</cp:revision>
  <dcterms:created xsi:type="dcterms:W3CDTF">2015-05-17T04:42:01Z</dcterms:created>
  <dcterms:modified xsi:type="dcterms:W3CDTF">2015-05-17T05:38:17Z</dcterms:modified>
</cp:coreProperties>
</file>