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70" r:id="rId11"/>
    <p:sldId id="271" r:id="rId12"/>
    <p:sldId id="269" r:id="rId13"/>
    <p:sldId id="272" r:id="rId14"/>
    <p:sldId id="273" r:id="rId15"/>
    <p:sldId id="265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AC290"/>
    <a:srgbClr val="FF9933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B3CB1-DE06-43CE-B040-FF7A5B4E8D55}" type="datetimeFigureOut">
              <a:rPr lang="ru-RU"/>
              <a:pPr>
                <a:defRPr/>
              </a:pPr>
              <a:t>04.06.2015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3F846-AFC5-46A6-AD25-0B9A0559E6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6FF7E-E54B-430A-AD69-4CA175E2EB7E}" type="datetimeFigureOut">
              <a:rPr lang="ru-RU"/>
              <a:pPr>
                <a:defRPr/>
              </a:pPr>
              <a:t>04.06.2015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45E59-6E86-4886-B054-A40F7CAFCB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287BE-237C-407B-8D3B-B68A574CF69C}" type="datetimeFigureOut">
              <a:rPr lang="ru-RU"/>
              <a:pPr>
                <a:defRPr/>
              </a:pPr>
              <a:t>04.06.2015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9ABAA-C239-4FDE-AFA6-CECF1499E0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C76D5-0D34-4EA4-8CB8-37AF4FD4DFD6}" type="datetimeFigureOut">
              <a:rPr lang="ru-RU"/>
              <a:pPr>
                <a:defRPr/>
              </a:pPr>
              <a:t>04.06.2015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FDA68-B7BD-483E-A25A-012C3F1F07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64FE4-3D98-4E2D-A23D-2132D16E5EDA}" type="datetimeFigureOut">
              <a:rPr lang="ru-RU"/>
              <a:pPr>
                <a:defRPr/>
              </a:pPr>
              <a:t>04.06.2015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809C4-FBB9-4512-AB31-5CBB1A061D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77225-A305-46F8-AF23-82471617CC74}" type="datetimeFigureOut">
              <a:rPr lang="ru-RU"/>
              <a:pPr>
                <a:defRPr/>
              </a:pPr>
              <a:t>04.06.2015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06C79-1F8D-43A1-9D97-5CBA310B1F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062E0-0E84-4A33-A901-C8ADB93FC09F}" type="datetimeFigureOut">
              <a:rPr lang="ru-RU"/>
              <a:pPr>
                <a:defRPr/>
              </a:pPr>
              <a:t>04.06.2015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2D4DD-2CFB-471E-BB55-E34FAE021E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D4695-415E-41E2-AA10-A2C6EC4D6198}" type="datetimeFigureOut">
              <a:rPr lang="ru-RU"/>
              <a:pPr>
                <a:defRPr/>
              </a:pPr>
              <a:t>04.06.2015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DD5D5-6BC1-430E-8E9E-5DD942CFFB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99C44-69FB-446A-9064-C2714E459021}" type="datetimeFigureOut">
              <a:rPr lang="ru-RU"/>
              <a:pPr>
                <a:defRPr/>
              </a:pPr>
              <a:t>04.06.2015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57B53-B733-49D1-A4A5-E632309778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03691-0CC6-4B47-B527-9C039FAE5351}" type="datetimeFigureOut">
              <a:rPr lang="ru-RU"/>
              <a:pPr>
                <a:defRPr/>
              </a:pPr>
              <a:t>04.06.2015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C9132-AA48-4206-8C33-C768374101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46337-1ABA-4760-A700-DFE4B7D9F5F0}" type="datetimeFigureOut">
              <a:rPr lang="ru-RU"/>
              <a:pPr>
                <a:defRPr/>
              </a:pPr>
              <a:t>04.06.2015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22C84-E040-423F-885B-15384BE586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D135EC-2F97-4344-BCA2-C829C8871988}" type="datetimeFigureOut">
              <a:rPr lang="ru-RU"/>
              <a:pPr>
                <a:defRPr/>
              </a:pPr>
              <a:t>04.06.2015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53B382-D6DD-498C-9495-E617269265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gif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913" y="1052513"/>
            <a:ext cx="7643812" cy="14398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Batang" pitchFamily="18" charset="-127"/>
              </a:rPr>
              <a:t>Техника </a:t>
            </a:r>
            <a:r>
              <a:rPr lang="ru-RU" sz="5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Batang" pitchFamily="18" charset="-127"/>
              </a:rPr>
              <a:t>изонити</a:t>
            </a:r>
            <a:endParaRPr lang="ru-RU" sz="5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Batang" pitchFamily="18" charset="-127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268538" y="5661025"/>
            <a:ext cx="6551612" cy="863600"/>
          </a:xfrm>
        </p:spPr>
        <p:txBody>
          <a:bodyPr rtlCol="0">
            <a:normAutofit fontScale="92500"/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Методический материал к уроку № 1</a:t>
            </a:r>
            <a:endParaRPr lang="ru-RU" dirty="0"/>
          </a:p>
        </p:txBody>
      </p:sp>
      <p:pic>
        <p:nvPicPr>
          <p:cNvPr id="13316" name="Рисунок 3" descr="skanirovanie0002_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5" y="2636838"/>
            <a:ext cx="1976438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Рисунок 7" descr="Zaichik_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0063" y="2636838"/>
            <a:ext cx="2020887" cy="269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913" y="836613"/>
            <a:ext cx="7643812" cy="10795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9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itchFamily="18" charset="-127"/>
              </a:rPr>
              <a:t>Виды равносторонних углов</a:t>
            </a:r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itchFamily="18" charset="-127"/>
              </a:rPr>
              <a:t/>
            </a:r>
            <a:br>
              <a:rPr lang="ru-RU" sz="5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itchFamily="18" charset="-127"/>
              </a:rPr>
            </a:br>
            <a:endParaRPr lang="ru-RU" sz="5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Batang" pitchFamily="18" charset="-127"/>
            </a:endParaRPr>
          </a:p>
        </p:txBody>
      </p:sp>
      <p:sp>
        <p:nvSpPr>
          <p:cNvPr id="5" name="Содержимое 8"/>
          <p:cNvSpPr txBox="1">
            <a:spLocks/>
          </p:cNvSpPr>
          <p:nvPr/>
        </p:nvSpPr>
        <p:spPr>
          <a:xfrm>
            <a:off x="1476375" y="4508500"/>
            <a:ext cx="7343775" cy="20161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2000" dirty="0">
              <a:latin typeface="+mn-lt"/>
              <a:cs typeface="+mn-cs"/>
            </a:endParaRP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200" dirty="0">
              <a:latin typeface="+mn-lt"/>
              <a:cs typeface="+mn-cs"/>
            </a:endParaRP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400" dirty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dirty="0">
              <a:latin typeface="+mn-lt"/>
              <a:cs typeface="+mn-cs"/>
            </a:endParaRPr>
          </a:p>
        </p:txBody>
      </p:sp>
      <p:sp>
        <p:nvSpPr>
          <p:cNvPr id="22532" name="Содержимое 5"/>
          <p:cNvSpPr>
            <a:spLocks noGrp="1"/>
          </p:cNvSpPr>
          <p:nvPr>
            <p:ph idx="1"/>
          </p:nvPr>
        </p:nvSpPr>
        <p:spPr>
          <a:xfrm>
            <a:off x="1547813" y="4724400"/>
            <a:ext cx="7138987" cy="14414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Острый               Прямой             Тупой</a:t>
            </a:r>
          </a:p>
          <a:p>
            <a:pPr>
              <a:buFont typeface="Arial" charset="0"/>
              <a:buNone/>
            </a:pPr>
            <a:r>
              <a:rPr lang="ru-RU" smtClean="0"/>
              <a:t>угол                      угол                    угол</a:t>
            </a:r>
          </a:p>
        </p:txBody>
      </p:sp>
      <p:pic>
        <p:nvPicPr>
          <p:cNvPr id="22533" name="Рисунок 7" descr="Honor_stringart_img0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2205038"/>
            <a:ext cx="20859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Рисунок 8" descr="Honor_stringart_img0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2275" y="2205038"/>
            <a:ext cx="2139950" cy="196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Рисунок 9" descr="Honor_stringart_img03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5963" y="2349500"/>
            <a:ext cx="300672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913" y="1052513"/>
            <a:ext cx="7643812" cy="8636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9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itchFamily="18" charset="-127"/>
              </a:rPr>
              <a:t>Заполнение угла с разными сторонами</a:t>
            </a:r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itchFamily="18" charset="-127"/>
              </a:rPr>
              <a:t/>
            </a:r>
            <a:br>
              <a:rPr lang="ru-RU" sz="5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itchFamily="18" charset="-127"/>
              </a:rPr>
            </a:br>
            <a:endParaRPr lang="ru-RU" sz="5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Batang" pitchFamily="18" charset="-127"/>
            </a:endParaRPr>
          </a:p>
        </p:txBody>
      </p:sp>
      <p:sp>
        <p:nvSpPr>
          <p:cNvPr id="5" name="Содержимое 8"/>
          <p:cNvSpPr txBox="1">
            <a:spLocks/>
          </p:cNvSpPr>
          <p:nvPr/>
        </p:nvSpPr>
        <p:spPr>
          <a:xfrm>
            <a:off x="1476375" y="4508500"/>
            <a:ext cx="7343775" cy="20161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2000" dirty="0">
              <a:latin typeface="+mn-lt"/>
              <a:cs typeface="+mn-cs"/>
            </a:endParaRP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200" dirty="0">
              <a:latin typeface="+mn-lt"/>
              <a:cs typeface="+mn-cs"/>
            </a:endParaRP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400" dirty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dirty="0">
              <a:latin typeface="+mn-lt"/>
              <a:cs typeface="+mn-cs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651500" y="2205038"/>
            <a:ext cx="3035300" cy="3960812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Можно использовать линии разной длины, при этом количество точек на сторонах должно быть одинаковым.</a:t>
            </a:r>
            <a:endParaRPr lang="ru-RU" dirty="0"/>
          </a:p>
        </p:txBody>
      </p:sp>
      <p:pic>
        <p:nvPicPr>
          <p:cNvPr id="23557" name="Рисунок 10" descr="Honor_stringart_img1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9738" y="2349500"/>
            <a:ext cx="3690937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913" y="620713"/>
            <a:ext cx="7643812" cy="14398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9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itchFamily="18" charset="-127"/>
              </a:rPr>
              <a:t>Узоры на основе заполнения угла</a:t>
            </a:r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itchFamily="18" charset="-127"/>
              </a:rPr>
              <a:t/>
            </a:r>
            <a:br>
              <a:rPr lang="ru-RU" sz="5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itchFamily="18" charset="-127"/>
              </a:rPr>
            </a:br>
            <a:endParaRPr lang="ru-RU" sz="5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Batang" pitchFamily="18" charset="-127"/>
            </a:endParaRPr>
          </a:p>
        </p:txBody>
      </p:sp>
      <p:pic>
        <p:nvPicPr>
          <p:cNvPr id="24579" name="Рисунок 4" descr="dsc0466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1916113"/>
            <a:ext cx="5856288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913" y="620713"/>
            <a:ext cx="7643812" cy="14398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9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itchFamily="18" charset="-127"/>
              </a:rPr>
              <a:t>Узоры на основе заполнения угла</a:t>
            </a:r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itchFamily="18" charset="-127"/>
              </a:rPr>
              <a:t/>
            </a:r>
            <a:br>
              <a:rPr lang="ru-RU" sz="5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itchFamily="18" charset="-127"/>
              </a:rPr>
            </a:br>
            <a:endParaRPr lang="ru-RU" sz="5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Batang" pitchFamily="18" charset="-127"/>
            </a:endParaRPr>
          </a:p>
        </p:txBody>
      </p:sp>
      <p:pic>
        <p:nvPicPr>
          <p:cNvPr id="25603" name="Рисунок 3" descr="34f59678942a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2060575"/>
            <a:ext cx="3448050" cy="394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Рисунок 5" descr="1299487215_pict615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0" y="2349500"/>
            <a:ext cx="3576638" cy="347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913" y="620713"/>
            <a:ext cx="7643812" cy="14398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9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itchFamily="18" charset="-127"/>
              </a:rPr>
              <a:t>Узоры на </a:t>
            </a:r>
            <a:r>
              <a:rPr lang="ru-RU" sz="49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itchFamily="18" charset="-127"/>
              </a:rPr>
              <a:t>на</a:t>
            </a:r>
            <a:r>
              <a:rPr lang="ru-RU" sz="49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itchFamily="18" charset="-127"/>
              </a:rPr>
              <a:t> основе заполнения угла</a:t>
            </a:r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itchFamily="18" charset="-127"/>
              </a:rPr>
              <a:t/>
            </a:r>
            <a:br>
              <a:rPr lang="ru-RU" sz="5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itchFamily="18" charset="-127"/>
              </a:rPr>
            </a:br>
            <a:endParaRPr lang="ru-RU" sz="5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Batang" pitchFamily="18" charset="-127"/>
            </a:endParaRPr>
          </a:p>
        </p:txBody>
      </p:sp>
      <p:pic>
        <p:nvPicPr>
          <p:cNvPr id="26627" name="Рисунок 4" descr="91925786_slNTsfwE1d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2420938"/>
            <a:ext cx="3509963" cy="324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1358357399_2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725" y="2420938"/>
            <a:ext cx="3221038" cy="322262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913" y="476250"/>
            <a:ext cx="7643812" cy="17287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itchFamily="18" charset="-127"/>
              </a:rPr>
              <a:t>Литература</a:t>
            </a:r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itchFamily="18" charset="-127"/>
              </a:rPr>
              <a:t/>
            </a:r>
            <a:br>
              <a:rPr lang="ru-RU" sz="5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itchFamily="18" charset="-127"/>
              </a:rPr>
            </a:br>
            <a:endParaRPr lang="ru-RU" sz="5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Batang" pitchFamily="18" charset="-127"/>
            </a:endParaRPr>
          </a:p>
        </p:txBody>
      </p:sp>
      <p:pic>
        <p:nvPicPr>
          <p:cNvPr id="27651" name="Содержимое 11" descr="169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427538" y="1628775"/>
            <a:ext cx="1527175" cy="2232025"/>
          </a:xfrm>
        </p:spPr>
      </p:pic>
      <p:pic>
        <p:nvPicPr>
          <p:cNvPr id="27652" name="Рисунок 12" descr="84513374_1331264357_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5600" y="4292600"/>
            <a:ext cx="1493838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Рисунок 15" descr="tehnika_izonit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4388" y="3716338"/>
            <a:ext cx="17589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Рисунок 16" descr="tehnika_izonit2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3575" y="4149725"/>
            <a:ext cx="1884363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Рисунок 17" descr="tehnika_izonit3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31913" y="3860800"/>
            <a:ext cx="163195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Рисунок 18" descr="tehnika_izonit4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63713" y="1412875"/>
            <a:ext cx="19050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Рисунок 19" descr="tehnika_izonit5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32588" y="1412875"/>
            <a:ext cx="1871662" cy="190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913" y="1557338"/>
            <a:ext cx="7643812" cy="32400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u="sng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itchFamily="18" charset="-127"/>
              </a:rPr>
              <a:t>Изонить</a:t>
            </a: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Batang" pitchFamily="18" charset="-127"/>
              </a:rPr>
              <a:t> - </a:t>
            </a:r>
            <a:r>
              <a:rPr lang="ru-RU" sz="5400" dirty="0" smtClean="0"/>
              <a:t>это техника получения изображения нитками на картоне или другом твёрдом основании. </a:t>
            </a: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Batang" pitchFamily="18" charset="-127"/>
              </a:rPr>
              <a:t> 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913" y="692150"/>
            <a:ext cx="7643812" cy="5761038"/>
          </a:xfrm>
        </p:spPr>
        <p:txBody>
          <a:bodyPr rtlCol="0">
            <a:normAutofit fontScale="90000"/>
          </a:bodyPr>
          <a:lstStyle/>
          <a:p>
            <a:pPr marL="914400" indent="-914400" algn="l" fontAlgn="auto">
              <a:spcAft>
                <a:spcPts val="0"/>
              </a:spcAft>
              <a:defRPr/>
            </a:pPr>
            <a:r>
              <a:rPr lang="ru-RU" sz="540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itchFamily="18" charset="-127"/>
              </a:rPr>
              <a:t>  Разные </a:t>
            </a:r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itchFamily="18" charset="-127"/>
              </a:rPr>
              <a:t>названия техники:</a:t>
            </a:r>
            <a:br>
              <a:rPr lang="ru-RU" sz="5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itchFamily="18" charset="-127"/>
              </a:rPr>
            </a:b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itchFamily="18" charset="-127"/>
              </a:rPr>
              <a:t> </a:t>
            </a:r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itchFamily="18" charset="-127"/>
              </a:rPr>
              <a:t/>
            </a:r>
            <a:br>
              <a:rPr lang="ru-RU" sz="5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itchFamily="18" charset="-127"/>
              </a:rPr>
            </a:br>
            <a:r>
              <a:rPr lang="ru-RU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itchFamily="18" charset="-127"/>
              </a:rPr>
              <a:t>-</a:t>
            </a:r>
            <a:r>
              <a:rPr lang="ru-RU" sz="49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itchFamily="18" charset="-127"/>
              </a:rPr>
              <a:t> </a:t>
            </a:r>
            <a:r>
              <a:rPr lang="ru-RU" sz="4900" dirty="0" err="1" smtClean="0">
                <a:ea typeface="Batang" pitchFamily="18" charset="-127"/>
              </a:rPr>
              <a:t>и</a:t>
            </a:r>
            <a:r>
              <a:rPr lang="ru-RU" sz="4900" dirty="0" err="1" smtClean="0"/>
              <a:t>зонить</a:t>
            </a:r>
            <a:r>
              <a:rPr lang="ru-RU" sz="4900" dirty="0" smtClean="0"/>
              <a:t>, </a:t>
            </a:r>
            <a:br>
              <a:rPr lang="ru-RU" sz="4900" dirty="0" smtClean="0"/>
            </a:br>
            <a:r>
              <a:rPr lang="ru-RU" sz="4900" dirty="0" smtClean="0"/>
              <a:t>- нитяная графика, </a:t>
            </a:r>
            <a:br>
              <a:rPr lang="ru-RU" sz="4900" dirty="0" smtClean="0"/>
            </a:br>
            <a:r>
              <a:rPr lang="ru-RU" sz="4900" dirty="0" smtClean="0"/>
              <a:t>- изображение нитью, </a:t>
            </a:r>
            <a:br>
              <a:rPr lang="ru-RU" sz="4900" dirty="0" smtClean="0"/>
            </a:br>
            <a:r>
              <a:rPr lang="ru-RU" sz="4900" dirty="0" smtClean="0"/>
              <a:t>- </a:t>
            </a:r>
            <a:r>
              <a:rPr lang="ru-RU" sz="4900" dirty="0" err="1" smtClean="0"/>
              <a:t>изографика</a:t>
            </a:r>
            <a:r>
              <a:rPr lang="ru-RU" sz="4900" dirty="0" smtClean="0"/>
              <a:t>, </a:t>
            </a:r>
            <a:br>
              <a:rPr lang="ru-RU" sz="4900" dirty="0" smtClean="0"/>
            </a:br>
            <a:r>
              <a:rPr lang="ru-RU" sz="4900" dirty="0" smtClean="0"/>
              <a:t>- ниточный дизайн, </a:t>
            </a:r>
            <a:br>
              <a:rPr lang="ru-RU" sz="4900" dirty="0" smtClean="0"/>
            </a:br>
            <a:r>
              <a:rPr lang="ru-RU" sz="4900" dirty="0" smtClean="0"/>
              <a:t>- вышивка по картону. </a:t>
            </a:r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itchFamily="18" charset="-127"/>
              </a:rPr>
              <a:t/>
            </a:r>
            <a:br>
              <a:rPr lang="ru-RU" sz="5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itchFamily="18" charset="-127"/>
              </a:rPr>
            </a:br>
            <a:endParaRPr lang="ru-RU" sz="5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175" y="404813"/>
            <a:ext cx="4608513" cy="19446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itchFamily="18" charset="-127"/>
              </a:rPr>
              <a:t>История техники </a:t>
            </a:r>
            <a:r>
              <a:rPr lang="ru-RU" sz="48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itchFamily="18" charset="-127"/>
              </a:rPr>
              <a:t>изонить</a:t>
            </a:r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itchFamily="18" charset="-127"/>
              </a:rPr>
              <a:t/>
            </a:r>
            <a:br>
              <a:rPr lang="ru-RU" sz="5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itchFamily="18" charset="-127"/>
              </a:rPr>
            </a:br>
            <a:endParaRPr lang="ru-RU" sz="5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Batang" pitchFamily="18" charset="-127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619250" y="2276475"/>
            <a:ext cx="7056438" cy="4248150"/>
          </a:xfrm>
        </p:spPr>
        <p:txBody>
          <a:bodyPr rtlCol="0">
            <a:normAutofit fontScale="92500" lnSpcReduction="1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Нитяная графика как вид искусства впервые появилась в Англии. Английские ткачи придумали особый способ переплетения ниток. Они вбивали в дощечки гвозди и в определённой последовательности натягивали на них нити. В результате получались ажурные кружевные изделия, которые использовались для украшения жилища.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6388" name="Рисунок 3" descr="51864845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404813"/>
            <a:ext cx="2305050" cy="176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913" y="476250"/>
            <a:ext cx="7643812" cy="17287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itchFamily="18" charset="-127"/>
              </a:rPr>
              <a:t>Назначение - украшение</a:t>
            </a:r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itchFamily="18" charset="-127"/>
              </a:rPr>
              <a:t/>
            </a:r>
            <a:br>
              <a:rPr lang="ru-RU" sz="5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itchFamily="18" charset="-127"/>
              </a:rPr>
            </a:br>
            <a:endParaRPr lang="ru-RU" sz="5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Batang" pitchFamily="18" charset="-127"/>
            </a:endParaRPr>
          </a:p>
        </p:txBody>
      </p:sp>
      <p:pic>
        <p:nvPicPr>
          <p:cNvPr id="17411" name="Содержимое 3" descr="2802761_2e7edbf590d5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63713" y="1557338"/>
            <a:ext cx="2928937" cy="2216150"/>
          </a:xfrm>
        </p:spPr>
      </p:pic>
      <p:pic>
        <p:nvPicPr>
          <p:cNvPr id="6" name="Рисунок 5" descr="b30ca4a05249739444aabd57ba9d5e89da3c788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1556792"/>
            <a:ext cx="2281436" cy="23574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dsc0807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2275" y="4076700"/>
            <a:ext cx="3052763" cy="22891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img_733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2725" y="4076700"/>
            <a:ext cx="3051175" cy="22891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913" y="476250"/>
            <a:ext cx="7643812" cy="108108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itchFamily="18" charset="-127"/>
              </a:rPr>
              <a:t>Инструменты</a:t>
            </a:r>
            <a:br>
              <a:rPr lang="ru-RU" sz="5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itchFamily="18" charset="-127"/>
              </a:rPr>
            </a:br>
            <a:endParaRPr lang="ru-RU" sz="5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Batang" pitchFamily="18" charset="-127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6300788" y="1341438"/>
            <a:ext cx="2519362" cy="5183187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Ножницы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Карандаш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Иглы разных размеров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Булавки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Линейка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Циркуль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Подложка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Клей 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18436" name="Рисунок 3" descr="4331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1196975"/>
            <a:ext cx="1712912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4" descr="1283352103_linejka_kr_big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00" y="2420938"/>
            <a:ext cx="1393825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Рисунок 5" descr="compasso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9700" y="2997200"/>
            <a:ext cx="919163" cy="157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Рисунок 6" descr="igli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03350" y="3284538"/>
            <a:ext cx="1998663" cy="199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Рисунок 7" descr="0005-004-Instrumenty-i-materialy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47813" y="1196975"/>
            <a:ext cx="1598612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Рисунок 9" descr="179248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27538" y="4797425"/>
            <a:ext cx="1731962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Рисунок 10" descr="20%F11351-08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19475" y="4797425"/>
            <a:ext cx="738188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913" y="476250"/>
            <a:ext cx="7643812" cy="17287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itchFamily="18" charset="-127"/>
              </a:rPr>
              <a:t>Материалы</a:t>
            </a:r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itchFamily="18" charset="-127"/>
              </a:rPr>
              <a:t/>
            </a:r>
            <a:br>
              <a:rPr lang="ru-RU" sz="5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itchFamily="18" charset="-127"/>
              </a:rPr>
            </a:br>
            <a:endParaRPr lang="ru-RU" sz="5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Batang" pitchFamily="18" charset="-127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6227763" y="1600200"/>
            <a:ext cx="2736850" cy="478155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u="sng" dirty="0" smtClean="0"/>
              <a:t>Картон</a:t>
            </a:r>
            <a:r>
              <a:rPr lang="ru-RU" dirty="0" smtClean="0"/>
              <a:t> белый или цветной, </a:t>
            </a:r>
            <a:r>
              <a:rPr lang="ru-RU" u="sng" dirty="0" smtClean="0"/>
              <a:t>бархатная бумага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u="sng" dirty="0" smtClean="0"/>
              <a:t>Нитки</a:t>
            </a:r>
            <a:r>
              <a:rPr lang="ru-RU" dirty="0" smtClean="0"/>
              <a:t>: катушечные, мулине, ирис, шелковые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19460" name="Рисунок 4" descr="bumaga_barha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1196975"/>
            <a:ext cx="2436813" cy="243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5" descr="0_89646_35a9c2bc_-1-orig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3350" y="3716338"/>
            <a:ext cx="201453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Рисунок 6" descr="122510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95738" y="1484313"/>
            <a:ext cx="208915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Рисунок 7" descr="d3249d56b1130a24f72f101cc8ce4728_h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95738" y="3644900"/>
            <a:ext cx="2187575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Рисунок 9" descr="72572318_nitki2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40200" y="5157788"/>
            <a:ext cx="194945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Рисунок 10" descr="2014_enl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31988" y="5300663"/>
            <a:ext cx="1646237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913" y="476250"/>
            <a:ext cx="7643812" cy="172878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itchFamily="18" charset="-127"/>
              </a:rPr>
              <a:t>Техника</a:t>
            </a:r>
            <a:br>
              <a:rPr lang="ru-RU" sz="5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itchFamily="18" charset="-127"/>
              </a:rPr>
            </a:br>
            <a:endParaRPr lang="ru-RU" sz="5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Batang" pitchFamily="18" charset="-127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1476375" y="1600200"/>
            <a:ext cx="7488238" cy="4781550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Для освоения техники достаточно знать, как заполняются </a:t>
            </a:r>
            <a:r>
              <a:rPr lang="ru-RU" u="sng" dirty="0" smtClean="0"/>
              <a:t>угол, окружность и дуга</a:t>
            </a:r>
            <a:r>
              <a:rPr lang="ru-RU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Нарисуйте контур </a:t>
            </a:r>
            <a:r>
              <a:rPr lang="ru-RU" b="1" i="1" dirty="0" smtClean="0"/>
              <a:t>узора</a:t>
            </a:r>
            <a:r>
              <a:rPr lang="ru-RU" dirty="0" smtClean="0"/>
              <a:t> на </a:t>
            </a:r>
            <a:r>
              <a:rPr lang="ru-RU" i="1" dirty="0" smtClean="0"/>
              <a:t>изнанке картона</a:t>
            </a:r>
            <a:r>
              <a:rPr lang="ru-RU" dirty="0" smtClean="0"/>
              <a:t>, </a:t>
            </a:r>
            <a:r>
              <a:rPr lang="ru-RU" i="1" dirty="0" smtClean="0"/>
              <a:t>разделите</a:t>
            </a:r>
            <a:r>
              <a:rPr lang="ru-RU" dirty="0" smtClean="0"/>
              <a:t> изображение </a:t>
            </a:r>
            <a:r>
              <a:rPr lang="ru-RU" i="1" dirty="0" smtClean="0"/>
              <a:t>точками на </a:t>
            </a:r>
            <a:r>
              <a:rPr lang="ru-RU" i="1" u="sng" dirty="0" smtClean="0"/>
              <a:t>одинаковые</a:t>
            </a:r>
            <a:r>
              <a:rPr lang="ru-RU" i="1" dirty="0" smtClean="0"/>
              <a:t> части </a:t>
            </a:r>
            <a:r>
              <a:rPr lang="ru-RU" dirty="0" smtClean="0"/>
              <a:t>и проколите каждую точку тонким шилом или иголкой.  Чем меньше расстояние между делениями, тем рисунок получится более четким, но при этом его будет сложнее и дольше вышивать.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913" y="476250"/>
            <a:ext cx="7643812" cy="9366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itchFamily="18" charset="-127"/>
              </a:rPr>
              <a:t>Заполнение угла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itchFamily="18" charset="-127"/>
              </a:rPr>
            </a:br>
            <a:endParaRPr lang="ru-RU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Batang" pitchFamily="18" charset="-127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0" y="1196975"/>
            <a:ext cx="4392613" cy="3311525"/>
          </a:xfrm>
        </p:spPr>
        <p:txBody>
          <a:bodyPr rtlCol="0">
            <a:normAutofit fontScale="92500" lnSpcReduction="20000"/>
          </a:bodyPr>
          <a:lstStyle/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200" dirty="0" smtClean="0"/>
              <a:t>На изнанке картона начертить угол.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200" dirty="0" smtClean="0"/>
              <a:t>Каждую сторону поделить на равные части и проколоть отверстия.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200" dirty="0" smtClean="0"/>
              <a:t>С изнаночной стороны вводим иглу в точку 1 и опускаем в точку 2 на лицевой стороне.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200" dirty="0" smtClean="0"/>
              <a:t>Дальше нитку проводим из участка 2 в точку 3 </a:t>
            </a:r>
            <a:r>
              <a:rPr lang="ru-RU" sz="2200" smtClean="0"/>
              <a:t>по изнанке </a:t>
            </a:r>
            <a:r>
              <a:rPr lang="ru-RU" sz="2200" dirty="0" smtClean="0"/>
              <a:t>и выходим на лицевую сторону.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200" dirty="0" smtClean="0"/>
              <a:t>Точку 3 соединяем с точкой 4.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endParaRPr lang="ru-RU" sz="2200" dirty="0" smtClean="0"/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endParaRPr lang="ru-RU" sz="24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21508" name="Рисунок 3" descr="Изонить, техника заполнения угл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1412875"/>
            <a:ext cx="223202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8"/>
          <p:cNvSpPr txBox="1">
            <a:spLocks/>
          </p:cNvSpPr>
          <p:nvPr/>
        </p:nvSpPr>
        <p:spPr>
          <a:xfrm>
            <a:off x="1476375" y="4508500"/>
            <a:ext cx="7343775" cy="20161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  <a:cs typeface="+mn-cs"/>
              </a:rPr>
              <a:t>6. Далее нитку проводим из участка 4 в точку 5 и выходим на лицевую сторону.</a:t>
            </a: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  <a:cs typeface="+mn-cs"/>
              </a:rPr>
              <a:t>7. Точку 5 соединяем с точкой 6 и т.д.</a:t>
            </a: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  <a:cs typeface="+mn-cs"/>
              </a:rPr>
              <a:t>        На </a:t>
            </a:r>
            <a:r>
              <a:rPr lang="ru-RU" sz="2000" u="sng" dirty="0">
                <a:latin typeface="+mn-lt"/>
                <a:cs typeface="+mn-cs"/>
              </a:rPr>
              <a:t>лицевой</a:t>
            </a:r>
            <a:r>
              <a:rPr lang="ru-RU" sz="2000" dirty="0">
                <a:latin typeface="+mn-lt"/>
                <a:cs typeface="+mn-cs"/>
              </a:rPr>
              <a:t> стороне получаются протянутые линии с одной стороны угла на другой.</a:t>
            </a: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  <a:cs typeface="+mn-cs"/>
              </a:rPr>
              <a:t>        На </a:t>
            </a:r>
            <a:r>
              <a:rPr lang="ru-RU" sz="2000" u="sng" dirty="0">
                <a:latin typeface="+mn-lt"/>
                <a:cs typeface="+mn-cs"/>
              </a:rPr>
              <a:t>изнаночной</a:t>
            </a:r>
            <a:r>
              <a:rPr lang="ru-RU" sz="2000" dirty="0">
                <a:latin typeface="+mn-lt"/>
                <a:cs typeface="+mn-cs"/>
              </a:rPr>
              <a:t> стороне – линии короткие.</a:t>
            </a: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200" dirty="0">
              <a:latin typeface="+mn-lt"/>
              <a:cs typeface="+mn-cs"/>
            </a:endParaRP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400" dirty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ock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block1</Template>
  <TotalTime>131</TotalTime>
  <Words>292</Words>
  <Application>Microsoft Office PowerPoint</Application>
  <PresentationFormat>Экран (4:3)</PresentationFormat>
  <Paragraphs>47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Calibri</vt:lpstr>
      <vt:lpstr>Arial</vt:lpstr>
      <vt:lpstr>Bookman Old Style</vt:lpstr>
      <vt:lpstr>Batang</vt:lpstr>
      <vt:lpstr>block1</vt:lpstr>
      <vt:lpstr>Техника изонити</vt:lpstr>
      <vt:lpstr>Изонить - это техника получения изображения нитками на картоне или другом твёрдом основании.  </vt:lpstr>
      <vt:lpstr>  Разные названия техники:   - изонить,  - нитяная графика,  - изображение нитью,  - изографика,  - ниточный дизайн,  - вышивка по картону.  </vt:lpstr>
      <vt:lpstr>История техники изонить </vt:lpstr>
      <vt:lpstr>Назначение - украшение </vt:lpstr>
      <vt:lpstr>Инструменты </vt:lpstr>
      <vt:lpstr>Материалы </vt:lpstr>
      <vt:lpstr>Техника </vt:lpstr>
      <vt:lpstr>Заполнение угла </vt:lpstr>
      <vt:lpstr>Виды равносторонних углов </vt:lpstr>
      <vt:lpstr>Заполнение угла с разными сторонами </vt:lpstr>
      <vt:lpstr>Узоры на основе заполнения угла </vt:lpstr>
      <vt:lpstr>Узоры на основе заполнения угла </vt:lpstr>
      <vt:lpstr>Узоры на на основе заполнения угла </vt:lpstr>
      <vt:lpstr>Литература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Admin</cp:lastModifiedBy>
  <cp:revision>41</cp:revision>
  <dcterms:created xsi:type="dcterms:W3CDTF">2014-03-22T12:07:29Z</dcterms:created>
  <dcterms:modified xsi:type="dcterms:W3CDTF">2015-06-03T20:17:19Z</dcterms:modified>
</cp:coreProperties>
</file>