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271" r:id="rId3"/>
    <p:sldId id="265" r:id="rId4"/>
    <p:sldId id="266" r:id="rId5"/>
    <p:sldId id="277" r:id="rId6"/>
    <p:sldId id="283" r:id="rId7"/>
    <p:sldId id="284" r:id="rId8"/>
    <p:sldId id="268" r:id="rId9"/>
    <p:sldId id="269" r:id="rId10"/>
    <p:sldId id="270" r:id="rId11"/>
    <p:sldId id="261" r:id="rId12"/>
    <p:sldId id="272" r:id="rId13"/>
    <p:sldId id="273" r:id="rId14"/>
    <p:sldId id="257" r:id="rId15"/>
    <p:sldId id="259" r:id="rId16"/>
    <p:sldId id="258" r:id="rId17"/>
    <p:sldId id="260" r:id="rId18"/>
    <p:sldId id="274" r:id="rId19"/>
    <p:sldId id="275" r:id="rId20"/>
    <p:sldId id="263" r:id="rId21"/>
    <p:sldId id="264" r:id="rId22"/>
    <p:sldId id="276" r:id="rId23"/>
    <p:sldId id="282" r:id="rId24"/>
    <p:sldId id="280" r:id="rId25"/>
    <p:sldId id="281" r:id="rId26"/>
    <p:sldId id="267" r:id="rId27"/>
    <p:sldId id="278" r:id="rId28"/>
    <p:sldId id="279" r:id="rId29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034" y="-78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1F181E-B547-4C00-B79F-28E437F156C2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71AA14-4AE2-4A75-9F21-4FCF0F0FDC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71761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920FF-72DC-48E4-B6DB-CE501FEA75A6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84D80-7E98-42F5-840A-56C4F98C58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9725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84D80-7E98-42F5-840A-56C4F98C58C3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927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4A10E-3912-43B3-868D-A10B10181632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C7D55-1927-4167-98F6-0CA5FEB6CB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8699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4A10E-3912-43B3-868D-A10B10181632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C7D55-1927-4167-98F6-0CA5FEB6CB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9125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4A10E-3912-43B3-868D-A10B10181632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C7D55-1927-4167-98F6-0CA5FEB6CB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9331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4A10E-3912-43B3-868D-A10B10181632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C7D55-1927-4167-98F6-0CA5FEB6CB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7006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4A10E-3912-43B3-868D-A10B10181632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C7D55-1927-4167-98F6-0CA5FEB6CB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0850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4A10E-3912-43B3-868D-A10B10181632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C7D55-1927-4167-98F6-0CA5FEB6CB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5089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4A10E-3912-43B3-868D-A10B10181632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C7D55-1927-4167-98F6-0CA5FEB6CB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4845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4A10E-3912-43B3-868D-A10B10181632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C7D55-1927-4167-98F6-0CA5FEB6CB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5365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4A10E-3912-43B3-868D-A10B10181632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C7D55-1927-4167-98F6-0CA5FEB6CB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1340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4A10E-3912-43B3-868D-A10B10181632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C7D55-1927-4167-98F6-0CA5FEB6CB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5886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4A10E-3912-43B3-868D-A10B10181632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C7D55-1927-4167-98F6-0CA5FEB6CB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4414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4A10E-3912-43B3-868D-A10B10181632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C7D55-1927-4167-98F6-0CA5FEB6CB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0997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7.xml"/><Relationship Id="rId4" Type="http://schemas.openxmlformats.org/officeDocument/2006/relationships/slide" Target="slide1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7.xml"/><Relationship Id="rId4" Type="http://schemas.openxmlformats.org/officeDocument/2006/relationships/slide" Target="slide1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7.xml"/><Relationship Id="rId4" Type="http://schemas.openxmlformats.org/officeDocument/2006/relationships/slide" Target="slide1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G:\&#1082;%20&#1091;&#1088;&#1086;&#1082;&#1091;%2022.01\&#1074;&#1080;&#1076;&#1077;&#1086;.wmv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470025"/>
          </a:xfrm>
        </p:spPr>
        <p:txBody>
          <a:bodyPr/>
          <a:lstStyle/>
          <a:p>
            <a:r>
              <a:rPr lang="ru-RU" i="1" dirty="0" smtClean="0"/>
              <a:t>Девиз урока:</a:t>
            </a:r>
            <a:endParaRPr lang="ru-RU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2132856"/>
            <a:ext cx="7344816" cy="3168352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Помогаем друг другу сделать шаг к успеху</a:t>
            </a:r>
            <a:endParaRPr lang="ru-RU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965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34"/>
    </mc:Choice>
    <mc:Fallback xmlns="">
      <p:transition spd="slow" advTm="2434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ru-RU" sz="7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en-US" sz="4400" b="1" dirty="0"/>
              <a:t>II</a:t>
            </a:r>
            <a:r>
              <a:rPr lang="ru-RU" sz="4400" b="1" dirty="0"/>
              <a:t> </a:t>
            </a:r>
            <a:r>
              <a:rPr lang="ru-RU" sz="4400" b="1" dirty="0" smtClean="0"/>
              <a:t>ЭТАП</a:t>
            </a:r>
          </a:p>
          <a:p>
            <a:pPr marL="0" indent="0" algn="ctr">
              <a:buNone/>
            </a:pPr>
            <a:r>
              <a:rPr lang="ru-RU" sz="4400" b="1" dirty="0" smtClean="0">
                <a:solidFill>
                  <a:srgbClr val="FF0000"/>
                </a:solidFill>
              </a:rPr>
              <a:t>СХЕМА</a:t>
            </a:r>
          </a:p>
          <a:p>
            <a:pPr marL="0" indent="0" algn="ctr">
              <a:buNone/>
            </a:pPr>
            <a:r>
              <a:rPr lang="ru-RU" sz="4400" b="1" i="1" dirty="0" smtClean="0">
                <a:solidFill>
                  <a:srgbClr val="FF0000"/>
                </a:solidFill>
              </a:rPr>
              <a:t>«Задача + схема»</a:t>
            </a:r>
            <a:endParaRPr lang="ru-RU" sz="4400" b="1" i="1" dirty="0">
              <a:solidFill>
                <a:srgbClr val="FF0000"/>
              </a:solidFill>
            </a:endParaRPr>
          </a:p>
        </p:txBody>
      </p:sp>
      <p:pic>
        <p:nvPicPr>
          <p:cNvPr id="5" name="Picture 25" descr="96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581128"/>
            <a:ext cx="1476375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570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ru-RU" dirty="0"/>
              <a:t>Велосипедист, скорость которого  12  км/ч, и пешеход, скорость которого 4 км/ч, движутся навстречу друг другу. Первоначальное расстояние между ними 16 км. Через какое время они встретятся</a:t>
            </a:r>
            <a:r>
              <a:rPr lang="ru-RU" dirty="0" smtClean="0"/>
              <a:t>?</a:t>
            </a:r>
          </a:p>
          <a:p>
            <a:pPr marL="0" lv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Скругленный прямоугольник 3">
            <a:hlinkClick r:id="rId2" action="ppaction://hlinksldjump"/>
          </p:cNvPr>
          <p:cNvSpPr/>
          <p:nvPr/>
        </p:nvSpPr>
        <p:spPr>
          <a:xfrm>
            <a:off x="1691680" y="4581128"/>
            <a:ext cx="1080120" cy="50405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1</a:t>
            </a:r>
            <a:endParaRPr lang="ru-RU" sz="2800" b="1" dirty="0"/>
          </a:p>
        </p:txBody>
      </p:sp>
      <p:sp>
        <p:nvSpPr>
          <p:cNvPr id="5" name="Скругленный прямоугольник 4">
            <a:hlinkClick r:id="rId3" action="ppaction://hlinksldjump"/>
          </p:cNvPr>
          <p:cNvSpPr/>
          <p:nvPr/>
        </p:nvSpPr>
        <p:spPr>
          <a:xfrm>
            <a:off x="2915816" y="4576401"/>
            <a:ext cx="1080120" cy="50405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2</a:t>
            </a:r>
          </a:p>
        </p:txBody>
      </p:sp>
      <p:sp>
        <p:nvSpPr>
          <p:cNvPr id="6" name="Скругленный прямоугольник 5">
            <a:hlinkClick r:id="rId4" action="ppaction://hlinksldjump"/>
          </p:cNvPr>
          <p:cNvSpPr/>
          <p:nvPr/>
        </p:nvSpPr>
        <p:spPr>
          <a:xfrm>
            <a:off x="4139952" y="4576401"/>
            <a:ext cx="1080120" cy="50405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3</a:t>
            </a:r>
          </a:p>
        </p:txBody>
      </p:sp>
      <p:sp>
        <p:nvSpPr>
          <p:cNvPr id="7" name="Скругленный прямоугольник 6">
            <a:hlinkClick r:id="rId5" action="ppaction://hlinksldjump"/>
          </p:cNvPr>
          <p:cNvSpPr/>
          <p:nvPr/>
        </p:nvSpPr>
        <p:spPr>
          <a:xfrm>
            <a:off x="5436096" y="4576401"/>
            <a:ext cx="108012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4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64763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Велосипедист, скорость которого </a:t>
            </a:r>
          </a:p>
          <a:p>
            <a:pPr marL="0" indent="0">
              <a:buNone/>
            </a:pPr>
            <a:r>
              <a:rPr lang="ru-RU" dirty="0"/>
              <a:t>12 км/ч, и пешеход, скорость которого 4 км/ч, вышли одновременно из одного пункта в одном и том же направлении. Через сколько часов  расстояние между ними будет 16 км?</a:t>
            </a:r>
          </a:p>
          <a:p>
            <a:pPr marL="0" lv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Скругленный прямоугольник 3">
            <a:hlinkClick r:id="rId2" action="ppaction://hlinksldjump"/>
          </p:cNvPr>
          <p:cNvSpPr/>
          <p:nvPr/>
        </p:nvSpPr>
        <p:spPr>
          <a:xfrm>
            <a:off x="1691680" y="4581128"/>
            <a:ext cx="1080120" cy="50405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1</a:t>
            </a:r>
            <a:endParaRPr lang="ru-RU" sz="2800" b="1" dirty="0"/>
          </a:p>
        </p:txBody>
      </p:sp>
      <p:sp>
        <p:nvSpPr>
          <p:cNvPr id="5" name="Скругленный прямоугольник 4">
            <a:hlinkClick r:id="rId3" action="ppaction://hlinksldjump"/>
          </p:cNvPr>
          <p:cNvSpPr/>
          <p:nvPr/>
        </p:nvSpPr>
        <p:spPr>
          <a:xfrm>
            <a:off x="2915816" y="4576401"/>
            <a:ext cx="1080120" cy="50405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2</a:t>
            </a:r>
          </a:p>
        </p:txBody>
      </p:sp>
      <p:sp>
        <p:nvSpPr>
          <p:cNvPr id="6" name="Скругленный прямоугольник 5">
            <a:hlinkClick r:id="rId4" action="ppaction://hlinksldjump"/>
          </p:cNvPr>
          <p:cNvSpPr/>
          <p:nvPr/>
        </p:nvSpPr>
        <p:spPr>
          <a:xfrm>
            <a:off x="4139952" y="4576401"/>
            <a:ext cx="1080120" cy="50405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3</a:t>
            </a:r>
          </a:p>
        </p:txBody>
      </p:sp>
      <p:sp>
        <p:nvSpPr>
          <p:cNvPr id="7" name="Скругленный прямоугольник 6">
            <a:hlinkClick r:id="rId5" action="ppaction://hlinksldjump"/>
          </p:cNvPr>
          <p:cNvSpPr/>
          <p:nvPr/>
        </p:nvSpPr>
        <p:spPr>
          <a:xfrm>
            <a:off x="5436096" y="4576401"/>
            <a:ext cx="108012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4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424239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Велосипедист, скорость которого 12 км/ч, и пешеход, скорость которого 4 км/ч, начали двигаться одновременно из одного и того же пункта в разных направлениях. Через какое время   расстояние между ними будет 16 км?</a:t>
            </a:r>
          </a:p>
          <a:p>
            <a:pPr marL="0" lv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Скругленный прямоугольник 3">
            <a:hlinkClick r:id="rId2" action="ppaction://hlinksldjump"/>
          </p:cNvPr>
          <p:cNvSpPr/>
          <p:nvPr/>
        </p:nvSpPr>
        <p:spPr>
          <a:xfrm>
            <a:off x="1691680" y="4581128"/>
            <a:ext cx="1080120" cy="50405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1</a:t>
            </a:r>
            <a:endParaRPr lang="ru-RU" sz="2800" b="1" dirty="0"/>
          </a:p>
        </p:txBody>
      </p:sp>
      <p:sp>
        <p:nvSpPr>
          <p:cNvPr id="5" name="Скругленный прямоугольник 4">
            <a:hlinkClick r:id="rId3" action="ppaction://hlinksldjump"/>
          </p:cNvPr>
          <p:cNvSpPr/>
          <p:nvPr/>
        </p:nvSpPr>
        <p:spPr>
          <a:xfrm>
            <a:off x="2915816" y="4576401"/>
            <a:ext cx="1080120" cy="50405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2</a:t>
            </a:r>
          </a:p>
        </p:txBody>
      </p:sp>
      <p:sp>
        <p:nvSpPr>
          <p:cNvPr id="6" name="Скругленный прямоугольник 5">
            <a:hlinkClick r:id="rId4" action="ppaction://hlinksldjump"/>
          </p:cNvPr>
          <p:cNvSpPr/>
          <p:nvPr/>
        </p:nvSpPr>
        <p:spPr>
          <a:xfrm>
            <a:off x="4139952" y="4576401"/>
            <a:ext cx="1080120" cy="50405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3</a:t>
            </a:r>
          </a:p>
        </p:txBody>
      </p:sp>
      <p:sp>
        <p:nvSpPr>
          <p:cNvPr id="7" name="Скругленный прямоугольник 6">
            <a:hlinkClick r:id="rId5" action="ppaction://hlinksldjump"/>
          </p:cNvPr>
          <p:cNvSpPr/>
          <p:nvPr/>
        </p:nvSpPr>
        <p:spPr>
          <a:xfrm>
            <a:off x="5436096" y="4576401"/>
            <a:ext cx="108012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4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424239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rgbClr val="FF33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1.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31701"/>
            <a:ext cx="8200417" cy="370946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   </a:t>
            </a:r>
            <a:r>
              <a:rPr lang="ru-RU" i="1" dirty="0" smtClean="0">
                <a:solidFill>
                  <a:srgbClr val="00B050"/>
                </a:solidFill>
              </a:rPr>
              <a:t>12 км/ч                                                  4 км/ч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                                        </a:t>
            </a:r>
          </a:p>
          <a:p>
            <a:pPr marL="0" indent="0" algn="ctr"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16 км</a:t>
            </a:r>
            <a:endParaRPr lang="ru-RU" b="1" i="1" dirty="0">
              <a:solidFill>
                <a:srgbClr val="FF0000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H="1" flipV="1">
            <a:off x="6039664" y="1953533"/>
            <a:ext cx="2710" cy="170020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6042374" y="3609483"/>
            <a:ext cx="1917220" cy="0"/>
          </a:xfrm>
          <a:prstGeom prst="line">
            <a:avLst/>
          </a:prstGeom>
          <a:ln w="50800">
            <a:headEnd type="oval"/>
            <a:tailEnd type="oval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195863" y="3622799"/>
            <a:ext cx="4845156" cy="30936"/>
          </a:xfrm>
          <a:prstGeom prst="line">
            <a:avLst/>
          </a:prstGeom>
          <a:ln w="53975">
            <a:headEnd type="oval"/>
            <a:tailEnd type="oval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Блок-схема: перфолента 8"/>
          <p:cNvSpPr/>
          <p:nvPr/>
        </p:nvSpPr>
        <p:spPr>
          <a:xfrm>
            <a:off x="6042374" y="1827805"/>
            <a:ext cx="496912" cy="544314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0" name="Дуга 9"/>
          <p:cNvSpPr/>
          <p:nvPr/>
        </p:nvSpPr>
        <p:spPr>
          <a:xfrm rot="16200000">
            <a:off x="6471204" y="2753519"/>
            <a:ext cx="1056850" cy="1919930"/>
          </a:xfrm>
          <a:prstGeom prst="arc">
            <a:avLst>
              <a:gd name="adj1" fmla="val 16841136"/>
              <a:gd name="adj2" fmla="val 4811025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1" name="Дуга 10"/>
          <p:cNvSpPr/>
          <p:nvPr/>
        </p:nvSpPr>
        <p:spPr>
          <a:xfrm rot="16200000">
            <a:off x="2612319" y="1330509"/>
            <a:ext cx="1904921" cy="4949769"/>
          </a:xfrm>
          <a:prstGeom prst="arc">
            <a:avLst>
              <a:gd name="adj1" fmla="val 16476582"/>
              <a:gd name="adj2" fmla="val 5088899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2" name="Дуга 11"/>
          <p:cNvSpPr/>
          <p:nvPr/>
        </p:nvSpPr>
        <p:spPr>
          <a:xfrm rot="5400000">
            <a:off x="3459311" y="-328951"/>
            <a:ext cx="2296689" cy="7154515"/>
          </a:xfrm>
          <a:prstGeom prst="arc">
            <a:avLst>
              <a:gd name="adj1" fmla="val 16669753"/>
              <a:gd name="adj2" fmla="val 5083982"/>
            </a:avLst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1194508" y="2759382"/>
            <a:ext cx="1634578" cy="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H="1">
            <a:off x="7339321" y="2759382"/>
            <a:ext cx="735348" cy="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11560" y="3068960"/>
            <a:ext cx="5829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В</a:t>
            </a:r>
            <a:endParaRPr lang="ru-RU" sz="32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8074669" y="3213870"/>
            <a:ext cx="5829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П</a:t>
            </a:r>
            <a:endParaRPr lang="ru-RU" sz="32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436096" y="1231701"/>
            <a:ext cx="14313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/>
              <a:t>  </a:t>
            </a:r>
            <a:r>
              <a:rPr lang="ru-RU" sz="3200" b="1" i="1" dirty="0" smtClean="0">
                <a:solidFill>
                  <a:srgbClr val="FFC000"/>
                </a:solidFill>
              </a:rPr>
              <a:t>? ч</a:t>
            </a:r>
            <a:endParaRPr lang="ru-RU" sz="3200" b="1" i="1" dirty="0">
              <a:solidFill>
                <a:srgbClr val="FFC000"/>
              </a:solidFill>
            </a:endParaRPr>
          </a:p>
        </p:txBody>
      </p:sp>
      <p:sp>
        <p:nvSpPr>
          <p:cNvPr id="21" name="Прямоугольник с двумя скругленными противолежащими углами 20"/>
          <p:cNvSpPr/>
          <p:nvPr/>
        </p:nvSpPr>
        <p:spPr>
          <a:xfrm>
            <a:off x="3491880" y="5029177"/>
            <a:ext cx="2659874" cy="1064119"/>
          </a:xfrm>
          <a:prstGeom prst="round2Diag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/>
              <a:t>16:(12+4)=1 ч</a:t>
            </a:r>
          </a:p>
          <a:p>
            <a:r>
              <a:rPr lang="ru-RU" sz="2400" dirty="0" smtClean="0"/>
              <a:t>Ответ: 1ч.</a:t>
            </a:r>
            <a:endParaRPr lang="ru-RU" sz="2400" dirty="0"/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7706995" y="5805264"/>
            <a:ext cx="950622" cy="79208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4103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FFC0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640960" cy="936104"/>
          </a:xfrm>
        </p:spPr>
        <p:txBody>
          <a:bodyPr>
            <a:noAutofit/>
          </a:bodyPr>
          <a:lstStyle/>
          <a:p>
            <a:pPr algn="l"/>
            <a:r>
              <a:rPr lang="ru-RU" sz="4000" b="1" dirty="0" smtClean="0"/>
              <a:t>2.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9141" y="1379947"/>
            <a:ext cx="8229600" cy="3917032"/>
          </a:xfrm>
        </p:spPr>
        <p:txBody>
          <a:bodyPr/>
          <a:lstStyle/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В </a:t>
            </a:r>
            <a:r>
              <a:rPr lang="ru-RU" i="1" dirty="0" smtClean="0">
                <a:solidFill>
                  <a:srgbClr val="00B050"/>
                </a:solidFill>
              </a:rPr>
              <a:t>12км/ч</a:t>
            </a:r>
            <a:r>
              <a:rPr lang="ru-RU" b="1" i="1" dirty="0" smtClean="0">
                <a:solidFill>
                  <a:srgbClr val="0070C0"/>
                </a:solidFill>
              </a:rPr>
              <a:t> 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b="1" dirty="0" smtClean="0"/>
              <a:t>П </a:t>
            </a:r>
            <a:r>
              <a:rPr lang="ru-RU" i="1" dirty="0" smtClean="0">
                <a:solidFill>
                  <a:srgbClr val="00B050"/>
                </a:solidFill>
              </a:rPr>
              <a:t>4 км/ч</a:t>
            </a:r>
            <a:endParaRPr lang="ru-RU" b="1" i="1" dirty="0" smtClean="0">
              <a:solidFill>
                <a:srgbClr val="00B050"/>
              </a:solidFill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899592" y="1677822"/>
            <a:ext cx="6912767" cy="3006251"/>
            <a:chOff x="0" y="16909"/>
            <a:chExt cx="2536190" cy="717433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1534627" y="421097"/>
              <a:ext cx="967314" cy="0"/>
            </a:xfrm>
            <a:prstGeom prst="line">
              <a:avLst/>
            </a:prstGeom>
            <a:ln w="50800">
              <a:headEnd type="oval"/>
              <a:tailEnd type="oval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>
              <a:off x="0" y="398601"/>
              <a:ext cx="1509851" cy="22174"/>
            </a:xfrm>
            <a:prstGeom prst="line">
              <a:avLst/>
            </a:prstGeom>
            <a:ln w="50800">
              <a:headEnd type="oval"/>
              <a:tailEnd type="oval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7" name="Дуга 6"/>
            <p:cNvSpPr/>
            <p:nvPr/>
          </p:nvSpPr>
          <p:spPr>
            <a:xfrm rot="16200000">
              <a:off x="1806943" y="-105451"/>
              <a:ext cx="381823" cy="1008104"/>
            </a:xfrm>
            <a:prstGeom prst="arc">
              <a:avLst>
                <a:gd name="adj1" fmla="val 15936227"/>
                <a:gd name="adj2" fmla="val 5664131"/>
              </a:avLst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8" name="Дуга 7"/>
            <p:cNvSpPr/>
            <p:nvPr/>
          </p:nvSpPr>
          <p:spPr>
            <a:xfrm rot="5400000">
              <a:off x="522007" y="-398330"/>
              <a:ext cx="477095" cy="1498591"/>
            </a:xfrm>
            <a:prstGeom prst="arc">
              <a:avLst>
                <a:gd name="adj1" fmla="val 16703428"/>
                <a:gd name="adj2" fmla="val 5035550"/>
              </a:avLst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9" name="Дуга 8"/>
            <p:cNvSpPr/>
            <p:nvPr/>
          </p:nvSpPr>
          <p:spPr>
            <a:xfrm rot="5400000">
              <a:off x="909378" y="-892469"/>
              <a:ext cx="717433" cy="2536190"/>
            </a:xfrm>
            <a:prstGeom prst="arc">
              <a:avLst>
                <a:gd name="adj1" fmla="val 16404877"/>
                <a:gd name="adj2" fmla="val 5348742"/>
              </a:avLst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</p:grpSp>
      <p:cxnSp>
        <p:nvCxnSpPr>
          <p:cNvPr id="12" name="Прямая со стрелкой 11"/>
          <p:cNvCxnSpPr/>
          <p:nvPr/>
        </p:nvCxnSpPr>
        <p:spPr>
          <a:xfrm>
            <a:off x="575553" y="2780928"/>
            <a:ext cx="1728195" cy="0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575553" y="4941168"/>
            <a:ext cx="1080118" cy="0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651538" y="3622710"/>
            <a:ext cx="14313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</a:rPr>
              <a:t>16 км</a:t>
            </a:r>
            <a:endParaRPr lang="ru-RU" sz="3200" b="1" i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901091" y="3290675"/>
            <a:ext cx="14313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  </a:t>
            </a:r>
            <a:r>
              <a:rPr lang="ru-RU" sz="3200" b="1" i="1" dirty="0" smtClean="0">
                <a:solidFill>
                  <a:srgbClr val="FFC000"/>
                </a:solidFill>
              </a:rPr>
              <a:t>? ч</a:t>
            </a:r>
            <a:endParaRPr lang="ru-RU" sz="3200" b="1" i="1" dirty="0">
              <a:solidFill>
                <a:srgbClr val="FFC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22047" y="3396431"/>
            <a:ext cx="6089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П</a:t>
            </a:r>
            <a:endParaRPr lang="ru-RU" sz="32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7737772" y="3091991"/>
            <a:ext cx="6089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В</a:t>
            </a:r>
            <a:endParaRPr lang="ru-RU" sz="3200" b="1" dirty="0"/>
          </a:p>
        </p:txBody>
      </p:sp>
      <p:sp>
        <p:nvSpPr>
          <p:cNvPr id="21" name="Прямоугольник с двумя скругленными противолежащими углами 20"/>
          <p:cNvSpPr/>
          <p:nvPr/>
        </p:nvSpPr>
        <p:spPr>
          <a:xfrm>
            <a:off x="3131840" y="5252389"/>
            <a:ext cx="2874549" cy="1417729"/>
          </a:xfrm>
          <a:prstGeom prst="round2Diag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S:(v</a:t>
            </a:r>
            <a:r>
              <a:rPr lang="ru-RU" sz="3200" b="1" dirty="0" smtClean="0"/>
              <a:t>в </a:t>
            </a:r>
            <a:r>
              <a:rPr lang="en-US" sz="3200" b="1" dirty="0" smtClean="0"/>
              <a:t>-V</a:t>
            </a:r>
            <a:r>
              <a:rPr lang="ru-RU" sz="3200" b="1" dirty="0" smtClean="0"/>
              <a:t>п )=</a:t>
            </a:r>
            <a:r>
              <a:rPr lang="en-US" sz="3200" b="1" dirty="0" smtClean="0"/>
              <a:t>t</a:t>
            </a:r>
            <a:endParaRPr lang="ru-RU" sz="3200" b="1" dirty="0" smtClean="0"/>
          </a:p>
          <a:p>
            <a:pPr algn="ctr"/>
            <a:r>
              <a:rPr lang="ru-RU" sz="3200" b="1" dirty="0" smtClean="0"/>
              <a:t>16:(12</a:t>
            </a:r>
            <a:r>
              <a:rPr lang="en-US" sz="3200" b="1" dirty="0" smtClean="0"/>
              <a:t>-</a:t>
            </a:r>
            <a:r>
              <a:rPr lang="ru-RU" sz="3200" b="1" dirty="0" smtClean="0"/>
              <a:t>4)=</a:t>
            </a:r>
            <a:r>
              <a:rPr lang="en-US" sz="3200" b="1" dirty="0" smtClean="0"/>
              <a:t>2 </a:t>
            </a:r>
            <a:r>
              <a:rPr lang="ru-RU" sz="3200" b="1" dirty="0" smtClean="0"/>
              <a:t>ч</a:t>
            </a:r>
          </a:p>
          <a:p>
            <a:pPr algn="ctr"/>
            <a:r>
              <a:rPr lang="ru-RU" sz="3200" b="1" dirty="0" smtClean="0"/>
              <a:t>Ответ: 2 ч.</a:t>
            </a:r>
            <a:endParaRPr lang="ru-RU" sz="3200" b="1" dirty="0"/>
          </a:p>
        </p:txBody>
      </p:sp>
      <p:sp>
        <p:nvSpPr>
          <p:cNvPr id="19" name="Управляющая кнопка: далее 18">
            <a:hlinkClick r:id="rId2" action="ppaction://hlinksldjump" highlightClick="1"/>
          </p:cNvPr>
          <p:cNvSpPr/>
          <p:nvPr/>
        </p:nvSpPr>
        <p:spPr>
          <a:xfrm>
            <a:off x="7706995" y="5805264"/>
            <a:ext cx="950622" cy="79208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0104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92D05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                 </a:t>
            </a:r>
            <a:r>
              <a:rPr lang="ru-RU" b="1" dirty="0" smtClean="0"/>
              <a:t>В</a:t>
            </a:r>
            <a:r>
              <a:rPr lang="ru-RU" dirty="0" smtClean="0"/>
              <a:t>   </a:t>
            </a:r>
            <a:r>
              <a:rPr lang="ru-RU" i="1" dirty="0" smtClean="0">
                <a:solidFill>
                  <a:srgbClr val="00B050"/>
                </a:solidFill>
              </a:rPr>
              <a:t>12 км/ч    </a:t>
            </a:r>
            <a:r>
              <a:rPr lang="ru-RU" b="1" dirty="0" smtClean="0"/>
              <a:t>П</a:t>
            </a:r>
            <a:r>
              <a:rPr lang="ru-RU" i="1" dirty="0" smtClean="0">
                <a:solidFill>
                  <a:srgbClr val="0070C0"/>
                </a:solidFill>
              </a:rPr>
              <a:t> </a:t>
            </a:r>
            <a:r>
              <a:rPr lang="ru-RU" i="1" dirty="0" smtClean="0">
                <a:solidFill>
                  <a:srgbClr val="00B050"/>
                </a:solidFill>
              </a:rPr>
              <a:t>4 км/ч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i="1" dirty="0" smtClean="0">
                <a:solidFill>
                  <a:srgbClr val="00B050"/>
                </a:solidFill>
              </a:rPr>
              <a:t>                                          </a:t>
            </a:r>
            <a:r>
              <a:rPr lang="ru-RU" b="1" i="1" dirty="0" smtClean="0">
                <a:solidFill>
                  <a:srgbClr val="FFC000"/>
                </a:solidFill>
              </a:rPr>
              <a:t>? ч</a:t>
            </a:r>
            <a:endParaRPr lang="ru-RU" b="1" i="1" dirty="0">
              <a:solidFill>
                <a:srgbClr val="FFC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i="1" dirty="0" smtClean="0">
                <a:solidFill>
                  <a:srgbClr val="FF0000"/>
                </a:solidFill>
              </a:rPr>
              <a:t>                                        </a:t>
            </a:r>
            <a:r>
              <a:rPr lang="ru-RU" b="1" i="1" dirty="0" smtClean="0">
                <a:solidFill>
                  <a:srgbClr val="FF0000"/>
                </a:solidFill>
              </a:rPr>
              <a:t>16 км</a:t>
            </a:r>
            <a:endParaRPr lang="ru-RU" b="1" i="1" dirty="0">
              <a:solidFill>
                <a:srgbClr val="FF0000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4585824" y="3609483"/>
            <a:ext cx="3373770" cy="0"/>
          </a:xfrm>
          <a:prstGeom prst="line">
            <a:avLst/>
          </a:prstGeom>
          <a:ln w="50800">
            <a:headEnd type="oval"/>
            <a:tailEnd type="oval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194508" y="3578745"/>
            <a:ext cx="3391316" cy="30738"/>
          </a:xfrm>
          <a:prstGeom prst="line">
            <a:avLst/>
          </a:prstGeom>
          <a:ln w="50800">
            <a:headEnd type="oval"/>
            <a:tailEnd type="oval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Дуга 11"/>
          <p:cNvSpPr/>
          <p:nvPr/>
        </p:nvSpPr>
        <p:spPr>
          <a:xfrm rot="5400000">
            <a:off x="3459311" y="-328951"/>
            <a:ext cx="2296689" cy="7154515"/>
          </a:xfrm>
          <a:prstGeom prst="arc">
            <a:avLst>
              <a:gd name="adj1" fmla="val 16560823"/>
              <a:gd name="adj2" fmla="val 5083982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cxnSp>
        <p:nvCxnSpPr>
          <p:cNvPr id="16" name="Прямая со стрелкой 15"/>
          <p:cNvCxnSpPr/>
          <p:nvPr/>
        </p:nvCxnSpPr>
        <p:spPr>
          <a:xfrm flipH="1">
            <a:off x="2627784" y="2636912"/>
            <a:ext cx="1879092" cy="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4585823" y="2636912"/>
            <a:ext cx="889819" cy="0"/>
          </a:xfrm>
          <a:prstGeom prst="straightConnector1">
            <a:avLst/>
          </a:prstGeom>
          <a:ln w="50800"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3099378" y="4941168"/>
            <a:ext cx="2912782" cy="1296144"/>
          </a:xfrm>
          <a:prstGeom prst="round2Diag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/>
              <a:t>S:(V</a:t>
            </a:r>
            <a:r>
              <a:rPr lang="ru-RU" sz="2800" b="1" dirty="0" smtClean="0"/>
              <a:t>в +</a:t>
            </a:r>
            <a:r>
              <a:rPr lang="en-US" sz="2800" b="1" dirty="0" smtClean="0"/>
              <a:t>V</a:t>
            </a:r>
            <a:r>
              <a:rPr lang="ru-RU" sz="2800" b="1" dirty="0" smtClean="0"/>
              <a:t>п )=</a:t>
            </a:r>
            <a:r>
              <a:rPr lang="en-US" sz="2800" b="1" dirty="0" smtClean="0"/>
              <a:t>t</a:t>
            </a:r>
            <a:endParaRPr lang="ru-RU" sz="2800" b="1" dirty="0" smtClean="0"/>
          </a:p>
          <a:p>
            <a:r>
              <a:rPr lang="ru-RU" sz="2800" b="1" dirty="0" smtClean="0"/>
              <a:t>16:(12+4)=1 ч</a:t>
            </a:r>
            <a:endParaRPr lang="ru-RU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476672"/>
            <a:ext cx="10801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3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1561758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tx2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44687" y="1277711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                                           </a:t>
            </a:r>
            <a:r>
              <a:rPr lang="ru-RU" b="1" dirty="0" smtClean="0"/>
              <a:t>П</a:t>
            </a:r>
            <a:r>
              <a:rPr lang="ru-RU" dirty="0" smtClean="0"/>
              <a:t> </a:t>
            </a:r>
            <a:r>
              <a:rPr lang="ru-RU" i="1" dirty="0" smtClean="0">
                <a:solidFill>
                  <a:srgbClr val="00B050"/>
                </a:solidFill>
              </a:rPr>
              <a:t>4 км/ч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                                         </a:t>
            </a:r>
            <a:r>
              <a:rPr lang="ru-RU" b="1" i="1" dirty="0" smtClean="0">
                <a:solidFill>
                  <a:srgbClr val="FF0000"/>
                </a:solidFill>
              </a:rPr>
              <a:t>16 </a:t>
            </a:r>
            <a:r>
              <a:rPr lang="ru-RU" b="1" i="1" dirty="0">
                <a:solidFill>
                  <a:srgbClr val="FF0000"/>
                </a:solidFill>
              </a:rPr>
              <a:t>км</a:t>
            </a:r>
          </a:p>
          <a:p>
            <a:pPr marL="0" indent="0">
              <a:buNone/>
            </a:pPr>
            <a:r>
              <a:rPr lang="ru-RU" i="1" dirty="0" smtClean="0">
                <a:solidFill>
                  <a:srgbClr val="00B050"/>
                </a:solidFill>
              </a:rPr>
              <a:t>      </a:t>
            </a:r>
            <a:r>
              <a:rPr lang="ru-RU" b="1" dirty="0" smtClean="0"/>
              <a:t>В </a:t>
            </a:r>
            <a:r>
              <a:rPr lang="ru-RU" i="1" dirty="0" smtClean="0">
                <a:solidFill>
                  <a:srgbClr val="00B050"/>
                </a:solidFill>
              </a:rPr>
              <a:t>12 </a:t>
            </a:r>
            <a:r>
              <a:rPr lang="ru-RU" i="1" dirty="0">
                <a:solidFill>
                  <a:srgbClr val="00B050"/>
                </a:solidFill>
              </a:rPr>
              <a:t>км/ч</a:t>
            </a:r>
          </a:p>
          <a:p>
            <a:pPr marL="0" indent="0">
              <a:buNone/>
            </a:pPr>
            <a:r>
              <a:rPr lang="ru-RU" dirty="0" smtClean="0"/>
              <a:t>                                       </a:t>
            </a:r>
            <a:endParaRPr lang="ru-RU" b="1" i="1" dirty="0">
              <a:solidFill>
                <a:srgbClr val="FF0000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H="1" flipV="1">
            <a:off x="7956884" y="1909281"/>
            <a:ext cx="2710" cy="170020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585824" y="3609483"/>
            <a:ext cx="3373770" cy="0"/>
          </a:xfrm>
          <a:prstGeom prst="line">
            <a:avLst/>
          </a:prstGeom>
          <a:ln w="50800">
            <a:headEnd type="oval"/>
            <a:tailEnd type="oval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194508" y="3578745"/>
            <a:ext cx="3413148" cy="30936"/>
          </a:xfrm>
          <a:prstGeom prst="line">
            <a:avLst/>
          </a:prstGeom>
          <a:ln w="53975">
            <a:headEnd type="oval"/>
            <a:tailEnd type="oval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Блок-схема: перфолента 8"/>
          <p:cNvSpPr/>
          <p:nvPr/>
        </p:nvSpPr>
        <p:spPr>
          <a:xfrm>
            <a:off x="7959594" y="1827805"/>
            <a:ext cx="496912" cy="544314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0" name="Дуга 9"/>
          <p:cNvSpPr/>
          <p:nvPr/>
        </p:nvSpPr>
        <p:spPr>
          <a:xfrm rot="16200000">
            <a:off x="5278627" y="2170594"/>
            <a:ext cx="2113701" cy="3478383"/>
          </a:xfrm>
          <a:prstGeom prst="arc">
            <a:avLst>
              <a:gd name="adj1" fmla="val 16740105"/>
              <a:gd name="adj2" fmla="val 4811025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1" name="Дуга 10"/>
          <p:cNvSpPr/>
          <p:nvPr/>
        </p:nvSpPr>
        <p:spPr>
          <a:xfrm rot="16200000">
            <a:off x="1876626" y="2066203"/>
            <a:ext cx="1904921" cy="3478383"/>
          </a:xfrm>
          <a:prstGeom prst="arc">
            <a:avLst>
              <a:gd name="adj1" fmla="val 16476582"/>
              <a:gd name="adj2" fmla="val 5088899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2" name="Дуга 11"/>
          <p:cNvSpPr/>
          <p:nvPr/>
        </p:nvSpPr>
        <p:spPr>
          <a:xfrm rot="5400000">
            <a:off x="3459311" y="-328951"/>
            <a:ext cx="2296689" cy="7154515"/>
          </a:xfrm>
          <a:prstGeom prst="arc">
            <a:avLst>
              <a:gd name="adj1" fmla="val 16669753"/>
              <a:gd name="adj2" fmla="val 5083982"/>
            </a:avLst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1089894" y="5002082"/>
            <a:ext cx="1634578" cy="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4607656" y="2153434"/>
            <a:ext cx="795810" cy="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005504" y="2955918"/>
            <a:ext cx="5829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В</a:t>
            </a:r>
            <a:endParaRPr lang="ru-RU" sz="32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882626" y="2542058"/>
            <a:ext cx="74580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/>
              <a:t>В </a:t>
            </a:r>
            <a:r>
              <a:rPr lang="ru-RU" sz="3200" b="1" dirty="0" smtClean="0"/>
              <a:t>П</a:t>
            </a:r>
            <a:endParaRPr lang="ru-RU" sz="32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7539869" y="3909785"/>
            <a:ext cx="14313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/>
              <a:t>  </a:t>
            </a:r>
            <a:r>
              <a:rPr lang="ru-RU" sz="3200" b="1" i="1" dirty="0" smtClean="0">
                <a:solidFill>
                  <a:srgbClr val="FFC000"/>
                </a:solidFill>
              </a:rPr>
              <a:t>? ч</a:t>
            </a:r>
            <a:endParaRPr lang="ru-RU" sz="3200" b="1" i="1" dirty="0">
              <a:solidFill>
                <a:srgbClr val="FFC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27984" y="2898522"/>
            <a:ext cx="5775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П</a:t>
            </a:r>
            <a:endParaRPr lang="ru-RU" sz="2800" b="1" dirty="0"/>
          </a:p>
        </p:txBody>
      </p:sp>
      <p:sp>
        <p:nvSpPr>
          <p:cNvPr id="19" name="Управляющая кнопка: далее 18">
            <a:hlinkClick r:id="rId2" action="ppaction://hlinksldjump" highlightClick="1"/>
          </p:cNvPr>
          <p:cNvSpPr/>
          <p:nvPr/>
        </p:nvSpPr>
        <p:spPr>
          <a:xfrm>
            <a:off x="7706995" y="5805264"/>
            <a:ext cx="950622" cy="79208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3165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/>
              <a:t>III</a:t>
            </a:r>
            <a:r>
              <a:rPr lang="ru-RU" sz="7200" b="1" dirty="0" smtClean="0"/>
              <a:t> ЭТАП</a:t>
            </a:r>
            <a:endParaRPr lang="ru-RU" sz="7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sz="4400" b="1" i="1" dirty="0" smtClean="0">
                <a:solidFill>
                  <a:srgbClr val="FF0000"/>
                </a:solidFill>
              </a:rPr>
              <a:t>«Древо решений»</a:t>
            </a:r>
            <a:endParaRPr lang="ru-RU" sz="4400" b="1" i="1" dirty="0">
              <a:solidFill>
                <a:srgbClr val="FF000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2924944"/>
            <a:ext cx="2548310" cy="3161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58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Два поезда вышли </a:t>
            </a:r>
            <a:r>
              <a:rPr lang="ru-RU" dirty="0" smtClean="0"/>
              <a:t>навстречу </a:t>
            </a:r>
            <a:r>
              <a:rPr lang="ru-RU" dirty="0"/>
              <a:t>друг другу одновременно из двух городов, расстояние между которыми 1260 км, и встретились через 7 часов после выхода. Скорость одного из них  - 80  км/ч. Найдите скорость другого поезда.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09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«В стране не выученных уроков»</a:t>
            </a:r>
            <a:endParaRPr lang="ru-RU" dirty="0"/>
          </a:p>
        </p:txBody>
      </p:sp>
      <p:pic>
        <p:nvPicPr>
          <p:cNvPr id="4" name="видео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-24617" y="0"/>
            <a:ext cx="9036496" cy="6777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009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957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/>
                </a:solidFill>
              </a:rPr>
              <a:t>              Древо решений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8326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75856" y="1124178"/>
            <a:ext cx="2232248" cy="64807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Какова скорость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2-го  поезда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619672" y="3820228"/>
            <a:ext cx="2232248" cy="64807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Каково общее расстояние?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04048" y="2275383"/>
            <a:ext cx="2808312" cy="98661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Каково время движения 2-го поезда?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619672" y="2456891"/>
            <a:ext cx="2232248" cy="64807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Каков путь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2-го  поезда?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339827" y="5016477"/>
            <a:ext cx="2472533" cy="9361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Каково время движения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1-го  поезда ?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148064" y="3717032"/>
            <a:ext cx="2664296" cy="75126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Каков путь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1-го  поезда?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763688" y="5160493"/>
            <a:ext cx="2232248" cy="64807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Какова скорость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1-го  поезда ?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12" name="Прямая со стрелкой 11"/>
          <p:cNvCxnSpPr>
            <a:stCxn id="10" idx="0"/>
          </p:cNvCxnSpPr>
          <p:nvPr/>
        </p:nvCxnSpPr>
        <p:spPr>
          <a:xfrm flipV="1">
            <a:off x="2879812" y="4468300"/>
            <a:ext cx="3276364" cy="69219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8" idx="0"/>
          </p:cNvCxnSpPr>
          <p:nvPr/>
        </p:nvCxnSpPr>
        <p:spPr>
          <a:xfrm flipH="1" flipV="1">
            <a:off x="6156176" y="4468300"/>
            <a:ext cx="419918" cy="54817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endCxn id="7" idx="2"/>
          </p:cNvCxnSpPr>
          <p:nvPr/>
        </p:nvCxnSpPr>
        <p:spPr>
          <a:xfrm flipH="1" flipV="1">
            <a:off x="2735796" y="3104963"/>
            <a:ext cx="3630339" cy="61206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5" idx="0"/>
          </p:cNvCxnSpPr>
          <p:nvPr/>
        </p:nvCxnSpPr>
        <p:spPr>
          <a:xfrm flipV="1">
            <a:off x="2735796" y="3104963"/>
            <a:ext cx="72008" cy="71526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6" idx="0"/>
          </p:cNvCxnSpPr>
          <p:nvPr/>
        </p:nvCxnSpPr>
        <p:spPr>
          <a:xfrm flipH="1" flipV="1">
            <a:off x="4391980" y="1772250"/>
            <a:ext cx="2016224" cy="50313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7" idx="0"/>
          </p:cNvCxnSpPr>
          <p:nvPr/>
        </p:nvCxnSpPr>
        <p:spPr>
          <a:xfrm flipV="1">
            <a:off x="2735796" y="1772250"/>
            <a:ext cx="1656184" cy="68464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Капля 19"/>
          <p:cNvSpPr/>
          <p:nvPr/>
        </p:nvSpPr>
        <p:spPr>
          <a:xfrm>
            <a:off x="5572132" y="5952581"/>
            <a:ext cx="1571636" cy="785794"/>
          </a:xfrm>
          <a:prstGeom prst="teardrop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FF00"/>
                </a:solidFill>
              </a:rPr>
              <a:t>7 ч</a:t>
            </a:r>
            <a:endParaRPr lang="ru-RU" sz="2000" b="1" dirty="0">
              <a:solidFill>
                <a:srgbClr val="FFFF00"/>
              </a:solidFill>
            </a:endParaRPr>
          </a:p>
        </p:txBody>
      </p:sp>
      <p:sp>
        <p:nvSpPr>
          <p:cNvPr id="21" name="Капля 20"/>
          <p:cNvSpPr/>
          <p:nvPr/>
        </p:nvSpPr>
        <p:spPr>
          <a:xfrm>
            <a:off x="2000232" y="5857892"/>
            <a:ext cx="1571636" cy="785794"/>
          </a:xfrm>
          <a:prstGeom prst="teardrop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FF00"/>
                </a:solidFill>
              </a:rPr>
              <a:t>80 км/ч</a:t>
            </a:r>
            <a:endParaRPr lang="ru-RU" sz="2000" b="1" dirty="0">
              <a:solidFill>
                <a:srgbClr val="FFFF00"/>
              </a:solidFill>
            </a:endParaRPr>
          </a:p>
        </p:txBody>
      </p:sp>
      <p:sp>
        <p:nvSpPr>
          <p:cNvPr id="23" name="Капля 22"/>
          <p:cNvSpPr/>
          <p:nvPr/>
        </p:nvSpPr>
        <p:spPr>
          <a:xfrm>
            <a:off x="6858016" y="4214818"/>
            <a:ext cx="2285984" cy="928694"/>
          </a:xfrm>
          <a:prstGeom prst="teardrop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FF00"/>
                </a:solidFill>
              </a:rPr>
              <a:t>80∙7=560 км</a:t>
            </a:r>
            <a:endParaRPr lang="ru-RU" sz="2000" b="1" dirty="0">
              <a:solidFill>
                <a:srgbClr val="FFFF00"/>
              </a:solidFill>
            </a:endParaRPr>
          </a:p>
        </p:txBody>
      </p:sp>
      <p:sp>
        <p:nvSpPr>
          <p:cNvPr id="26" name="Капля 25"/>
          <p:cNvSpPr/>
          <p:nvPr/>
        </p:nvSpPr>
        <p:spPr>
          <a:xfrm>
            <a:off x="6858016" y="3000372"/>
            <a:ext cx="1571636" cy="785794"/>
          </a:xfrm>
          <a:prstGeom prst="teardrop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FF00"/>
                </a:solidFill>
              </a:rPr>
              <a:t>7 ч</a:t>
            </a:r>
            <a:endParaRPr lang="ru-RU" sz="2000" b="1" dirty="0">
              <a:solidFill>
                <a:srgbClr val="FFFF00"/>
              </a:solidFill>
            </a:endParaRPr>
          </a:p>
        </p:txBody>
      </p:sp>
      <p:sp>
        <p:nvSpPr>
          <p:cNvPr id="27" name="Капля 26"/>
          <p:cNvSpPr/>
          <p:nvPr/>
        </p:nvSpPr>
        <p:spPr>
          <a:xfrm>
            <a:off x="0" y="3143248"/>
            <a:ext cx="2285984" cy="785794"/>
          </a:xfrm>
          <a:prstGeom prst="teardrop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1260-560=700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28" name="Капля 27"/>
          <p:cNvSpPr/>
          <p:nvPr/>
        </p:nvSpPr>
        <p:spPr>
          <a:xfrm>
            <a:off x="3500430" y="1928802"/>
            <a:ext cx="1857388" cy="785818"/>
          </a:xfrm>
          <a:prstGeom prst="teardrop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FF00"/>
                </a:solidFill>
              </a:rPr>
              <a:t>700:7=100 км/ч</a:t>
            </a:r>
            <a:endParaRPr lang="ru-RU" sz="2000" b="1" dirty="0">
              <a:solidFill>
                <a:srgbClr val="FFFF00"/>
              </a:solidFill>
            </a:endParaRPr>
          </a:p>
        </p:txBody>
      </p:sp>
      <p:sp>
        <p:nvSpPr>
          <p:cNvPr id="29" name="Капля 28"/>
          <p:cNvSpPr/>
          <p:nvPr/>
        </p:nvSpPr>
        <p:spPr>
          <a:xfrm>
            <a:off x="2285984" y="4357694"/>
            <a:ext cx="1571636" cy="785794"/>
          </a:xfrm>
          <a:prstGeom prst="teardrop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FF00"/>
                </a:solidFill>
              </a:rPr>
              <a:t>1260 км</a:t>
            </a:r>
            <a:endParaRPr lang="ru-RU" sz="2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5631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3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3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3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/>
                </a:solidFill>
              </a:rPr>
              <a:t>              Древо решений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75856" y="1124178"/>
            <a:ext cx="2232248" cy="64807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Какова скорость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2-го  поезда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04048" y="2275383"/>
            <a:ext cx="2808312" cy="98661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Какова скорость 1-го поезда?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821842" y="4666674"/>
            <a:ext cx="2472533" cy="9361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Каков путь сближения?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475656" y="2275383"/>
            <a:ext cx="2808312" cy="98661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Какова скорость сближения?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004939" y="4645179"/>
            <a:ext cx="2472533" cy="9361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Каково время сближения?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flipH="1" flipV="1">
            <a:off x="2879812" y="3262000"/>
            <a:ext cx="158258" cy="140467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12" idx="0"/>
          </p:cNvCxnSpPr>
          <p:nvPr/>
        </p:nvCxnSpPr>
        <p:spPr>
          <a:xfrm flipH="1" flipV="1">
            <a:off x="2879812" y="3262000"/>
            <a:ext cx="3361394" cy="138317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11" idx="0"/>
          </p:cNvCxnSpPr>
          <p:nvPr/>
        </p:nvCxnSpPr>
        <p:spPr>
          <a:xfrm flipV="1">
            <a:off x="2879812" y="1772251"/>
            <a:ext cx="1404156" cy="50313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6" idx="0"/>
          </p:cNvCxnSpPr>
          <p:nvPr/>
        </p:nvCxnSpPr>
        <p:spPr>
          <a:xfrm flipH="1" flipV="1">
            <a:off x="4283968" y="1772252"/>
            <a:ext cx="2124236" cy="50313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Капля 14"/>
          <p:cNvSpPr/>
          <p:nvPr/>
        </p:nvSpPr>
        <p:spPr>
          <a:xfrm>
            <a:off x="2143108" y="5786454"/>
            <a:ext cx="1571636" cy="785794"/>
          </a:xfrm>
          <a:prstGeom prst="teardrop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FF00"/>
                </a:solidFill>
              </a:rPr>
              <a:t>1260 км</a:t>
            </a:r>
            <a:endParaRPr lang="ru-RU" sz="2000" b="1" dirty="0">
              <a:solidFill>
                <a:srgbClr val="FFFF00"/>
              </a:solidFill>
            </a:endParaRPr>
          </a:p>
        </p:txBody>
      </p:sp>
      <p:sp>
        <p:nvSpPr>
          <p:cNvPr id="16" name="Капля 15"/>
          <p:cNvSpPr/>
          <p:nvPr/>
        </p:nvSpPr>
        <p:spPr>
          <a:xfrm>
            <a:off x="5572132" y="5715016"/>
            <a:ext cx="1571636" cy="785794"/>
          </a:xfrm>
          <a:prstGeom prst="teardrop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FF00"/>
                </a:solidFill>
              </a:rPr>
              <a:t>7 ч</a:t>
            </a:r>
            <a:endParaRPr lang="ru-RU" sz="2000" b="1" dirty="0">
              <a:solidFill>
                <a:srgbClr val="FFFF00"/>
              </a:solidFill>
            </a:endParaRPr>
          </a:p>
        </p:txBody>
      </p:sp>
      <p:sp>
        <p:nvSpPr>
          <p:cNvPr id="17" name="Капля 16"/>
          <p:cNvSpPr/>
          <p:nvPr/>
        </p:nvSpPr>
        <p:spPr>
          <a:xfrm>
            <a:off x="285720" y="3357562"/>
            <a:ext cx="2571768" cy="1000132"/>
          </a:xfrm>
          <a:prstGeom prst="teardrop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FF00"/>
                </a:solidFill>
              </a:rPr>
              <a:t>1260:7=180 км/ч</a:t>
            </a:r>
            <a:endParaRPr lang="ru-RU" sz="2000" b="1" dirty="0">
              <a:solidFill>
                <a:srgbClr val="FFFF00"/>
              </a:solidFill>
            </a:endParaRPr>
          </a:p>
        </p:txBody>
      </p:sp>
      <p:sp>
        <p:nvSpPr>
          <p:cNvPr id="19" name="Капля 18"/>
          <p:cNvSpPr/>
          <p:nvPr/>
        </p:nvSpPr>
        <p:spPr>
          <a:xfrm>
            <a:off x="5786446" y="3429000"/>
            <a:ext cx="1571636" cy="785794"/>
          </a:xfrm>
          <a:prstGeom prst="teardrop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FF00"/>
                </a:solidFill>
              </a:rPr>
              <a:t>80 км/ч</a:t>
            </a:r>
            <a:endParaRPr lang="ru-RU" sz="2000" b="1" dirty="0">
              <a:solidFill>
                <a:srgbClr val="FFFF00"/>
              </a:solidFill>
            </a:endParaRPr>
          </a:p>
        </p:txBody>
      </p:sp>
      <p:sp>
        <p:nvSpPr>
          <p:cNvPr id="20" name="Капля 19"/>
          <p:cNvSpPr/>
          <p:nvPr/>
        </p:nvSpPr>
        <p:spPr>
          <a:xfrm>
            <a:off x="5143504" y="1214422"/>
            <a:ext cx="2214578" cy="1000132"/>
          </a:xfrm>
          <a:prstGeom prst="teardrop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FF00"/>
                </a:solidFill>
              </a:rPr>
              <a:t>180-80=100 км/ч</a:t>
            </a:r>
            <a:endParaRPr lang="ru-RU" sz="2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414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9" grpId="0" animBg="1"/>
      <p:bldP spid="2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/>
                </a:solidFill>
              </a:rPr>
              <a:t>              Древо решений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75856" y="1124178"/>
            <a:ext cx="2232248" cy="64807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Какова скорость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2-го  поезда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04048" y="2275383"/>
            <a:ext cx="2808312" cy="98661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Какова скорость 1-го поезда?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821842" y="4666674"/>
            <a:ext cx="2472533" cy="9361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Каков путь сближения?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475656" y="2275383"/>
            <a:ext cx="2808312" cy="98661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Какова скорость сближения?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004939" y="4645179"/>
            <a:ext cx="2472533" cy="9361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Каково время сближения?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9" name="Прямая со стрелкой 8"/>
          <p:cNvCxnSpPr>
            <a:endCxn id="11" idx="0"/>
          </p:cNvCxnSpPr>
          <p:nvPr/>
        </p:nvCxnSpPr>
        <p:spPr>
          <a:xfrm flipH="1">
            <a:off x="2879812" y="1772250"/>
            <a:ext cx="1260140" cy="50313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>
            <a:off x="4266204" y="2813492"/>
            <a:ext cx="737844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endCxn id="8" idx="0"/>
          </p:cNvCxnSpPr>
          <p:nvPr/>
        </p:nvCxnSpPr>
        <p:spPr>
          <a:xfrm>
            <a:off x="2879812" y="3286124"/>
            <a:ext cx="178297" cy="138055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10800000">
            <a:off x="4214810" y="5143512"/>
            <a:ext cx="853836" cy="878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Капля 13"/>
          <p:cNvSpPr/>
          <p:nvPr/>
        </p:nvSpPr>
        <p:spPr>
          <a:xfrm>
            <a:off x="5357818" y="1071546"/>
            <a:ext cx="2214578" cy="1000132"/>
          </a:xfrm>
          <a:prstGeom prst="teardrop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>
                <a:solidFill>
                  <a:srgbClr val="FFFF00"/>
                </a:solidFill>
              </a:rPr>
              <a:t>х</a:t>
            </a:r>
            <a:r>
              <a:rPr lang="ru-RU" sz="2000" b="1" dirty="0" smtClean="0">
                <a:solidFill>
                  <a:srgbClr val="FFFF00"/>
                </a:solidFill>
              </a:rPr>
              <a:t> км/ч</a:t>
            </a:r>
            <a:endParaRPr lang="ru-RU" sz="2000" b="1" dirty="0">
              <a:solidFill>
                <a:srgbClr val="FFFF00"/>
              </a:solidFill>
            </a:endParaRPr>
          </a:p>
        </p:txBody>
      </p:sp>
      <p:sp>
        <p:nvSpPr>
          <p:cNvPr id="15" name="Капля 14"/>
          <p:cNvSpPr/>
          <p:nvPr/>
        </p:nvSpPr>
        <p:spPr>
          <a:xfrm>
            <a:off x="5429256" y="3286124"/>
            <a:ext cx="2214578" cy="1000132"/>
          </a:xfrm>
          <a:prstGeom prst="teardrop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FF00"/>
                </a:solidFill>
              </a:rPr>
              <a:t>80 км/ч</a:t>
            </a:r>
            <a:endParaRPr lang="ru-RU" sz="2000" b="1" dirty="0">
              <a:solidFill>
                <a:srgbClr val="FFFF00"/>
              </a:solidFill>
            </a:endParaRPr>
          </a:p>
        </p:txBody>
      </p:sp>
      <p:sp>
        <p:nvSpPr>
          <p:cNvPr id="16" name="Капля 15"/>
          <p:cNvSpPr/>
          <p:nvPr/>
        </p:nvSpPr>
        <p:spPr>
          <a:xfrm>
            <a:off x="0" y="2428868"/>
            <a:ext cx="1928794" cy="928694"/>
          </a:xfrm>
          <a:prstGeom prst="teardrop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FF00"/>
                </a:solidFill>
              </a:rPr>
              <a:t>х+80 км/ч</a:t>
            </a:r>
            <a:endParaRPr lang="ru-RU" sz="2000" b="1" dirty="0">
              <a:solidFill>
                <a:srgbClr val="FFFF00"/>
              </a:solidFill>
            </a:endParaRPr>
          </a:p>
        </p:txBody>
      </p:sp>
      <p:sp>
        <p:nvSpPr>
          <p:cNvPr id="17" name="Капля 16"/>
          <p:cNvSpPr/>
          <p:nvPr/>
        </p:nvSpPr>
        <p:spPr>
          <a:xfrm>
            <a:off x="-214346" y="4929198"/>
            <a:ext cx="2500330" cy="1928802"/>
          </a:xfrm>
          <a:prstGeom prst="teardrop">
            <a:avLst/>
          </a:prstGeom>
          <a:gradFill flip="none" rotWithShape="1">
            <a:gsLst>
              <a:gs pos="0">
                <a:srgbClr val="DDEBCF"/>
              </a:gs>
              <a:gs pos="21000">
                <a:srgbClr val="9CB86E"/>
              </a:gs>
              <a:gs pos="100000">
                <a:srgbClr val="156B13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 smtClean="0">
              <a:solidFill>
                <a:srgbClr val="FFFF0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FFFF00"/>
                </a:solidFill>
              </a:rPr>
              <a:t>(</a:t>
            </a:r>
            <a:r>
              <a:rPr lang="ru-RU" sz="2000" b="1" dirty="0" smtClean="0">
                <a:solidFill>
                  <a:srgbClr val="FFFF00"/>
                </a:solidFill>
              </a:rPr>
              <a:t>х+80)∙7=1260 </a:t>
            </a:r>
          </a:p>
          <a:p>
            <a:pPr algn="ctr"/>
            <a:r>
              <a:rPr lang="ru-RU" sz="2000" b="1" dirty="0" smtClean="0">
                <a:solidFill>
                  <a:srgbClr val="FFFF00"/>
                </a:solidFill>
              </a:rPr>
              <a:t>7х+560=1260</a:t>
            </a:r>
          </a:p>
          <a:p>
            <a:pPr algn="ctr"/>
            <a:r>
              <a:rPr lang="ru-RU" sz="2000" b="1" dirty="0" smtClean="0">
                <a:solidFill>
                  <a:srgbClr val="FFFF00"/>
                </a:solidFill>
              </a:rPr>
              <a:t>7х=1260-560</a:t>
            </a:r>
          </a:p>
          <a:p>
            <a:pPr algn="ctr"/>
            <a:r>
              <a:rPr lang="ru-RU" sz="2000" b="1" dirty="0" smtClean="0">
                <a:solidFill>
                  <a:srgbClr val="FFFF00"/>
                </a:solidFill>
              </a:rPr>
              <a:t>7х=700</a:t>
            </a:r>
          </a:p>
          <a:p>
            <a:pPr algn="ctr"/>
            <a:r>
              <a:rPr lang="ru-RU" sz="2000" b="1" dirty="0" smtClean="0">
                <a:solidFill>
                  <a:srgbClr val="FFFF00"/>
                </a:solidFill>
              </a:rPr>
              <a:t>Х=100</a:t>
            </a:r>
          </a:p>
          <a:p>
            <a:pPr algn="ctr"/>
            <a:endParaRPr lang="ru-RU" sz="2000" b="1" dirty="0">
              <a:solidFill>
                <a:srgbClr val="FFFF00"/>
              </a:solidFill>
            </a:endParaRPr>
          </a:p>
        </p:txBody>
      </p:sp>
      <p:sp>
        <p:nvSpPr>
          <p:cNvPr id="20" name="Капля 19"/>
          <p:cNvSpPr/>
          <p:nvPr/>
        </p:nvSpPr>
        <p:spPr>
          <a:xfrm>
            <a:off x="5643570" y="5643578"/>
            <a:ext cx="1571636" cy="785794"/>
          </a:xfrm>
          <a:prstGeom prst="teardrop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FF00"/>
                </a:solidFill>
              </a:rPr>
              <a:t>7 ч</a:t>
            </a:r>
            <a:endParaRPr lang="ru-RU" sz="2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0369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2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1.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052936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Два поезда вышли навстречу друг другу одновременно из двух городов, расстояние между которыми 1260 км, и встретились через </a:t>
            </a:r>
            <a:r>
              <a:rPr lang="ru-RU" b="1" dirty="0" smtClean="0"/>
              <a:t>     часов </a:t>
            </a:r>
            <a:r>
              <a:rPr lang="ru-RU" b="1" dirty="0"/>
              <a:t>после выхода. Скорость одного из них  - 80  км/ч. Найдите скорость другого поезда.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619672" y="3076065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7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619672" y="3085015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2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960369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2.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/>
              <a:t>Два поезда вышли навстречу друг другу </a:t>
            </a:r>
            <a:r>
              <a:rPr lang="ru-RU" b="1" strike="sngStrike" dirty="0"/>
              <a:t>одновременно</a:t>
            </a:r>
            <a:r>
              <a:rPr lang="ru-RU" b="1" dirty="0"/>
              <a:t> из двух городов, расстояние между которыми 1260 км, и встретились через 7 часов после выхода. Скорость одного из них  - 80  км/ч. Найдите скорость другого поезда.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772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3.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3672407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b="1" dirty="0"/>
              <a:t>Два поезда вышли навстречу друг </a:t>
            </a:r>
            <a:r>
              <a:rPr lang="ru-RU" b="1" dirty="0" smtClean="0"/>
              <a:t>другу                           			  из </a:t>
            </a:r>
            <a:r>
              <a:rPr lang="ru-RU" b="1" dirty="0"/>
              <a:t>двух </a:t>
            </a:r>
            <a:r>
              <a:rPr lang="ru-RU" b="1" dirty="0" smtClean="0"/>
              <a:t>городов</a:t>
            </a:r>
          </a:p>
          <a:p>
            <a:pPr marL="0" indent="0" algn="just">
              <a:buNone/>
            </a:pPr>
            <a:r>
              <a:rPr lang="ru-RU" b="1" dirty="0" smtClean="0"/>
              <a:t>расстояние </a:t>
            </a:r>
            <a:r>
              <a:rPr lang="ru-RU" b="1" dirty="0"/>
              <a:t>между которыми 1260 км, </a:t>
            </a:r>
            <a:endParaRPr lang="ru-RU" b="1" dirty="0" smtClean="0"/>
          </a:p>
          <a:p>
            <a:pPr marL="0" indent="0" algn="just">
              <a:buNone/>
            </a:pPr>
            <a:endParaRPr lang="ru-RU" b="1" dirty="0"/>
          </a:p>
          <a:p>
            <a:pPr marL="0" indent="0" algn="just">
              <a:buNone/>
            </a:pPr>
            <a:r>
              <a:rPr lang="ru-RU" b="1" dirty="0" smtClean="0"/>
              <a:t>                  и </a:t>
            </a:r>
            <a:r>
              <a:rPr lang="ru-RU" b="1" dirty="0"/>
              <a:t>встретились через 7 часов после выхода. Скорость одного из них  - 80  км/ч. Найдите скорость другого поезда.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70071" y="3015177"/>
            <a:ext cx="112332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причем</a:t>
            </a:r>
            <a:r>
              <a:rPr lang="en-US" sz="3200" b="1" dirty="0" smtClean="0"/>
              <a:t> </a:t>
            </a:r>
            <a:r>
              <a:rPr lang="en-US" sz="3200" b="1" dirty="0" err="1"/>
              <a:t>второй</a:t>
            </a:r>
            <a:r>
              <a:rPr lang="en-US" sz="3200" b="1" dirty="0"/>
              <a:t> </a:t>
            </a:r>
            <a:r>
              <a:rPr lang="en-US" sz="3200" b="1" dirty="0" err="1"/>
              <a:t>поезд</a:t>
            </a:r>
            <a:r>
              <a:rPr lang="en-US" sz="3200" b="1" dirty="0"/>
              <a:t> </a:t>
            </a:r>
            <a:r>
              <a:rPr lang="en-US" sz="3200" b="1" dirty="0" err="1"/>
              <a:t>вышел</a:t>
            </a:r>
            <a:r>
              <a:rPr lang="en-US" sz="3200" b="1" dirty="0"/>
              <a:t> </a:t>
            </a:r>
            <a:r>
              <a:rPr lang="en-US" sz="3200" b="1" dirty="0" err="1" smtClean="0"/>
              <a:t>на</a:t>
            </a:r>
            <a:r>
              <a:rPr lang="en-US" sz="3200" b="1" dirty="0" smtClean="0"/>
              <a:t> </a:t>
            </a:r>
            <a:r>
              <a:rPr lang="en-US" sz="3200" b="1" dirty="0"/>
              <a:t>2 </a:t>
            </a:r>
            <a:r>
              <a:rPr lang="en-US" sz="3200" b="1" dirty="0" err="1"/>
              <a:t>часа</a:t>
            </a:r>
            <a:r>
              <a:rPr lang="en-US" sz="3200" b="1" dirty="0"/>
              <a:t> </a:t>
            </a:r>
            <a:r>
              <a:rPr lang="en-US" sz="3200" b="1" dirty="0" err="1" smtClean="0"/>
              <a:t>позже</a:t>
            </a:r>
            <a:endParaRPr lang="ru-RU" sz="3200" b="1" dirty="0" smtClean="0"/>
          </a:p>
          <a:p>
            <a:r>
              <a:rPr lang="en-US" sz="3200" b="1" dirty="0" smtClean="0"/>
              <a:t> </a:t>
            </a:r>
            <a:r>
              <a:rPr lang="en-US" sz="3200" b="1" dirty="0" err="1" smtClean="0"/>
              <a:t>первого</a:t>
            </a:r>
            <a:r>
              <a:rPr lang="ru-RU" sz="3200" b="1" dirty="0" smtClean="0"/>
              <a:t>,  </a:t>
            </a:r>
            <a:endParaRPr lang="ru-RU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32876" y="1988840"/>
            <a:ext cx="30963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/>
              <a:t>о</a:t>
            </a:r>
            <a:r>
              <a:rPr lang="ru-RU" sz="3200" b="1" dirty="0" smtClean="0"/>
              <a:t>дновременно,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4169670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Цели урока: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914400" indent="-914400" algn="just">
              <a:buAutoNum type="arabicPeriod"/>
            </a:pPr>
            <a:r>
              <a:rPr lang="ru-RU" sz="5400" b="1" dirty="0" smtClean="0">
                <a:solidFill>
                  <a:srgbClr val="FF0000"/>
                </a:solidFill>
              </a:rPr>
              <a:t>Повторить решение задач на движение.</a:t>
            </a:r>
          </a:p>
          <a:p>
            <a:pPr marL="914400" indent="-914400" algn="just">
              <a:buAutoNum type="arabicPeriod"/>
            </a:pPr>
            <a:r>
              <a:rPr lang="ru-RU" sz="5400" b="1" dirty="0" smtClean="0">
                <a:solidFill>
                  <a:srgbClr val="FF0000"/>
                </a:solidFill>
              </a:rPr>
              <a:t>Повторить три вида задач на движение.</a:t>
            </a:r>
          </a:p>
          <a:p>
            <a:pPr marL="914400" indent="-914400" algn="just">
              <a:buAutoNum type="arabicPeriod"/>
            </a:pPr>
            <a:r>
              <a:rPr lang="ru-RU" sz="5400" b="1" dirty="0" smtClean="0">
                <a:solidFill>
                  <a:srgbClr val="FF0000"/>
                </a:solidFill>
              </a:rPr>
              <a:t>Находить </a:t>
            </a:r>
            <a:r>
              <a:rPr lang="ru-RU" sz="5400" b="1" i="1" dirty="0" smtClean="0">
                <a:solidFill>
                  <a:srgbClr val="C00000"/>
                </a:solidFill>
              </a:rPr>
              <a:t>общее</a:t>
            </a:r>
            <a:r>
              <a:rPr lang="ru-RU" sz="5400" b="1" dirty="0" smtClean="0">
                <a:solidFill>
                  <a:srgbClr val="FF0000"/>
                </a:solidFill>
              </a:rPr>
              <a:t> и </a:t>
            </a:r>
            <a:r>
              <a:rPr lang="ru-RU" sz="5400" b="1" i="1" dirty="0" smtClean="0">
                <a:solidFill>
                  <a:srgbClr val="C00000"/>
                </a:solidFill>
              </a:rPr>
              <a:t>различие</a:t>
            </a:r>
            <a:r>
              <a:rPr lang="ru-RU" sz="5400" b="1" dirty="0" smtClean="0">
                <a:solidFill>
                  <a:srgbClr val="FF0000"/>
                </a:solidFill>
              </a:rPr>
              <a:t> в решении задач на движение.</a:t>
            </a:r>
          </a:p>
          <a:p>
            <a:pPr marL="914400" indent="-914400" algn="just">
              <a:buAutoNum type="arabicPeriod"/>
            </a:pPr>
            <a:r>
              <a:rPr lang="ru-RU" sz="5400" b="1" dirty="0" smtClean="0">
                <a:solidFill>
                  <a:srgbClr val="FF0000"/>
                </a:solidFill>
              </a:rPr>
              <a:t> Решать задачи разными способами.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924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Домашнее задание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b="1" i="1" dirty="0"/>
              <a:t>1.Задача.</a:t>
            </a:r>
            <a:r>
              <a:rPr lang="ru-RU" dirty="0"/>
              <a:t> Два поезда вышли навстречу друг другу из двух городов, расстояние между которыми 1260 км, причем второй поезд вышел  на 2 часа позже первого, и встретились через 7 часов после выхода. Скорость одного из них  - 80  км/ч. Найдите скорость другого поезда. </a:t>
            </a:r>
          </a:p>
          <a:p>
            <a:pPr marL="0" indent="0" algn="just">
              <a:buNone/>
            </a:pPr>
            <a:r>
              <a:rPr lang="ru-RU" b="1" i="1" dirty="0" smtClean="0"/>
              <a:t>Задание</a:t>
            </a:r>
            <a:r>
              <a:rPr lang="ru-RU" b="1" i="1" dirty="0"/>
              <a:t>.</a:t>
            </a:r>
            <a:r>
              <a:rPr lang="ru-RU" i="1" dirty="0"/>
              <a:t> Составить  «Древо решений», соединить блоки с вопросами так, чтобы они отображали ход решения, подписав под блоками данные задачи или действие. Решить задачу по действиям.</a:t>
            </a:r>
            <a:endParaRPr lang="ru-RU" dirty="0"/>
          </a:p>
          <a:p>
            <a:pPr algn="just"/>
            <a:r>
              <a:rPr lang="ru-RU" b="1" i="1" dirty="0"/>
              <a:t>2.Задание. </a:t>
            </a:r>
            <a:r>
              <a:rPr lang="ru-RU" i="1" dirty="0"/>
              <a:t>К </a:t>
            </a:r>
            <a:r>
              <a:rPr lang="ru-RU" i="1" dirty="0">
                <a:hlinkClick r:id="rId2" action="ppaction://hlinksldjump"/>
              </a:rPr>
              <a:t>схеме 4-й задачи </a:t>
            </a:r>
            <a:r>
              <a:rPr lang="ru-RU" i="1" dirty="0"/>
              <a:t>придумать условие и решить ее любым способом (по действиям; при помощи буквенного и числового выражения; алгебраическим способом).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911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8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4970792"/>
            <a:ext cx="7648663" cy="1452278"/>
          </a:xfrm>
        </p:spPr>
      </p:pic>
    </p:spTree>
    <p:extLst>
      <p:ext uri="{BB962C8B-B14F-4D97-AF65-F5344CB8AC3E}">
        <p14:creationId xmlns:p14="http://schemas.microsoft.com/office/powerpoint/2010/main" val="283413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Тема урока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600" b="1" dirty="0" smtClean="0">
                <a:solidFill>
                  <a:srgbClr val="FF0000"/>
                </a:solidFill>
              </a:rPr>
              <a:t>     «Решение задач </a:t>
            </a:r>
          </a:p>
          <a:p>
            <a:pPr marL="0" indent="0" algn="ctr">
              <a:buNone/>
            </a:pPr>
            <a:r>
              <a:rPr lang="ru-RU" sz="6600" b="1" dirty="0" smtClean="0">
                <a:solidFill>
                  <a:srgbClr val="FF0000"/>
                </a:solidFill>
              </a:rPr>
              <a:t>       на движение»</a:t>
            </a:r>
          </a:p>
          <a:p>
            <a:pPr marL="0" indent="0" algn="ctr">
              <a:buNone/>
            </a:pPr>
            <a:endParaRPr lang="ru-RU" sz="6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8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Цель урока: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3124944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ru-RU" sz="5400" b="1" dirty="0" smtClean="0">
                <a:solidFill>
                  <a:srgbClr val="FF0000"/>
                </a:solidFill>
              </a:rPr>
              <a:t>           Повторить решение     задач на движение.</a:t>
            </a:r>
          </a:p>
        </p:txBody>
      </p:sp>
    </p:spTree>
    <p:extLst>
      <p:ext uri="{BB962C8B-B14F-4D97-AF65-F5344CB8AC3E}">
        <p14:creationId xmlns:p14="http://schemas.microsoft.com/office/powerpoint/2010/main" val="55593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/>
              <a:t>Виды задач на движение</a:t>
            </a:r>
            <a:endParaRPr lang="ru-RU" dirty="0"/>
          </a:p>
        </p:txBody>
      </p:sp>
      <p:pic>
        <p:nvPicPr>
          <p:cNvPr id="6" name="Объект 5" descr="transporta-730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411760" y="1052736"/>
            <a:ext cx="1428750" cy="1238250"/>
          </a:xfrm>
          <a:prstGeom prst="rect">
            <a:avLst/>
          </a:prstGeom>
        </p:spPr>
      </p:pic>
      <p:pic>
        <p:nvPicPr>
          <p:cNvPr id="8" name="Рисунок 7" descr="transporta-875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55776" y="2492896"/>
            <a:ext cx="1428760" cy="635004"/>
          </a:xfrm>
          <a:prstGeom prst="rect">
            <a:avLst/>
          </a:prstGeom>
        </p:spPr>
      </p:pic>
      <p:grpSp>
        <p:nvGrpSpPr>
          <p:cNvPr id="17" name="Группа 16"/>
          <p:cNvGrpSpPr/>
          <p:nvPr/>
        </p:nvGrpSpPr>
        <p:grpSpPr>
          <a:xfrm>
            <a:off x="3059832" y="1611811"/>
            <a:ext cx="5832648" cy="1961205"/>
            <a:chOff x="2910345" y="2792173"/>
            <a:chExt cx="5832648" cy="1961205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2910345" y="2792173"/>
              <a:ext cx="5832648" cy="1961205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b="1" dirty="0" smtClean="0">
                <a:solidFill>
                  <a:srgbClr val="FF0000"/>
                </a:solidFill>
              </a:endParaRPr>
            </a:p>
            <a:p>
              <a:pPr algn="ctr"/>
              <a:endParaRPr lang="ru-RU" sz="2800" b="1" dirty="0">
                <a:solidFill>
                  <a:srgbClr val="FF0000"/>
                </a:solidFill>
              </a:endParaRPr>
            </a:p>
            <a:p>
              <a:pPr algn="ctr"/>
              <a:endParaRPr lang="ru-RU" sz="2800" b="1" dirty="0" smtClean="0">
                <a:solidFill>
                  <a:srgbClr val="FF0000"/>
                </a:solidFill>
              </a:endParaRPr>
            </a:p>
            <a:p>
              <a:pPr algn="ctr"/>
              <a:r>
                <a:rPr lang="ru-RU" sz="2800" b="1" dirty="0" smtClean="0">
                  <a:solidFill>
                    <a:srgbClr val="FF0000"/>
                  </a:solidFill>
                </a:rPr>
                <a:t>Движение в одном направлении</a:t>
              </a:r>
              <a:endParaRPr lang="ru-RU" sz="2800" b="1" dirty="0"/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3270156" y="3573016"/>
              <a:ext cx="4902244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Левая фигурная скобка 11"/>
            <p:cNvSpPr/>
            <p:nvPr/>
          </p:nvSpPr>
          <p:spPr>
            <a:xfrm rot="16200000">
              <a:off x="5397242" y="1445929"/>
              <a:ext cx="648073" cy="4902244"/>
            </a:xfrm>
            <a:prstGeom prst="leftBrace">
              <a:avLst>
                <a:gd name="adj1" fmla="val 8333"/>
                <a:gd name="adj2" fmla="val 50848"/>
              </a:avLst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4" name="Прямая со стрелкой 13"/>
            <p:cNvCxnSpPr/>
            <p:nvPr/>
          </p:nvCxnSpPr>
          <p:spPr>
            <a:xfrm>
              <a:off x="3270156" y="3127900"/>
              <a:ext cx="1301844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>
              <a:off x="3270156" y="3280300"/>
              <a:ext cx="2451122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92588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0 L 0.79601 0.00417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792" y="20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9 1.44509E-6 L 0.83611 -0.0041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771" y="-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/>
              <a:t>Виды задач на движение</a:t>
            </a:r>
            <a:endParaRPr lang="ru-RU" dirty="0"/>
          </a:p>
        </p:txBody>
      </p:sp>
      <p:pic>
        <p:nvPicPr>
          <p:cNvPr id="6" name="Объект 5" descr="transporta-730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411760" y="1052736"/>
            <a:ext cx="1428750" cy="1238250"/>
          </a:xfrm>
          <a:prstGeom prst="rect">
            <a:avLst/>
          </a:prstGeom>
        </p:spPr>
      </p:pic>
      <p:grpSp>
        <p:nvGrpSpPr>
          <p:cNvPr id="4" name="Группа 3"/>
          <p:cNvGrpSpPr/>
          <p:nvPr/>
        </p:nvGrpSpPr>
        <p:grpSpPr>
          <a:xfrm>
            <a:off x="2483768" y="1536093"/>
            <a:ext cx="5832648" cy="1961205"/>
            <a:chOff x="2910345" y="2792173"/>
            <a:chExt cx="5832648" cy="1961205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2910345" y="2792173"/>
              <a:ext cx="5832648" cy="1961205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b="1" dirty="0" smtClean="0">
                <a:solidFill>
                  <a:srgbClr val="FF0000"/>
                </a:solidFill>
              </a:endParaRPr>
            </a:p>
            <a:p>
              <a:pPr algn="ctr"/>
              <a:endParaRPr lang="ru-RU" sz="2800" b="1" dirty="0">
                <a:solidFill>
                  <a:srgbClr val="FF0000"/>
                </a:solidFill>
              </a:endParaRPr>
            </a:p>
            <a:p>
              <a:pPr algn="ctr"/>
              <a:endParaRPr lang="ru-RU" sz="2800" b="1" dirty="0" smtClean="0">
                <a:solidFill>
                  <a:srgbClr val="FF0000"/>
                </a:solidFill>
              </a:endParaRPr>
            </a:p>
            <a:p>
              <a:pPr algn="ctr"/>
              <a:r>
                <a:rPr lang="ru-RU" sz="2800" b="1" dirty="0" smtClean="0">
                  <a:solidFill>
                    <a:srgbClr val="FF0000"/>
                  </a:solidFill>
                </a:rPr>
                <a:t>Движение навстречу друг другу</a:t>
              </a:r>
              <a:endParaRPr lang="ru-RU" sz="2800" b="1" dirty="0"/>
            </a:p>
          </p:txBody>
        </p:sp>
        <p:grpSp>
          <p:nvGrpSpPr>
            <p:cNvPr id="3" name="Группа 2"/>
            <p:cNvGrpSpPr/>
            <p:nvPr/>
          </p:nvGrpSpPr>
          <p:grpSpPr>
            <a:xfrm>
              <a:off x="3270156" y="3280300"/>
              <a:ext cx="4902245" cy="940787"/>
              <a:chOff x="3270156" y="3280300"/>
              <a:chExt cx="4902245" cy="940787"/>
            </a:xfrm>
          </p:grpSpPr>
          <p:cxnSp>
            <p:nvCxnSpPr>
              <p:cNvPr id="11" name="Прямая соединительная линия 10"/>
              <p:cNvCxnSpPr/>
              <p:nvPr/>
            </p:nvCxnSpPr>
            <p:spPr>
              <a:xfrm>
                <a:off x="3270156" y="3573016"/>
                <a:ext cx="4902244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Левая фигурная скобка 11"/>
              <p:cNvSpPr/>
              <p:nvPr/>
            </p:nvSpPr>
            <p:spPr>
              <a:xfrm rot="16200000">
                <a:off x="5397242" y="1445929"/>
                <a:ext cx="648073" cy="4902244"/>
              </a:xfrm>
              <a:prstGeom prst="leftBrace">
                <a:avLst>
                  <a:gd name="adj1" fmla="val 8333"/>
                  <a:gd name="adj2" fmla="val 50848"/>
                </a:avLst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4" name="Прямая со стрелкой 13"/>
              <p:cNvCxnSpPr/>
              <p:nvPr/>
            </p:nvCxnSpPr>
            <p:spPr>
              <a:xfrm>
                <a:off x="3333614" y="3280300"/>
                <a:ext cx="1301844" cy="0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 стрелкой 14"/>
              <p:cNvCxnSpPr/>
              <p:nvPr/>
            </p:nvCxnSpPr>
            <p:spPr>
              <a:xfrm flipH="1">
                <a:off x="5721278" y="3280300"/>
                <a:ext cx="2451122" cy="0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8026" y="1412776"/>
            <a:ext cx="142875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2919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0 L 0.79601 0.00417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792" y="20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3.7037E-6 L -1.08681 -0.0046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340" y="-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/>
              <a:t>Виды задач на движение</a:t>
            </a:r>
            <a:endParaRPr lang="ru-RU" dirty="0"/>
          </a:p>
        </p:txBody>
      </p:sp>
      <p:pic>
        <p:nvPicPr>
          <p:cNvPr id="6" name="Объект 5" descr="transporta-730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081573" y="1052736"/>
            <a:ext cx="1428750" cy="123825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2201" y="1504905"/>
            <a:ext cx="142875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6" name="Группа 15"/>
          <p:cNvGrpSpPr/>
          <p:nvPr/>
        </p:nvGrpSpPr>
        <p:grpSpPr>
          <a:xfrm>
            <a:off x="2486710" y="1886398"/>
            <a:ext cx="5832648" cy="2232248"/>
            <a:chOff x="2502915" y="2852936"/>
            <a:chExt cx="5832648" cy="2232248"/>
          </a:xfrm>
        </p:grpSpPr>
        <p:grpSp>
          <p:nvGrpSpPr>
            <p:cNvPr id="4" name="Группа 3"/>
            <p:cNvGrpSpPr/>
            <p:nvPr/>
          </p:nvGrpSpPr>
          <p:grpSpPr>
            <a:xfrm>
              <a:off x="2502915" y="2852936"/>
              <a:ext cx="5832648" cy="2232248"/>
              <a:chOff x="2910345" y="2792173"/>
              <a:chExt cx="5832648" cy="1961205"/>
            </a:xfrm>
          </p:grpSpPr>
          <p:sp>
            <p:nvSpPr>
              <p:cNvPr id="9" name="Скругленный прямоугольник 8"/>
              <p:cNvSpPr/>
              <p:nvPr/>
            </p:nvSpPr>
            <p:spPr>
              <a:xfrm>
                <a:off x="2910345" y="2792173"/>
                <a:ext cx="5832648" cy="1961205"/>
              </a:xfrm>
              <a:prstGeom prst="round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800" b="1" dirty="0" smtClean="0">
                  <a:solidFill>
                    <a:srgbClr val="FF0000"/>
                  </a:solidFill>
                </a:endParaRPr>
              </a:p>
              <a:p>
                <a:pPr algn="ctr"/>
                <a:endParaRPr lang="ru-RU" sz="2800" b="1" dirty="0">
                  <a:solidFill>
                    <a:srgbClr val="FF0000"/>
                  </a:solidFill>
                </a:endParaRPr>
              </a:p>
              <a:p>
                <a:pPr algn="ctr"/>
                <a:endParaRPr lang="ru-RU" sz="2800" b="1" dirty="0" smtClean="0">
                  <a:solidFill>
                    <a:srgbClr val="FF0000"/>
                  </a:solidFill>
                </a:endParaRPr>
              </a:p>
              <a:p>
                <a:pPr algn="ctr"/>
                <a:r>
                  <a:rPr lang="ru-RU" sz="2800" b="1" dirty="0" smtClean="0">
                    <a:solidFill>
                      <a:srgbClr val="FF0000"/>
                    </a:solidFill>
                  </a:rPr>
                  <a:t>Движение в противоположных направлениях</a:t>
                </a:r>
                <a:endParaRPr lang="ru-RU" sz="2800" b="1" dirty="0"/>
              </a:p>
            </p:txBody>
          </p:sp>
          <p:grpSp>
            <p:nvGrpSpPr>
              <p:cNvPr id="3" name="Группа 2"/>
              <p:cNvGrpSpPr/>
              <p:nvPr/>
            </p:nvGrpSpPr>
            <p:grpSpPr>
              <a:xfrm>
                <a:off x="3270156" y="3282418"/>
                <a:ext cx="4902245" cy="938669"/>
                <a:chOff x="3270156" y="3282418"/>
                <a:chExt cx="4902245" cy="938669"/>
              </a:xfrm>
            </p:grpSpPr>
            <p:cxnSp>
              <p:nvCxnSpPr>
                <p:cNvPr id="11" name="Прямая соединительная линия 10"/>
                <p:cNvCxnSpPr/>
                <p:nvPr/>
              </p:nvCxnSpPr>
              <p:spPr>
                <a:xfrm>
                  <a:off x="3270156" y="3573016"/>
                  <a:ext cx="4902244" cy="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" name="Левая фигурная скобка 11"/>
                <p:cNvSpPr/>
                <p:nvPr/>
              </p:nvSpPr>
              <p:spPr>
                <a:xfrm rot="16200000">
                  <a:off x="5397242" y="1445929"/>
                  <a:ext cx="648073" cy="4902244"/>
                </a:xfrm>
                <a:prstGeom prst="leftBrace">
                  <a:avLst>
                    <a:gd name="adj1" fmla="val 8333"/>
                    <a:gd name="adj2" fmla="val 50848"/>
                  </a:avLst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cxnSp>
              <p:nvCxnSpPr>
                <p:cNvPr id="14" name="Прямая со стрелкой 13"/>
                <p:cNvCxnSpPr/>
                <p:nvPr/>
              </p:nvCxnSpPr>
              <p:spPr>
                <a:xfrm flipH="1">
                  <a:off x="4126734" y="3282418"/>
                  <a:ext cx="1594544" cy="0"/>
                </a:xfrm>
                <a:prstGeom prst="straightConnector1">
                  <a:avLst/>
                </a:prstGeom>
                <a:ln w="2540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Прямая со стрелкой 14"/>
                <p:cNvCxnSpPr/>
                <p:nvPr/>
              </p:nvCxnSpPr>
              <p:spPr>
                <a:xfrm>
                  <a:off x="5721278" y="3282418"/>
                  <a:ext cx="2207630" cy="0"/>
                </a:xfrm>
                <a:prstGeom prst="straightConnector1">
                  <a:avLst/>
                </a:prstGeom>
                <a:ln w="2540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10" name="Прямая соединительная линия 9"/>
            <p:cNvCxnSpPr/>
            <p:nvPr/>
          </p:nvCxnSpPr>
          <p:spPr>
            <a:xfrm flipV="1">
              <a:off x="5313848" y="3212976"/>
              <a:ext cx="0" cy="5287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Блок-схема: перфолента 12"/>
            <p:cNvSpPr/>
            <p:nvPr/>
          </p:nvSpPr>
          <p:spPr>
            <a:xfrm>
              <a:off x="5285458" y="3142425"/>
              <a:ext cx="482288" cy="197958"/>
            </a:xfrm>
            <a:prstGeom prst="flowChartPunchedTap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818309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10405E-6 L 0.796 0.00416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792" y="20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2.22222E-6 L -0.56875 -0.00741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438" y="-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b="1" dirty="0" smtClean="0">
                <a:solidFill>
                  <a:srgbClr val="FF0000"/>
                </a:solidFill>
              </a:rPr>
              <a:t/>
            </a:r>
            <a:br>
              <a:rPr lang="ru-RU" sz="7200" b="1" dirty="0" smtClean="0">
                <a:solidFill>
                  <a:srgbClr val="FF0000"/>
                </a:solidFill>
              </a:rPr>
            </a:br>
            <a:r>
              <a:rPr lang="ru-RU" sz="7200" b="1" dirty="0" smtClean="0">
                <a:solidFill>
                  <a:srgbClr val="FF0000"/>
                </a:solidFill>
              </a:rPr>
              <a:t>БЛИЦ-ТУРНИР</a:t>
            </a:r>
            <a:r>
              <a:rPr lang="ru-RU" sz="7200" b="1" dirty="0">
                <a:solidFill>
                  <a:srgbClr val="FF0000"/>
                </a:solidFill>
              </a:rPr>
              <a:t/>
            </a:r>
            <a:br>
              <a:rPr lang="ru-RU" sz="7200" b="1" dirty="0">
                <a:solidFill>
                  <a:srgbClr val="FF0000"/>
                </a:solidFill>
              </a:rPr>
            </a:br>
            <a:endParaRPr lang="ru-RU" sz="7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en-US" sz="4400" b="1" dirty="0"/>
              <a:t>I</a:t>
            </a:r>
            <a:r>
              <a:rPr lang="ru-RU" sz="4400" b="1" dirty="0"/>
              <a:t> ЭТАП</a:t>
            </a:r>
            <a:endParaRPr lang="ru-RU" sz="4400" b="1" i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sz="4400" b="1" i="1" dirty="0" smtClean="0">
                <a:solidFill>
                  <a:srgbClr val="FF0000"/>
                </a:solidFill>
              </a:rPr>
              <a:t>«Ящики с утверждениями»</a:t>
            </a:r>
            <a:endParaRPr lang="ru-RU" sz="4400" b="1" i="1" dirty="0">
              <a:solidFill>
                <a:srgbClr val="FF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156" y="4365104"/>
            <a:ext cx="1190625" cy="162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238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«Ящики с утверждениями»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Куб 3"/>
          <p:cNvSpPr/>
          <p:nvPr/>
        </p:nvSpPr>
        <p:spPr>
          <a:xfrm>
            <a:off x="539552" y="2564904"/>
            <a:ext cx="2016224" cy="2304256"/>
          </a:xfrm>
          <a:prstGeom prst="cub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Идут навстречу друг другу</a:t>
            </a:r>
            <a:endParaRPr lang="ru-RU" b="1" dirty="0"/>
          </a:p>
        </p:txBody>
      </p:sp>
      <p:sp>
        <p:nvSpPr>
          <p:cNvPr id="5" name="Куб 4"/>
          <p:cNvSpPr/>
          <p:nvPr/>
        </p:nvSpPr>
        <p:spPr>
          <a:xfrm>
            <a:off x="2511205" y="2491974"/>
            <a:ext cx="2016224" cy="2304256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Идут в одном </a:t>
            </a:r>
            <a:r>
              <a:rPr lang="ru-RU" b="1" dirty="0" err="1" smtClean="0"/>
              <a:t>направ-лении</a:t>
            </a:r>
            <a:endParaRPr lang="ru-RU" b="1" dirty="0"/>
          </a:p>
        </p:txBody>
      </p:sp>
      <p:sp>
        <p:nvSpPr>
          <p:cNvPr id="6" name="Куб 5"/>
          <p:cNvSpPr/>
          <p:nvPr/>
        </p:nvSpPr>
        <p:spPr>
          <a:xfrm>
            <a:off x="4462243" y="2467000"/>
            <a:ext cx="2016224" cy="2304256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Удаляются друг от друга в </a:t>
            </a:r>
            <a:r>
              <a:rPr lang="ru-RU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противо-положных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направлениях</a:t>
            </a:r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Куб 6"/>
          <p:cNvSpPr/>
          <p:nvPr/>
        </p:nvSpPr>
        <p:spPr>
          <a:xfrm>
            <a:off x="6429283" y="2463164"/>
            <a:ext cx="2016224" cy="2304256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chemeClr val="tx1"/>
                </a:solidFill>
              </a:rPr>
              <a:t>Мусорный ящик</a:t>
            </a:r>
            <a:endParaRPr lang="ru-RU" sz="22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593935" y="5013176"/>
            <a:ext cx="498345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163572" y="5013176"/>
            <a:ext cx="498345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6</a:t>
            </a:r>
            <a:endParaRPr lang="ru-RU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049319" y="5013176"/>
            <a:ext cx="498345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3</a:t>
            </a:r>
            <a:endParaRPr lang="ru-RU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411760" y="5013176"/>
            <a:ext cx="498345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3</a:t>
            </a:r>
            <a:endParaRPr lang="ru-RU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921527" y="5013176"/>
            <a:ext cx="498345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4</a:t>
            </a:r>
            <a:endParaRPr lang="ru-RU" b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39552" y="5013176"/>
            <a:ext cx="498345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2</a:t>
            </a:r>
            <a:endParaRPr lang="ru-RU" b="1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554560" y="5013176"/>
            <a:ext cx="498345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5</a:t>
            </a:r>
            <a:endParaRPr lang="ru-RU" b="1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740617" y="5517232"/>
            <a:ext cx="498345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7</a:t>
            </a:r>
            <a:endParaRPr lang="ru-RU" b="1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419872" y="5013176"/>
            <a:ext cx="498345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8</a:t>
            </a:r>
            <a:endParaRPr lang="ru-RU" b="1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939899" y="5517232"/>
            <a:ext cx="498345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9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258680" y="5517232"/>
            <a:ext cx="498345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9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098818" y="4969543"/>
            <a:ext cx="498345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4</a:t>
            </a:r>
            <a:endParaRPr lang="ru-RU" b="1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600473" y="4979166"/>
            <a:ext cx="498345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2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088885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9" grpId="0" animBg="1"/>
      <p:bldP spid="20" grpId="0" animBg="1"/>
      <p:bldP spid="21" grpId="0" animBg="1"/>
      <p:bldP spid="23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1281</TotalTime>
  <Words>762</Words>
  <Application>Microsoft Office PowerPoint</Application>
  <PresentationFormat>Экран (4:3)</PresentationFormat>
  <Paragraphs>193</Paragraphs>
  <Slides>28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Девиз урока:</vt:lpstr>
      <vt:lpstr>«В стране не выученных уроков»</vt:lpstr>
      <vt:lpstr>Тема урока</vt:lpstr>
      <vt:lpstr>Цель урока:</vt:lpstr>
      <vt:lpstr>Виды задач на движение</vt:lpstr>
      <vt:lpstr>Виды задач на движение</vt:lpstr>
      <vt:lpstr>Виды задач на движение</vt:lpstr>
      <vt:lpstr> БЛИЦ-ТУРНИР </vt:lpstr>
      <vt:lpstr>«Ящики с утверждениями»</vt:lpstr>
      <vt:lpstr>Презентация PowerPoint</vt:lpstr>
      <vt:lpstr>1</vt:lpstr>
      <vt:lpstr>2</vt:lpstr>
      <vt:lpstr>3</vt:lpstr>
      <vt:lpstr>1.</vt:lpstr>
      <vt:lpstr>2. </vt:lpstr>
      <vt:lpstr>Презентация PowerPoint</vt:lpstr>
      <vt:lpstr>4</vt:lpstr>
      <vt:lpstr>III ЭТАП</vt:lpstr>
      <vt:lpstr>Презентация PowerPoint</vt:lpstr>
      <vt:lpstr>              Древо решений</vt:lpstr>
      <vt:lpstr>              Древо решений</vt:lpstr>
      <vt:lpstr>              Древо решений</vt:lpstr>
      <vt:lpstr>1.</vt:lpstr>
      <vt:lpstr>2.</vt:lpstr>
      <vt:lpstr>3.</vt:lpstr>
      <vt:lpstr>Цели урока:</vt:lpstr>
      <vt:lpstr>Домашнее задание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Ирина</dc:creator>
  <cp:lastModifiedBy>Ирина</cp:lastModifiedBy>
  <cp:revision>64</cp:revision>
  <cp:lastPrinted>2015-01-20T03:52:43Z</cp:lastPrinted>
  <dcterms:created xsi:type="dcterms:W3CDTF">2015-01-10T18:15:25Z</dcterms:created>
  <dcterms:modified xsi:type="dcterms:W3CDTF">2015-01-21T03:22:33Z</dcterms:modified>
</cp:coreProperties>
</file>