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8"/>
  </p:notesMasterIdLst>
  <p:sldIdLst>
    <p:sldId id="256" r:id="rId2"/>
    <p:sldId id="307" r:id="rId3"/>
    <p:sldId id="324" r:id="rId4"/>
    <p:sldId id="301" r:id="rId5"/>
    <p:sldId id="276" r:id="rId6"/>
    <p:sldId id="320" r:id="rId7"/>
    <p:sldId id="306" r:id="rId8"/>
    <p:sldId id="258" r:id="rId9"/>
    <p:sldId id="267" r:id="rId10"/>
    <p:sldId id="263" r:id="rId11"/>
    <p:sldId id="303" r:id="rId12"/>
    <p:sldId id="311" r:id="rId13"/>
    <p:sldId id="312" r:id="rId14"/>
    <p:sldId id="322" r:id="rId15"/>
    <p:sldId id="313" r:id="rId16"/>
    <p:sldId id="321" r:id="rId17"/>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ECE"/>
    <a:srgbClr val="FF7C8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94660"/>
  </p:normalViewPr>
  <p:slideViewPr>
    <p:cSldViewPr snapToGrid="0">
      <p:cViewPr varScale="1">
        <p:scale>
          <a:sx n="92" d="100"/>
          <a:sy n="92" d="100"/>
        </p:scale>
        <p:origin x="118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302AD0-9F14-4A4F-B351-12FD14574ABE}" type="datetimeFigureOut">
              <a:rPr lang="ru-RU" smtClean="0"/>
              <a:t>14.10.2013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A88AE-0393-4087-BC4C-2264F4C295E5}" type="slidenum">
              <a:rPr lang="ru-RU" smtClean="0"/>
              <a:t>‹#›</a:t>
            </a:fld>
            <a:endParaRPr lang="ru-RU"/>
          </a:p>
        </p:txBody>
      </p:sp>
    </p:spTree>
    <p:extLst>
      <p:ext uri="{BB962C8B-B14F-4D97-AF65-F5344CB8AC3E}">
        <p14:creationId xmlns:p14="http://schemas.microsoft.com/office/powerpoint/2010/main" val="366475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05A88AE-0393-4087-BC4C-2264F4C295E5}" type="slidenum">
              <a:rPr lang="ru-RU" smtClean="0"/>
              <a:t>5</a:t>
            </a:fld>
            <a:endParaRPr lang="ru-RU"/>
          </a:p>
        </p:txBody>
      </p:sp>
    </p:spTree>
    <p:extLst>
      <p:ext uri="{BB962C8B-B14F-4D97-AF65-F5344CB8AC3E}">
        <p14:creationId xmlns:p14="http://schemas.microsoft.com/office/powerpoint/2010/main" val="3565063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00829A7-D61F-4523-BFF0-7E8F3B7F4F1B}" type="slidenum">
              <a:rPr lang="en-US" smtClean="0"/>
              <a:pPr/>
              <a:t>‹#›</a:t>
            </a:fld>
            <a:endParaRPr lang="en-US"/>
          </a:p>
        </p:txBody>
      </p:sp>
    </p:spTree>
    <p:extLst>
      <p:ext uri="{BB962C8B-B14F-4D97-AF65-F5344CB8AC3E}">
        <p14:creationId xmlns:p14="http://schemas.microsoft.com/office/powerpoint/2010/main" val="2622263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27E0B38-60B0-4F6C-BDDC-E9805DE58A8E}" type="slidenum">
              <a:rPr lang="en-US" smtClean="0"/>
              <a:pPr/>
              <a:t>‹#›</a:t>
            </a:fld>
            <a:endParaRPr lang="en-US"/>
          </a:p>
        </p:txBody>
      </p:sp>
    </p:spTree>
    <p:extLst>
      <p:ext uri="{BB962C8B-B14F-4D97-AF65-F5344CB8AC3E}">
        <p14:creationId xmlns:p14="http://schemas.microsoft.com/office/powerpoint/2010/main" val="2080914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ru-RU" smtClean="0"/>
              <a:t>Образец заголовка</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27E0B38-60B0-4F6C-BDDC-E9805DE58A8E}" type="slidenum">
              <a:rPr lang="en-US" smtClean="0"/>
              <a:pPr/>
              <a:t>‹#›</a:t>
            </a:fld>
            <a:endParaRPr lang="en-US"/>
          </a:p>
        </p:txBody>
      </p:sp>
    </p:spTree>
    <p:extLst>
      <p:ext uri="{BB962C8B-B14F-4D97-AF65-F5344CB8AC3E}">
        <p14:creationId xmlns:p14="http://schemas.microsoft.com/office/powerpoint/2010/main" val="1389400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ru-RU" smtClean="0"/>
              <a:t>Образец заголовка</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27E0B38-60B0-4F6C-BDDC-E9805DE58A8E}" type="slidenum">
              <a:rPr lang="en-US" smtClean="0"/>
              <a:pPr/>
              <a:t>‹#›</a:t>
            </a:fld>
            <a:endParaRPr lang="en-US"/>
          </a:p>
        </p:txBody>
      </p:sp>
    </p:spTree>
    <p:extLst>
      <p:ext uri="{BB962C8B-B14F-4D97-AF65-F5344CB8AC3E}">
        <p14:creationId xmlns:p14="http://schemas.microsoft.com/office/powerpoint/2010/main" val="399323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27E0B38-60B0-4F6C-BDDC-E9805DE58A8E}" type="slidenum">
              <a:rPr lang="en-US" smtClean="0"/>
              <a:pPr/>
              <a:t>‹#›</a:t>
            </a:fld>
            <a:endParaRPr lang="en-US"/>
          </a:p>
        </p:txBody>
      </p:sp>
    </p:spTree>
    <p:extLst>
      <p:ext uri="{BB962C8B-B14F-4D97-AF65-F5344CB8AC3E}">
        <p14:creationId xmlns:p14="http://schemas.microsoft.com/office/powerpoint/2010/main" val="2621583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27E0B38-60B0-4F6C-BDDC-E9805DE58A8E}" type="slidenum">
              <a:rPr lang="en-US" smtClean="0"/>
              <a:pPr/>
              <a:t>‹#›</a:t>
            </a:fld>
            <a:endParaRPr lang="en-US"/>
          </a:p>
        </p:txBody>
      </p:sp>
    </p:spTree>
    <p:extLst>
      <p:ext uri="{BB962C8B-B14F-4D97-AF65-F5344CB8AC3E}">
        <p14:creationId xmlns:p14="http://schemas.microsoft.com/office/powerpoint/2010/main" val="298506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27E0B38-60B0-4F6C-BDDC-E9805DE58A8E}" type="slidenum">
              <a:rPr lang="en-US" smtClean="0"/>
              <a:pPr/>
              <a:t>‹#›</a:t>
            </a:fld>
            <a:endParaRPr lang="en-US"/>
          </a:p>
        </p:txBody>
      </p:sp>
    </p:spTree>
    <p:extLst>
      <p:ext uri="{BB962C8B-B14F-4D97-AF65-F5344CB8AC3E}">
        <p14:creationId xmlns:p14="http://schemas.microsoft.com/office/powerpoint/2010/main" val="3266541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C2F0192-0CE3-4E19-8117-5B61AA969212}" type="slidenum">
              <a:rPr lang="en-US" smtClean="0"/>
              <a:pPr/>
              <a:t>‹#›</a:t>
            </a:fld>
            <a:endParaRPr lang="en-US"/>
          </a:p>
        </p:txBody>
      </p:sp>
    </p:spTree>
    <p:extLst>
      <p:ext uri="{BB962C8B-B14F-4D97-AF65-F5344CB8AC3E}">
        <p14:creationId xmlns:p14="http://schemas.microsoft.com/office/powerpoint/2010/main" val="3675824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59E1F4AA-52A5-4B8F-AAED-DCECCADD07C8}" type="slidenum">
              <a:rPr lang="en-US" smtClean="0"/>
              <a:pPr/>
              <a:t>‹#›</a:t>
            </a:fld>
            <a:endParaRPr lang="en-US"/>
          </a:p>
        </p:txBody>
      </p:sp>
    </p:spTree>
    <p:extLst>
      <p:ext uri="{BB962C8B-B14F-4D97-AF65-F5344CB8AC3E}">
        <p14:creationId xmlns:p14="http://schemas.microsoft.com/office/powerpoint/2010/main" val="300029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688"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801688"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92688"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0D827B29-5BF4-4B26-8161-0FB81566B8D3}" type="slidenum">
              <a:rPr lang="en-US"/>
              <a:pPr/>
              <a:t>‹#›</a:t>
            </a:fld>
            <a:endParaRPr lang="en-US"/>
          </a:p>
        </p:txBody>
      </p:sp>
    </p:spTree>
    <p:extLst>
      <p:ext uri="{BB962C8B-B14F-4D97-AF65-F5344CB8AC3E}">
        <p14:creationId xmlns:p14="http://schemas.microsoft.com/office/powerpoint/2010/main" val="288060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1688"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01688"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992688"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en-US"/>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E6F8BED3-CB30-4272-B4DF-5E95140D5285}" type="slidenum">
              <a:rPr lang="en-US"/>
              <a:pPr/>
              <a:t>‹#›</a:t>
            </a:fld>
            <a:endParaRPr lang="en-US"/>
          </a:p>
        </p:txBody>
      </p:sp>
    </p:spTree>
    <p:extLst>
      <p:ext uri="{BB962C8B-B14F-4D97-AF65-F5344CB8AC3E}">
        <p14:creationId xmlns:p14="http://schemas.microsoft.com/office/powerpoint/2010/main" val="366614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D527BF3-2AB2-4AC6-81E8-A97D17BEE1EE}" type="slidenum">
              <a:rPr lang="en-US" smtClean="0"/>
              <a:pPr/>
              <a:t>‹#›</a:t>
            </a:fld>
            <a:endParaRPr lang="en-US"/>
          </a:p>
        </p:txBody>
      </p:sp>
    </p:spTree>
    <p:extLst>
      <p:ext uri="{BB962C8B-B14F-4D97-AF65-F5344CB8AC3E}">
        <p14:creationId xmlns:p14="http://schemas.microsoft.com/office/powerpoint/2010/main" val="282311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87B9329-376C-4E37-A5BF-EB06A05E576C}" type="slidenum">
              <a:rPr lang="en-US" smtClean="0"/>
              <a:pPr/>
              <a:t>‹#›</a:t>
            </a:fld>
            <a:endParaRPr lang="en-US"/>
          </a:p>
        </p:txBody>
      </p:sp>
    </p:spTree>
    <p:extLst>
      <p:ext uri="{BB962C8B-B14F-4D97-AF65-F5344CB8AC3E}">
        <p14:creationId xmlns:p14="http://schemas.microsoft.com/office/powerpoint/2010/main" val="195557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ru-RU" smtClean="0"/>
              <a:t>Образец заголовка</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E41C2F1-B4DD-408F-83A3-C5A9B0C12F73}" type="slidenum">
              <a:rPr lang="en-US" smtClean="0"/>
              <a:pPr/>
              <a:t>‹#›</a:t>
            </a:fld>
            <a:endParaRPr lang="en-US"/>
          </a:p>
        </p:txBody>
      </p:sp>
    </p:spTree>
    <p:extLst>
      <p:ext uri="{BB962C8B-B14F-4D97-AF65-F5344CB8AC3E}">
        <p14:creationId xmlns:p14="http://schemas.microsoft.com/office/powerpoint/2010/main" val="4223831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5DEEFE1-6A44-4C3C-AB81-F1967A7BD44D}" type="slidenum">
              <a:rPr lang="en-US" smtClean="0"/>
              <a:pPr/>
              <a:t>‹#›</a:t>
            </a:fld>
            <a:endParaRPr lang="en-US"/>
          </a:p>
        </p:txBody>
      </p:sp>
    </p:spTree>
    <p:extLst>
      <p:ext uri="{BB962C8B-B14F-4D97-AF65-F5344CB8AC3E}">
        <p14:creationId xmlns:p14="http://schemas.microsoft.com/office/powerpoint/2010/main" val="29216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36C620F-4506-43AA-B000-837C97438898}" type="slidenum">
              <a:rPr lang="en-US" smtClean="0"/>
              <a:pPr/>
              <a:t>‹#›</a:t>
            </a:fld>
            <a:endParaRPr lang="en-US"/>
          </a:p>
        </p:txBody>
      </p:sp>
    </p:spTree>
    <p:extLst>
      <p:ext uri="{BB962C8B-B14F-4D97-AF65-F5344CB8AC3E}">
        <p14:creationId xmlns:p14="http://schemas.microsoft.com/office/powerpoint/2010/main" val="125943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611F5366-FA52-4C45-80C2-1EEEFBCD3E66}" type="slidenum">
              <a:rPr lang="en-US" smtClean="0"/>
              <a:pPr/>
              <a:t>‹#›</a:t>
            </a:fld>
            <a:endParaRPr lang="en-US"/>
          </a:p>
        </p:txBody>
      </p:sp>
    </p:spTree>
    <p:extLst>
      <p:ext uri="{BB962C8B-B14F-4D97-AF65-F5344CB8AC3E}">
        <p14:creationId xmlns:p14="http://schemas.microsoft.com/office/powerpoint/2010/main" val="190508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F92C179-4B9E-4BD0-AC89-542C497BC4C2}" type="slidenum">
              <a:rPr lang="en-US" smtClean="0"/>
              <a:pPr/>
              <a:t>‹#›</a:t>
            </a:fld>
            <a:endParaRPr lang="en-US"/>
          </a:p>
        </p:txBody>
      </p:sp>
    </p:spTree>
    <p:extLst>
      <p:ext uri="{BB962C8B-B14F-4D97-AF65-F5344CB8AC3E}">
        <p14:creationId xmlns:p14="http://schemas.microsoft.com/office/powerpoint/2010/main" val="1785482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ADA786D-A7FB-4163-A610-C0C555AC9117}" type="slidenum">
              <a:rPr lang="en-US" smtClean="0"/>
              <a:pPr/>
              <a:t>‹#›</a:t>
            </a:fld>
            <a:endParaRPr lang="en-US"/>
          </a:p>
        </p:txBody>
      </p:sp>
    </p:spTree>
    <p:extLst>
      <p:ext uri="{BB962C8B-B14F-4D97-AF65-F5344CB8AC3E}">
        <p14:creationId xmlns:p14="http://schemas.microsoft.com/office/powerpoint/2010/main" val="361088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27E0B38-60B0-4F6C-BDDC-E9805DE58A8E}" type="slidenum">
              <a:rPr lang="en-US" smtClean="0"/>
              <a:pPr/>
              <a:t>‹#›</a:t>
            </a:fld>
            <a:endParaRPr lang="en-US"/>
          </a:p>
        </p:txBody>
      </p:sp>
    </p:spTree>
    <p:extLst>
      <p:ext uri="{BB962C8B-B14F-4D97-AF65-F5344CB8AC3E}">
        <p14:creationId xmlns:p14="http://schemas.microsoft.com/office/powerpoint/2010/main" val="34713962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586798" y="1728591"/>
            <a:ext cx="7923358" cy="955531"/>
          </a:xfrm>
        </p:spPr>
        <p:txBody>
          <a:bodyPr/>
          <a:lstStyle/>
          <a:p>
            <a:pPr algn="ctr"/>
            <a:r>
              <a:rPr lang="ru-RU" sz="6000" b="1" i="1" dirty="0" smtClean="0">
                <a:solidFill>
                  <a:srgbClr val="000066"/>
                </a:solidFill>
                <a:latin typeface="Algerian" pitchFamily="82" charset="0"/>
              </a:rPr>
              <a:t>Основной закон страны.</a:t>
            </a:r>
            <a:endParaRPr lang="ru-RU" sz="6000" b="1" i="1" dirty="0">
              <a:solidFill>
                <a:srgbClr val="000066"/>
              </a:solidFill>
              <a:latin typeface="Algerian" pitchFamily="82" charset="0"/>
            </a:endParaRPr>
          </a:p>
        </p:txBody>
      </p:sp>
      <p:sp>
        <p:nvSpPr>
          <p:cNvPr id="21507" name="Rectangle 3"/>
          <p:cNvSpPr>
            <a:spLocks noGrp="1" noChangeArrowheads="1"/>
          </p:cNvSpPr>
          <p:nvPr>
            <p:ph type="subTitle" idx="1"/>
          </p:nvPr>
        </p:nvSpPr>
        <p:spPr>
          <a:xfrm>
            <a:off x="768927" y="2985366"/>
            <a:ext cx="3990109" cy="3051752"/>
          </a:xfrm>
        </p:spPr>
        <p:txBody>
          <a:bodyPr>
            <a:normAutofit fontScale="92500" lnSpcReduction="20000"/>
          </a:bodyPr>
          <a:lstStyle/>
          <a:p>
            <a:endParaRPr lang="ru-RU" b="1" i="1" dirty="0" smtClean="0">
              <a:solidFill>
                <a:schemeClr val="tx2">
                  <a:lumMod val="50000"/>
                </a:schemeClr>
              </a:solidFill>
            </a:endParaRPr>
          </a:p>
          <a:p>
            <a:r>
              <a:rPr lang="ru-RU" b="1" i="1" dirty="0" smtClean="0">
                <a:solidFill>
                  <a:schemeClr val="tx2">
                    <a:lumMod val="50000"/>
                  </a:schemeClr>
                </a:solidFill>
              </a:rPr>
              <a:t>К 20-летию </a:t>
            </a:r>
            <a:r>
              <a:rPr lang="ru-RU" b="1" i="1" dirty="0">
                <a:solidFill>
                  <a:schemeClr val="tx2">
                    <a:lumMod val="50000"/>
                  </a:schemeClr>
                </a:solidFill>
              </a:rPr>
              <a:t>Конституции </a:t>
            </a:r>
            <a:r>
              <a:rPr lang="ru-RU" b="1" i="1" dirty="0" smtClean="0">
                <a:solidFill>
                  <a:schemeClr val="tx2">
                    <a:lumMod val="50000"/>
                  </a:schemeClr>
                </a:solidFill>
              </a:rPr>
              <a:t>Российской Федерации</a:t>
            </a:r>
          </a:p>
          <a:p>
            <a:endParaRPr lang="ru-RU" b="1" i="1" dirty="0">
              <a:solidFill>
                <a:schemeClr val="tx2">
                  <a:lumMod val="50000"/>
                </a:schemeClr>
              </a:solidFill>
            </a:endParaRPr>
          </a:p>
          <a:p>
            <a:r>
              <a:rPr lang="ru-RU" b="1" i="1" dirty="0" smtClean="0">
                <a:solidFill>
                  <a:schemeClr val="tx2">
                    <a:lumMod val="50000"/>
                  </a:schemeClr>
                </a:solidFill>
              </a:rPr>
              <a:t>составила Свиткина Е.В.</a:t>
            </a:r>
          </a:p>
          <a:p>
            <a:r>
              <a:rPr lang="ru-RU" b="1" i="1" dirty="0" smtClean="0">
                <a:solidFill>
                  <a:schemeClr val="tx2">
                    <a:lumMod val="50000"/>
                  </a:schemeClr>
                </a:solidFill>
              </a:rPr>
              <a:t>ГБОУ сош №328</a:t>
            </a:r>
          </a:p>
          <a:p>
            <a:endParaRPr lang="ru-RU" b="1" i="1" dirty="0">
              <a:solidFill>
                <a:schemeClr val="tx2">
                  <a:lumMod val="50000"/>
                </a:schemeClr>
              </a:solidFill>
            </a:endParaRPr>
          </a:p>
          <a:p>
            <a:pPr algn="ctr"/>
            <a:r>
              <a:rPr lang="ru-RU" b="1" i="1" dirty="0" smtClean="0">
                <a:solidFill>
                  <a:schemeClr val="tx2">
                    <a:lumMod val="50000"/>
                  </a:schemeClr>
                </a:solidFill>
              </a:rPr>
              <a:t>Г. Санкт-Петербург</a:t>
            </a:r>
          </a:p>
          <a:p>
            <a:pPr algn="ctr"/>
            <a:r>
              <a:rPr lang="ru-RU" b="1" i="1" dirty="0" smtClean="0">
                <a:solidFill>
                  <a:schemeClr val="tx2">
                    <a:lumMod val="50000"/>
                  </a:schemeClr>
                </a:solidFill>
              </a:rPr>
              <a:t>2013 г.</a:t>
            </a:r>
            <a:endParaRPr lang="ru-RU" b="1" i="1" dirty="0">
              <a:solidFill>
                <a:schemeClr val="tx2">
                  <a:lumMod val="50000"/>
                </a:schemeClr>
              </a:solidFill>
            </a:endParaRPr>
          </a:p>
        </p:txBody>
      </p:sp>
      <p:pic>
        <p:nvPicPr>
          <p:cNvPr id="1028" name="Picture 4" descr="http://www.chtivo.ru/getpic3d/16775388/350/487455.jpg"/>
          <p:cNvPicPr>
            <a:picLocks noChangeAspect="1" noChangeArrowheads="1"/>
          </p:cNvPicPr>
          <p:nvPr/>
        </p:nvPicPr>
        <p:blipFill rotWithShape="1">
          <a:blip r:embed="rId2">
            <a:extLst>
              <a:ext uri="{28A0092B-C50C-407E-A947-70E740481C1C}">
                <a14:useLocalDpi xmlns:a14="http://schemas.microsoft.com/office/drawing/2010/main" val="0"/>
              </a:ext>
            </a:extLst>
          </a:blip>
          <a:srcRect l="10294" t="9351" r="14901" b="2441"/>
          <a:stretch/>
        </p:blipFill>
        <p:spPr bwMode="auto">
          <a:xfrm rot="1402161">
            <a:off x="5330537" y="3058103"/>
            <a:ext cx="2493818" cy="2940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725488" y="946150"/>
            <a:ext cx="8229600" cy="533400"/>
          </a:xfrm>
        </p:spPr>
        <p:txBody>
          <a:bodyPr>
            <a:normAutofit fontScale="90000"/>
          </a:bodyPr>
          <a:lstStyle/>
          <a:p>
            <a:r>
              <a:rPr lang="ru-RU" sz="4000" b="1" dirty="0" smtClean="0">
                <a:solidFill>
                  <a:schemeClr val="tx1"/>
                </a:solidFill>
              </a:rPr>
              <a:t>Президент </a:t>
            </a:r>
            <a:r>
              <a:rPr lang="ru-RU" sz="3600" b="1" i="1" dirty="0" smtClean="0">
                <a:solidFill>
                  <a:schemeClr val="tx1"/>
                </a:solidFill>
              </a:rPr>
              <a:t>РФ</a:t>
            </a:r>
            <a:endParaRPr lang="ru-RU" sz="3600" b="1" i="1" dirty="0">
              <a:solidFill>
                <a:schemeClr val="tx1"/>
              </a:solidFill>
            </a:endParaRPr>
          </a:p>
        </p:txBody>
      </p:sp>
      <p:sp>
        <p:nvSpPr>
          <p:cNvPr id="30726" name="Rectangle 6"/>
          <p:cNvSpPr>
            <a:spLocks noGrp="1" noChangeArrowheads="1"/>
          </p:cNvSpPr>
          <p:nvPr>
            <p:ph type="body" sz="half" idx="2"/>
          </p:nvPr>
        </p:nvSpPr>
        <p:spPr>
          <a:xfrm>
            <a:off x="4337484" y="2161308"/>
            <a:ext cx="4617604" cy="4317568"/>
          </a:xfrm>
        </p:spPr>
        <p:txBody>
          <a:bodyPr>
            <a:normAutofit lnSpcReduction="10000"/>
          </a:bodyPr>
          <a:lstStyle/>
          <a:p>
            <a:pPr>
              <a:buFontTx/>
              <a:buNone/>
            </a:pPr>
            <a:r>
              <a:rPr lang="ru-RU" sz="2400" b="1" i="1" dirty="0"/>
              <a:t>   </a:t>
            </a:r>
            <a:r>
              <a:rPr lang="ru-RU" sz="2400" b="1" i="1" dirty="0">
                <a:solidFill>
                  <a:schemeClr val="tx1"/>
                </a:solidFill>
              </a:rPr>
              <a:t>Избран на пост всенародным голосованием в мае </a:t>
            </a:r>
            <a:r>
              <a:rPr lang="ru-RU" sz="2400" b="1" i="1" dirty="0" smtClean="0">
                <a:solidFill>
                  <a:schemeClr val="tx1"/>
                </a:solidFill>
              </a:rPr>
              <a:t>2012 </a:t>
            </a:r>
            <a:r>
              <a:rPr lang="ru-RU" sz="2400" b="1" i="1" dirty="0">
                <a:solidFill>
                  <a:schemeClr val="tx1"/>
                </a:solidFill>
              </a:rPr>
              <a:t>года.</a:t>
            </a:r>
          </a:p>
          <a:p>
            <a:pPr>
              <a:buFontTx/>
              <a:buNone/>
            </a:pPr>
            <a:r>
              <a:rPr lang="ru-RU" sz="2400" b="1" i="1" dirty="0"/>
              <a:t>    </a:t>
            </a:r>
            <a:r>
              <a:rPr lang="ru-RU" sz="2400" b="1" i="1" dirty="0">
                <a:solidFill>
                  <a:schemeClr val="tx2">
                    <a:lumMod val="25000"/>
                  </a:schemeClr>
                </a:solidFill>
              </a:rPr>
              <a:t>Президент</a:t>
            </a:r>
            <a:r>
              <a:rPr lang="ru-RU" sz="2400" b="1" i="1" dirty="0"/>
              <a:t> – </a:t>
            </a:r>
            <a:r>
              <a:rPr lang="ru-RU" sz="2400" b="1" i="1" dirty="0">
                <a:solidFill>
                  <a:schemeClr val="tx1"/>
                </a:solidFill>
              </a:rPr>
              <a:t>глава </a:t>
            </a:r>
            <a:r>
              <a:rPr lang="ru-RU" sz="2400" b="1" i="1" dirty="0" smtClean="0">
                <a:solidFill>
                  <a:schemeClr val="tx1"/>
                </a:solidFill>
              </a:rPr>
              <a:t>государства</a:t>
            </a:r>
            <a:r>
              <a:rPr lang="ru-RU" sz="2400" b="1" i="1" dirty="0">
                <a:solidFill>
                  <a:schemeClr val="tx1"/>
                </a:solidFill>
              </a:rPr>
              <a:t>;</a:t>
            </a:r>
          </a:p>
          <a:p>
            <a:pPr>
              <a:buFontTx/>
              <a:buNone/>
            </a:pPr>
            <a:r>
              <a:rPr lang="ru-RU" sz="2400" b="1" i="1" dirty="0">
                <a:solidFill>
                  <a:schemeClr val="tx1"/>
                </a:solidFill>
              </a:rPr>
              <a:t>    В его руках </a:t>
            </a:r>
            <a:r>
              <a:rPr lang="ru-RU" sz="2400" b="1" i="1" dirty="0" smtClean="0">
                <a:solidFill>
                  <a:schemeClr val="tx1"/>
                </a:solidFill>
              </a:rPr>
              <a:t>находится особая власть – </a:t>
            </a:r>
            <a:r>
              <a:rPr lang="ru-RU" sz="2400" b="1" i="1" dirty="0" smtClean="0">
                <a:solidFill>
                  <a:schemeClr val="tx2">
                    <a:lumMod val="25000"/>
                  </a:schemeClr>
                </a:solidFill>
              </a:rPr>
              <a:t>президентская</a:t>
            </a:r>
            <a:r>
              <a:rPr lang="ru-RU" sz="2400" b="1" i="1" dirty="0">
                <a:solidFill>
                  <a:schemeClr val="tx2">
                    <a:lumMod val="25000"/>
                  </a:schemeClr>
                </a:solidFill>
              </a:rPr>
              <a:t>;</a:t>
            </a:r>
          </a:p>
          <a:p>
            <a:pPr>
              <a:buFontTx/>
              <a:buNone/>
            </a:pPr>
            <a:r>
              <a:rPr lang="ru-RU" sz="2400" b="1" i="1" dirty="0"/>
              <a:t>    </a:t>
            </a:r>
            <a:r>
              <a:rPr lang="ru-RU" sz="2400" b="1" i="1" u="sng" dirty="0" smtClean="0">
                <a:solidFill>
                  <a:schemeClr val="tx2">
                    <a:lumMod val="25000"/>
                  </a:schemeClr>
                </a:solidFill>
              </a:rPr>
              <a:t>Главные задачи</a:t>
            </a:r>
            <a:r>
              <a:rPr lang="ru-RU" sz="2400" b="1" i="1" dirty="0">
                <a:solidFill>
                  <a:schemeClr val="tx2">
                    <a:lumMod val="25000"/>
                  </a:schemeClr>
                </a:solidFill>
              </a:rPr>
              <a:t>: </a:t>
            </a:r>
            <a:r>
              <a:rPr lang="ru-RU" sz="2400" b="1" i="1" dirty="0">
                <a:solidFill>
                  <a:schemeClr val="tx1"/>
                </a:solidFill>
              </a:rPr>
              <a:t>охранять конституционный строй России, поддерживать гражданский мир и национальное согласие.</a:t>
            </a:r>
          </a:p>
        </p:txBody>
      </p:sp>
      <p:pic>
        <p:nvPicPr>
          <p:cNvPr id="4098" name="Picture 2" descr="http://sakhvesti.ru/p/gubved_2201201200381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85261" y="1727849"/>
            <a:ext cx="3503612" cy="5029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0726">
                                            <p:txEl>
                                              <p:pRg st="0" end="0"/>
                                            </p:txEl>
                                          </p:spTgt>
                                        </p:tgtEl>
                                        <p:attrNameLst>
                                          <p:attrName>style.visibility</p:attrName>
                                        </p:attrNameLst>
                                      </p:cBhvr>
                                      <p:to>
                                        <p:strVal val="visible"/>
                                      </p:to>
                                    </p:set>
                                    <p:animEffect transition="in" filter="fade">
                                      <p:cBhvr>
                                        <p:cTn id="7" dur="1000"/>
                                        <p:tgtEl>
                                          <p:spTgt spid="30726">
                                            <p:txEl>
                                              <p:pRg st="0" end="0"/>
                                            </p:txEl>
                                          </p:spTgt>
                                        </p:tgtEl>
                                      </p:cBhvr>
                                    </p:animEffect>
                                    <p:anim calcmode="lin" valueType="num">
                                      <p:cBhvr>
                                        <p:cTn id="8" dur="1000" fill="hold"/>
                                        <p:tgtEl>
                                          <p:spTgt spid="3072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072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2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0726">
                                            <p:txEl>
                                              <p:pRg st="1" end="1"/>
                                            </p:txEl>
                                          </p:spTgt>
                                        </p:tgtEl>
                                        <p:attrNameLst>
                                          <p:attrName>style.visibility</p:attrName>
                                        </p:attrNameLst>
                                      </p:cBhvr>
                                      <p:to>
                                        <p:strVal val="visible"/>
                                      </p:to>
                                    </p:set>
                                    <p:animEffect transition="in" filter="fade">
                                      <p:cBhvr>
                                        <p:cTn id="13" dur="1000"/>
                                        <p:tgtEl>
                                          <p:spTgt spid="30726">
                                            <p:txEl>
                                              <p:pRg st="1" end="1"/>
                                            </p:txEl>
                                          </p:spTgt>
                                        </p:tgtEl>
                                      </p:cBhvr>
                                    </p:animEffect>
                                    <p:anim calcmode="lin" valueType="num">
                                      <p:cBhvr>
                                        <p:cTn id="14" dur="1000" fill="hold"/>
                                        <p:tgtEl>
                                          <p:spTgt spid="30726">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0726">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26">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30726">
                                            <p:txEl>
                                              <p:pRg st="2" end="2"/>
                                            </p:txEl>
                                          </p:spTgt>
                                        </p:tgtEl>
                                        <p:attrNameLst>
                                          <p:attrName>style.visibility</p:attrName>
                                        </p:attrNameLst>
                                      </p:cBhvr>
                                      <p:to>
                                        <p:strVal val="visible"/>
                                      </p:to>
                                    </p:set>
                                    <p:animEffect transition="in" filter="fade">
                                      <p:cBhvr>
                                        <p:cTn id="19" dur="1000"/>
                                        <p:tgtEl>
                                          <p:spTgt spid="30726">
                                            <p:txEl>
                                              <p:pRg st="2" end="2"/>
                                            </p:txEl>
                                          </p:spTgt>
                                        </p:tgtEl>
                                      </p:cBhvr>
                                    </p:animEffect>
                                    <p:anim calcmode="lin" valueType="num">
                                      <p:cBhvr>
                                        <p:cTn id="20" dur="1000" fill="hold"/>
                                        <p:tgtEl>
                                          <p:spTgt spid="30726">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0726">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0726">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30726">
                                            <p:txEl>
                                              <p:pRg st="3" end="3"/>
                                            </p:txEl>
                                          </p:spTgt>
                                        </p:tgtEl>
                                        <p:attrNameLst>
                                          <p:attrName>style.visibility</p:attrName>
                                        </p:attrNameLst>
                                      </p:cBhvr>
                                      <p:to>
                                        <p:strVal val="visible"/>
                                      </p:to>
                                    </p:set>
                                    <p:animEffect transition="in" filter="fade">
                                      <p:cBhvr>
                                        <p:cTn id="25" dur="1000"/>
                                        <p:tgtEl>
                                          <p:spTgt spid="30726">
                                            <p:txEl>
                                              <p:pRg st="3" end="3"/>
                                            </p:txEl>
                                          </p:spTgt>
                                        </p:tgtEl>
                                      </p:cBhvr>
                                    </p:animEffect>
                                    <p:anim calcmode="lin" valueType="num">
                                      <p:cBhvr>
                                        <p:cTn id="26" dur="1000" fill="hold"/>
                                        <p:tgtEl>
                                          <p:spTgt spid="30726">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0726">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072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ru-RU" b="1" dirty="0" smtClean="0">
                <a:solidFill>
                  <a:schemeClr val="tx2">
                    <a:lumMod val="25000"/>
                  </a:schemeClr>
                </a:solidFill>
              </a:rPr>
              <a:t>Обязанности гражданина: </a:t>
            </a:r>
          </a:p>
        </p:txBody>
      </p:sp>
      <p:sp>
        <p:nvSpPr>
          <p:cNvPr id="18435" name="Rectangle 3"/>
          <p:cNvSpPr>
            <a:spLocks noGrp="1" noChangeArrowheads="1"/>
          </p:cNvSpPr>
          <p:nvPr>
            <p:ph idx="1"/>
          </p:nvPr>
        </p:nvSpPr>
        <p:spPr/>
        <p:txBody>
          <a:bodyPr>
            <a:normAutofit fontScale="92500" lnSpcReduction="20000"/>
          </a:bodyPr>
          <a:lstStyle/>
          <a:p>
            <a:pPr marL="609600" indent="-609600" eaLnBrk="1" hangingPunct="1">
              <a:defRPr/>
            </a:pPr>
            <a:r>
              <a:rPr lang="ru-RU" sz="2800" dirty="0" smtClean="0">
                <a:solidFill>
                  <a:schemeClr val="tx1"/>
                </a:solidFill>
              </a:rPr>
              <a:t>соблюдать законы России </a:t>
            </a:r>
          </a:p>
          <a:p>
            <a:pPr marL="609600" indent="-609600" eaLnBrk="1" hangingPunct="1">
              <a:defRPr/>
            </a:pPr>
            <a:r>
              <a:rPr lang="ru-RU" sz="2800" dirty="0" smtClean="0">
                <a:solidFill>
                  <a:schemeClr val="tx1"/>
                </a:solidFill>
              </a:rPr>
              <a:t>уважать права и свободы других людей </a:t>
            </a:r>
          </a:p>
          <a:p>
            <a:pPr marL="609600" indent="-609600" eaLnBrk="1" hangingPunct="1">
              <a:defRPr/>
            </a:pPr>
            <a:r>
              <a:rPr lang="ru-RU" sz="2800" dirty="0" smtClean="0">
                <a:solidFill>
                  <a:schemeClr val="tx1"/>
                </a:solidFill>
              </a:rPr>
              <a:t>защищать Отечество </a:t>
            </a:r>
          </a:p>
          <a:p>
            <a:pPr marL="609600" indent="-609600" eaLnBrk="1" hangingPunct="1">
              <a:defRPr/>
            </a:pPr>
            <a:r>
              <a:rPr lang="ru-RU" sz="2800" dirty="0" smtClean="0">
                <a:solidFill>
                  <a:schemeClr val="tx1"/>
                </a:solidFill>
              </a:rPr>
              <a:t>платить налоги </a:t>
            </a:r>
          </a:p>
          <a:p>
            <a:pPr marL="609600" indent="-609600" eaLnBrk="1" hangingPunct="1">
              <a:defRPr/>
            </a:pPr>
            <a:r>
              <a:rPr lang="ru-RU" sz="2800" dirty="0" smtClean="0">
                <a:solidFill>
                  <a:schemeClr val="tx1"/>
                </a:solidFill>
              </a:rPr>
              <a:t>сохранять природу </a:t>
            </a:r>
          </a:p>
          <a:p>
            <a:pPr marL="609600" indent="-609600" eaLnBrk="1" hangingPunct="1">
              <a:defRPr/>
            </a:pPr>
            <a:r>
              <a:rPr lang="ru-RU" sz="2800" dirty="0" smtClean="0">
                <a:solidFill>
                  <a:schemeClr val="tx1"/>
                </a:solidFill>
              </a:rPr>
              <a:t>заботиться о детях </a:t>
            </a:r>
          </a:p>
          <a:p>
            <a:pPr marL="609600" indent="-609600" eaLnBrk="1" hangingPunct="1">
              <a:defRPr/>
            </a:pPr>
            <a:r>
              <a:rPr lang="ru-RU" sz="2800" dirty="0" smtClean="0">
                <a:solidFill>
                  <a:schemeClr val="tx1"/>
                </a:solidFill>
              </a:rPr>
              <a:t>заботиться о сохранности исторических и культурных памятниках </a:t>
            </a:r>
          </a:p>
          <a:p>
            <a:pPr marL="609600" indent="-609600" eaLnBrk="1" hangingPunct="1">
              <a:buFont typeface="Wingdings" panose="05000000000000000000" pitchFamily="2" charset="2"/>
              <a:buNone/>
              <a:defRPr/>
            </a:pPr>
            <a:endParaRPr lang="ru-RU" sz="2800" dirty="0" smtClean="0"/>
          </a:p>
        </p:txBody>
      </p:sp>
    </p:spTree>
    <p:extLst>
      <p:ext uri="{BB962C8B-B14F-4D97-AF65-F5344CB8AC3E}">
        <p14:creationId xmlns:p14="http://schemas.microsoft.com/office/powerpoint/2010/main" val="2916501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093" y="679884"/>
            <a:ext cx="8229600" cy="1143000"/>
          </a:xfrm>
        </p:spPr>
        <p:txBody>
          <a:bodyPr/>
          <a:lstStyle/>
          <a:p>
            <a:r>
              <a:rPr lang="ru-RU" b="1" dirty="0" smtClean="0">
                <a:solidFill>
                  <a:schemeClr val="tx1"/>
                </a:solidFill>
              </a:rPr>
              <a:t>Права гражданина</a:t>
            </a:r>
            <a:endParaRPr lang="ru-RU" b="1" dirty="0">
              <a:solidFill>
                <a:schemeClr val="tx1"/>
              </a:solidFill>
            </a:endParaRPr>
          </a:p>
        </p:txBody>
      </p:sp>
      <p:sp>
        <p:nvSpPr>
          <p:cNvPr id="3" name="Объект 2"/>
          <p:cNvSpPr>
            <a:spLocks noGrp="1"/>
          </p:cNvSpPr>
          <p:nvPr>
            <p:ph sz="half" idx="1"/>
          </p:nvPr>
        </p:nvSpPr>
        <p:spPr>
          <a:xfrm>
            <a:off x="495930" y="2088573"/>
            <a:ext cx="6362070" cy="4401988"/>
          </a:xfrm>
        </p:spPr>
        <p:txBody>
          <a:bodyPr>
            <a:normAutofit lnSpcReduction="10000"/>
          </a:bodyPr>
          <a:lstStyle/>
          <a:p>
            <a:r>
              <a:rPr lang="ru-RU" sz="2000" b="1" dirty="0">
                <a:solidFill>
                  <a:schemeClr val="tx1"/>
                </a:solidFill>
              </a:rPr>
              <a:t>право на жизнь, </a:t>
            </a:r>
            <a:endParaRPr lang="ru-RU" sz="2000" b="1" dirty="0" smtClean="0">
              <a:solidFill>
                <a:schemeClr val="tx1"/>
              </a:solidFill>
            </a:endParaRPr>
          </a:p>
          <a:p>
            <a:r>
              <a:rPr lang="ru-RU" sz="2000" b="1" dirty="0" smtClean="0">
                <a:solidFill>
                  <a:schemeClr val="tx1"/>
                </a:solidFill>
              </a:rPr>
              <a:t>право </a:t>
            </a:r>
            <a:r>
              <a:rPr lang="ru-RU" sz="2000" b="1" dirty="0">
                <a:solidFill>
                  <a:schemeClr val="tx1"/>
                </a:solidFill>
              </a:rPr>
              <a:t>на отдых, </a:t>
            </a:r>
            <a:endParaRPr lang="ru-RU" sz="2000" b="1" dirty="0" smtClean="0">
              <a:solidFill>
                <a:schemeClr val="tx1"/>
              </a:solidFill>
            </a:endParaRPr>
          </a:p>
          <a:p>
            <a:r>
              <a:rPr lang="ru-RU" sz="2000" b="1" dirty="0" smtClean="0">
                <a:solidFill>
                  <a:schemeClr val="tx1"/>
                </a:solidFill>
              </a:rPr>
              <a:t>право </a:t>
            </a:r>
            <a:r>
              <a:rPr lang="ru-RU" sz="2000" b="1" dirty="0">
                <a:solidFill>
                  <a:schemeClr val="tx1"/>
                </a:solidFill>
              </a:rPr>
              <a:t>на образование, </a:t>
            </a:r>
            <a:endParaRPr lang="ru-RU" sz="2000" b="1" dirty="0" smtClean="0">
              <a:solidFill>
                <a:schemeClr val="tx1"/>
              </a:solidFill>
            </a:endParaRPr>
          </a:p>
          <a:p>
            <a:r>
              <a:rPr lang="ru-RU" sz="2000" b="1" dirty="0" smtClean="0">
                <a:solidFill>
                  <a:schemeClr val="tx1"/>
                </a:solidFill>
              </a:rPr>
              <a:t>право </a:t>
            </a:r>
            <a:r>
              <a:rPr lang="ru-RU" sz="2000" b="1" dirty="0">
                <a:solidFill>
                  <a:schemeClr val="tx1"/>
                </a:solidFill>
              </a:rPr>
              <a:t>на охрану здоровья и медицинскую помощь</a:t>
            </a:r>
            <a:r>
              <a:rPr lang="ru-RU" sz="2000" b="1" dirty="0" smtClean="0">
                <a:solidFill>
                  <a:schemeClr val="tx1"/>
                </a:solidFill>
              </a:rPr>
              <a:t>, </a:t>
            </a:r>
          </a:p>
          <a:p>
            <a:r>
              <a:rPr lang="ru-RU" sz="2000" b="1" dirty="0" smtClean="0">
                <a:solidFill>
                  <a:schemeClr val="tx1"/>
                </a:solidFill>
              </a:rPr>
              <a:t>свободу</a:t>
            </a:r>
            <a:r>
              <a:rPr lang="ru-RU" sz="2000" b="1" dirty="0">
                <a:solidFill>
                  <a:schemeClr val="tx1"/>
                </a:solidFill>
              </a:rPr>
              <a:t>, </a:t>
            </a:r>
            <a:endParaRPr lang="ru-RU" sz="2000" b="1" dirty="0" smtClean="0">
              <a:solidFill>
                <a:schemeClr val="tx1"/>
              </a:solidFill>
            </a:endParaRPr>
          </a:p>
          <a:p>
            <a:r>
              <a:rPr lang="ru-RU" sz="2000" b="1" dirty="0" smtClean="0">
                <a:solidFill>
                  <a:schemeClr val="tx1"/>
                </a:solidFill>
              </a:rPr>
              <a:t>личную </a:t>
            </a:r>
            <a:r>
              <a:rPr lang="ru-RU" sz="2000" b="1" dirty="0">
                <a:solidFill>
                  <a:schemeClr val="tx1"/>
                </a:solidFill>
              </a:rPr>
              <a:t>неприкосновенность, </a:t>
            </a:r>
            <a:endParaRPr lang="ru-RU" sz="2000" b="1" dirty="0" smtClean="0">
              <a:solidFill>
                <a:schemeClr val="tx1"/>
              </a:solidFill>
            </a:endParaRPr>
          </a:p>
          <a:p>
            <a:r>
              <a:rPr lang="ru-RU" sz="2000" b="1" dirty="0" smtClean="0">
                <a:solidFill>
                  <a:schemeClr val="tx1"/>
                </a:solidFill>
              </a:rPr>
              <a:t>свободный </a:t>
            </a:r>
            <a:r>
              <a:rPr lang="ru-RU" sz="2000" b="1" dirty="0">
                <a:solidFill>
                  <a:schemeClr val="tx1"/>
                </a:solidFill>
              </a:rPr>
              <a:t>труд, </a:t>
            </a:r>
            <a:endParaRPr lang="ru-RU" sz="2000" b="1" dirty="0" smtClean="0">
              <a:solidFill>
                <a:schemeClr val="tx1"/>
              </a:solidFill>
            </a:endParaRPr>
          </a:p>
          <a:p>
            <a:r>
              <a:rPr lang="ru-RU" sz="2000" b="1" dirty="0" smtClean="0">
                <a:solidFill>
                  <a:schemeClr val="tx1"/>
                </a:solidFill>
              </a:rPr>
              <a:t>право </a:t>
            </a:r>
            <a:r>
              <a:rPr lang="ru-RU" sz="2000" b="1" dirty="0">
                <a:solidFill>
                  <a:schemeClr val="tx1"/>
                </a:solidFill>
              </a:rPr>
              <a:t>на отдых, </a:t>
            </a:r>
            <a:endParaRPr lang="ru-RU" sz="2000" b="1" dirty="0" smtClean="0">
              <a:solidFill>
                <a:schemeClr val="tx1"/>
              </a:solidFill>
            </a:endParaRPr>
          </a:p>
          <a:p>
            <a:r>
              <a:rPr lang="ru-RU" sz="2000" b="1" dirty="0" smtClean="0">
                <a:solidFill>
                  <a:schemeClr val="tx1"/>
                </a:solidFill>
              </a:rPr>
              <a:t>свободу </a:t>
            </a:r>
            <a:r>
              <a:rPr lang="ru-RU" sz="2000" b="1" dirty="0">
                <a:solidFill>
                  <a:schemeClr val="tx1"/>
                </a:solidFill>
              </a:rPr>
              <a:t>слова, </a:t>
            </a:r>
            <a:endParaRPr lang="ru-RU" sz="2000" b="1" dirty="0" smtClean="0">
              <a:solidFill>
                <a:schemeClr val="tx1"/>
              </a:solidFill>
            </a:endParaRPr>
          </a:p>
          <a:p>
            <a:r>
              <a:rPr lang="ru-RU" sz="2000" b="1" dirty="0" smtClean="0">
                <a:solidFill>
                  <a:schemeClr val="tx1"/>
                </a:solidFill>
              </a:rPr>
              <a:t>свободу </a:t>
            </a:r>
            <a:r>
              <a:rPr lang="ru-RU" sz="2000" b="1" dirty="0">
                <a:solidFill>
                  <a:schemeClr val="tx1"/>
                </a:solidFill>
              </a:rPr>
              <a:t>совести. </a:t>
            </a:r>
            <a:endParaRPr lang="ru-RU" sz="2000" b="1" dirty="0" smtClean="0">
              <a:solidFill>
                <a:schemeClr val="tx1"/>
              </a:solidFill>
            </a:endParaRPr>
          </a:p>
          <a:p>
            <a:r>
              <a:rPr lang="ru-RU" sz="2000" b="1" dirty="0" smtClean="0">
                <a:solidFill>
                  <a:schemeClr val="tx1"/>
                </a:solidFill>
              </a:rPr>
              <a:t>мысли </a:t>
            </a:r>
          </a:p>
        </p:txBody>
      </p:sp>
      <p:sp>
        <p:nvSpPr>
          <p:cNvPr id="4" name="Текст 3"/>
          <p:cNvSpPr>
            <a:spLocks noGrp="1"/>
          </p:cNvSpPr>
          <p:nvPr>
            <p:ph type="body" sz="half" idx="2"/>
          </p:nvPr>
        </p:nvSpPr>
        <p:spPr>
          <a:xfrm>
            <a:off x="8914693" y="2790022"/>
            <a:ext cx="4038600" cy="4525963"/>
          </a:xfrm>
        </p:spPr>
        <p:txBody>
          <a:bodyPr>
            <a:normAutofit/>
          </a:bodyPr>
          <a:lstStyle/>
          <a:p>
            <a:pPr marL="0" indent="0">
              <a:buNone/>
            </a:pPr>
            <a:endParaRPr lang="ru-RU" dirty="0"/>
          </a:p>
        </p:txBody>
      </p:sp>
    </p:spTree>
    <p:extLst>
      <p:ext uri="{BB962C8B-B14F-4D97-AF65-F5344CB8AC3E}">
        <p14:creationId xmlns:p14="http://schemas.microsoft.com/office/powerpoint/2010/main" val="896698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tx1"/>
                </a:solidFill>
              </a:rPr>
              <a:t>«Сказочная викторина»</a:t>
            </a:r>
            <a:endParaRPr lang="ru-RU" dirty="0">
              <a:solidFill>
                <a:schemeClr val="tx1"/>
              </a:solidFill>
            </a:endParaRPr>
          </a:p>
        </p:txBody>
      </p:sp>
      <p:sp>
        <p:nvSpPr>
          <p:cNvPr id="5" name="Прямоугольник 4"/>
          <p:cNvSpPr/>
          <p:nvPr/>
        </p:nvSpPr>
        <p:spPr>
          <a:xfrm rot="1081660">
            <a:off x="2358737" y="342901"/>
            <a:ext cx="4509653" cy="7786747"/>
          </a:xfrm>
          <a:prstGeom prst="rect">
            <a:avLst/>
          </a:prstGeom>
          <a:noFill/>
        </p:spPr>
        <p:txBody>
          <a:bodyPr wrap="square" lIns="91440" tIns="45720" rIns="91440" bIns="45720">
            <a:spAutoFit/>
          </a:bodyPr>
          <a:lstStyle/>
          <a:p>
            <a:pPr algn="ctr"/>
            <a:r>
              <a:rPr lang="ru-RU" sz="50000" b="1" dirty="0" smtClean="0">
                <a:ln w="9525">
                  <a:solidFill>
                    <a:schemeClr val="accent4">
                      <a:lumMod val="60000"/>
                      <a:lumOff val="40000"/>
                    </a:schemeClr>
                  </a:solidFill>
                  <a:prstDash val="solid"/>
                </a:ln>
                <a:solidFill>
                  <a:srgbClr val="FF0000"/>
                </a:solidFill>
                <a:effectLst>
                  <a:outerShdw blurRad="12700" dist="38100" dir="2700000" algn="tl" rotWithShape="0">
                    <a:schemeClr val="accent5">
                      <a:lumMod val="60000"/>
                      <a:lumOff val="40000"/>
                    </a:schemeClr>
                  </a:outerShdw>
                </a:effectLst>
              </a:rPr>
              <a:t>?</a:t>
            </a:r>
            <a:endParaRPr lang="ru-RU" sz="50000" b="1" dirty="0">
              <a:ln w="9525">
                <a:solidFill>
                  <a:schemeClr val="accent4">
                    <a:lumMod val="60000"/>
                    <a:lumOff val="40000"/>
                  </a:schemeClr>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1279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s004.radikal.ru/i207/1202/60/6831a10375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6749">
            <a:off x="3182016" y="2502352"/>
            <a:ext cx="2932545" cy="308182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marL="342900" lvl="0" indent="-342900" algn="ctr">
              <a:spcBef>
                <a:spcPts val="1000"/>
              </a:spcBef>
            </a:pPr>
            <a:r>
              <a:rPr lang="ru-RU" sz="2400" b="1" dirty="0">
                <a:solidFill>
                  <a:schemeClr val="tx1"/>
                </a:solidFill>
              </a:rPr>
              <a:t> Кто и в каких сказках   воспользовался  правом на свободное передвижение?</a:t>
            </a:r>
          </a:p>
        </p:txBody>
      </p:sp>
      <p:sp>
        <p:nvSpPr>
          <p:cNvPr id="3" name="Объект 2"/>
          <p:cNvSpPr>
            <a:spLocks noGrp="1"/>
          </p:cNvSpPr>
          <p:nvPr>
            <p:ph idx="1"/>
          </p:nvPr>
        </p:nvSpPr>
        <p:spPr>
          <a:xfrm>
            <a:off x="5879301" y="2822742"/>
            <a:ext cx="2895732" cy="1384133"/>
          </a:xfrm>
        </p:spPr>
        <p:txBody>
          <a:bodyPr>
            <a:normAutofit fontScale="92500" lnSpcReduction="20000"/>
          </a:bodyPr>
          <a:lstStyle/>
          <a:p>
            <a:endParaRPr lang="ru-RU" dirty="0"/>
          </a:p>
          <a:p>
            <a:endParaRPr lang="ru-RU" dirty="0" smtClean="0"/>
          </a:p>
          <a:p>
            <a:pPr marL="0" indent="0" algn="ctr">
              <a:buNone/>
            </a:pPr>
            <a:r>
              <a:rPr lang="ru-RU" sz="2600" b="1" dirty="0" smtClean="0">
                <a:solidFill>
                  <a:schemeClr val="tx1"/>
                </a:solidFill>
              </a:rPr>
              <a:t>Лягушка-Путешественница</a:t>
            </a:r>
            <a:endParaRPr lang="ru-RU" sz="2600" b="1" dirty="0">
              <a:solidFill>
                <a:schemeClr val="tx1"/>
              </a:solidFill>
            </a:endParaRPr>
          </a:p>
          <a:p>
            <a:endParaRPr lang="ru-RU" dirty="0" smtClean="0"/>
          </a:p>
          <a:p>
            <a:endParaRPr lang="ru-RU" dirty="0"/>
          </a:p>
        </p:txBody>
      </p:sp>
      <p:pic>
        <p:nvPicPr>
          <p:cNvPr id="5122" name="Picture 2" descr="http://img1.nnm.ru/b/d/d/f/6/bddf6fa08754268a89d3c19fd33c1691_full.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l="14191" b="10725"/>
          <a:stretch/>
        </p:blipFill>
        <p:spPr bwMode="auto">
          <a:xfrm>
            <a:off x="5787735" y="4206875"/>
            <a:ext cx="3183093" cy="22043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dialogas.com/wp-content/uploads/2010/10/karlson.jpg"/>
          <p:cNvPicPr>
            <a:picLocks noChangeAspect="1" noChangeArrowheads="1"/>
          </p:cNvPicPr>
          <p:nvPr/>
        </p:nvPicPr>
        <p:blipFill rotWithShape="1">
          <a:blip r:embed="rId5">
            <a:extLst>
              <a:ext uri="{28A0092B-C50C-407E-A947-70E740481C1C}">
                <a14:useLocalDpi xmlns:a14="http://schemas.microsoft.com/office/drawing/2010/main" val="0"/>
              </a:ext>
            </a:extLst>
          </a:blip>
          <a:srcRect l="9915" t="5156" r="9211" b="7780"/>
          <a:stretch/>
        </p:blipFill>
        <p:spPr bwMode="auto">
          <a:xfrm rot="1054341">
            <a:off x="493036" y="2657254"/>
            <a:ext cx="3078709" cy="2772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65970" y="5347081"/>
            <a:ext cx="1463927" cy="461665"/>
          </a:xfrm>
          <a:prstGeom prst="rect">
            <a:avLst/>
          </a:prstGeom>
          <a:noFill/>
        </p:spPr>
        <p:txBody>
          <a:bodyPr wrap="none" rtlCol="0">
            <a:spAutoFit/>
          </a:bodyPr>
          <a:lstStyle/>
          <a:p>
            <a:r>
              <a:rPr lang="ru-RU" sz="2400" b="1" dirty="0" err="1" smtClean="0"/>
              <a:t>Карлсон</a:t>
            </a:r>
            <a:endParaRPr lang="ru-RU" sz="2400" b="1" dirty="0"/>
          </a:p>
        </p:txBody>
      </p:sp>
      <p:sp>
        <p:nvSpPr>
          <p:cNvPr id="5" name="TextBox 4"/>
          <p:cNvSpPr txBox="1"/>
          <p:nvPr/>
        </p:nvSpPr>
        <p:spPr>
          <a:xfrm>
            <a:off x="3883500" y="5367677"/>
            <a:ext cx="1563249" cy="461665"/>
          </a:xfrm>
          <a:prstGeom prst="rect">
            <a:avLst/>
          </a:prstGeom>
          <a:noFill/>
        </p:spPr>
        <p:txBody>
          <a:bodyPr wrap="none" rtlCol="0">
            <a:spAutoFit/>
          </a:bodyPr>
          <a:lstStyle/>
          <a:p>
            <a:r>
              <a:rPr lang="ru-RU" sz="2400" b="1" dirty="0" smtClean="0"/>
              <a:t>Баба-Яга</a:t>
            </a:r>
            <a:endParaRPr lang="ru-RU" sz="2400" b="1" dirty="0"/>
          </a:p>
        </p:txBody>
      </p:sp>
      <p:sp>
        <p:nvSpPr>
          <p:cNvPr id="6" name="Прямоугольник 5"/>
          <p:cNvSpPr/>
          <p:nvPr/>
        </p:nvSpPr>
        <p:spPr>
          <a:xfrm>
            <a:off x="146418" y="2257183"/>
            <a:ext cx="3246712" cy="4322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3495301" y="2257183"/>
            <a:ext cx="2285227" cy="4322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834948" y="2257183"/>
            <a:ext cx="3238051" cy="4322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6985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51.radikal.ru/i133/0808/5e/88306647e8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482" y="2168236"/>
            <a:ext cx="3001036" cy="428639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f5.ifotki.info/org/9f2c5b3e1e5ef0691588b6ee97db31224d7ff761887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47" y="2168236"/>
            <a:ext cx="3117562" cy="411518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64382" y="835747"/>
            <a:ext cx="8229600" cy="1143000"/>
          </a:xfrm>
        </p:spPr>
        <p:txBody>
          <a:bodyPr/>
          <a:lstStyle/>
          <a:p>
            <a:r>
              <a:rPr lang="ru-RU" dirty="0">
                <a:solidFill>
                  <a:schemeClr val="tx1"/>
                </a:solidFill>
              </a:rPr>
              <a:t>В какой сказке и кто нарушил право на свободу,  держал героев в рабстве? </a:t>
            </a:r>
            <a:r>
              <a:rPr lang="ru-RU" dirty="0"/>
              <a:t/>
            </a:r>
            <a:br>
              <a:rPr lang="ru-RU" dirty="0"/>
            </a:br>
            <a:endParaRPr lang="ru-RU" dirty="0"/>
          </a:p>
        </p:txBody>
      </p:sp>
      <p:sp>
        <p:nvSpPr>
          <p:cNvPr id="3" name="Объект 2"/>
          <p:cNvSpPr>
            <a:spLocks noGrp="1"/>
          </p:cNvSpPr>
          <p:nvPr>
            <p:ph idx="1"/>
          </p:nvPr>
        </p:nvSpPr>
        <p:spPr>
          <a:xfrm>
            <a:off x="1510699" y="6265286"/>
            <a:ext cx="1533837" cy="378691"/>
          </a:xfrm>
        </p:spPr>
        <p:txBody>
          <a:bodyPr>
            <a:noAutofit/>
          </a:bodyPr>
          <a:lstStyle/>
          <a:p>
            <a:pPr marL="0" indent="0">
              <a:buNone/>
            </a:pPr>
            <a:r>
              <a:rPr lang="ru-RU" sz="2000" b="1" dirty="0" smtClean="0">
                <a:solidFill>
                  <a:schemeClr val="tx1"/>
                </a:solidFill>
              </a:rPr>
              <a:t>Буратино</a:t>
            </a:r>
            <a:endParaRPr lang="ru-RU" sz="2000" b="1" dirty="0">
              <a:solidFill>
                <a:schemeClr val="tx1"/>
              </a:solidFill>
            </a:endParaRPr>
          </a:p>
        </p:txBody>
      </p:sp>
      <p:sp>
        <p:nvSpPr>
          <p:cNvPr id="4" name="TextBox 3"/>
          <p:cNvSpPr txBox="1"/>
          <p:nvPr/>
        </p:nvSpPr>
        <p:spPr>
          <a:xfrm>
            <a:off x="5559424" y="6376976"/>
            <a:ext cx="2057551" cy="369332"/>
          </a:xfrm>
          <a:prstGeom prst="rect">
            <a:avLst/>
          </a:prstGeom>
          <a:noFill/>
        </p:spPr>
        <p:txBody>
          <a:bodyPr wrap="none" rtlCol="0">
            <a:spAutoFit/>
          </a:bodyPr>
          <a:lstStyle/>
          <a:p>
            <a:r>
              <a:rPr lang="ru-RU" dirty="0"/>
              <a:t>Карабас-</a:t>
            </a:r>
            <a:r>
              <a:rPr lang="ru-RU" dirty="0" err="1"/>
              <a:t>Барабас</a:t>
            </a:r>
            <a:endParaRPr lang="ru-RU" dirty="0"/>
          </a:p>
        </p:txBody>
      </p:sp>
      <p:sp>
        <p:nvSpPr>
          <p:cNvPr id="5" name="Прямоугольник 4"/>
          <p:cNvSpPr/>
          <p:nvPr/>
        </p:nvSpPr>
        <p:spPr>
          <a:xfrm>
            <a:off x="758247" y="2168236"/>
            <a:ext cx="3470564" cy="457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4742561" y="2168236"/>
            <a:ext cx="3470564" cy="457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65849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287" y="274638"/>
            <a:ext cx="8844001" cy="6335482"/>
          </a:xfrm>
        </p:spPr>
        <p:txBody>
          <a:bodyPr/>
          <a:lstStyle/>
          <a:p>
            <a:r>
              <a:rPr lang="ru-RU" dirty="0"/>
              <a:t> </a:t>
            </a:r>
            <a:r>
              <a:rPr lang="ru-RU" sz="1600" dirty="0"/>
              <a:t/>
            </a:r>
            <a:br>
              <a:rPr lang="ru-RU" sz="1600" dirty="0"/>
            </a:br>
            <a:r>
              <a:rPr lang="ru-RU" sz="1800" dirty="0">
                <a:solidFill>
                  <a:schemeClr val="tx1"/>
                </a:solidFill>
                <a:latin typeface="+mn-lt"/>
              </a:rPr>
              <a:t>Страна, где человек родился и вырос. </a:t>
            </a:r>
            <a:r>
              <a:rPr lang="ru-RU" sz="1800" dirty="0" smtClean="0">
                <a:solidFill>
                  <a:schemeClr val="tx1"/>
                </a:solidFill>
                <a:latin typeface="+mn-lt"/>
              </a:rPr>
              <a:t>                                                     ( </a:t>
            </a:r>
            <a:r>
              <a:rPr lang="ru-RU" sz="1800" dirty="0">
                <a:solidFill>
                  <a:schemeClr val="tx1"/>
                </a:solidFill>
                <a:latin typeface="+mn-lt"/>
              </a:rPr>
              <a:t>Родина, </a:t>
            </a:r>
            <a:r>
              <a:rPr lang="ru-RU" sz="1800" dirty="0" smtClean="0">
                <a:solidFill>
                  <a:schemeClr val="tx1"/>
                </a:solidFill>
                <a:latin typeface="+mn-lt"/>
              </a:rPr>
              <a:t>Отечество).</a:t>
            </a:r>
            <a:r>
              <a:rPr lang="ru-RU" sz="1800" dirty="0">
                <a:solidFill>
                  <a:schemeClr val="tx1"/>
                </a:solidFill>
                <a:latin typeface="+mn-lt"/>
              </a:rPr>
              <a:t/>
            </a:r>
            <a:br>
              <a:rPr lang="ru-RU" sz="1800" dirty="0">
                <a:solidFill>
                  <a:schemeClr val="tx1"/>
                </a:solidFill>
                <a:latin typeface="+mn-lt"/>
              </a:rPr>
            </a:br>
            <a:r>
              <a:rPr lang="ru-RU" sz="1800" dirty="0">
                <a:solidFill>
                  <a:schemeClr val="tx1"/>
                </a:solidFill>
                <a:latin typeface="+mn-lt"/>
              </a:rPr>
              <a:t> </a:t>
            </a:r>
            <a:br>
              <a:rPr lang="ru-RU" sz="1800" dirty="0">
                <a:solidFill>
                  <a:schemeClr val="tx1"/>
                </a:solidFill>
                <a:latin typeface="+mn-lt"/>
              </a:rPr>
            </a:br>
            <a:r>
              <a:rPr lang="ru-RU" sz="1800" dirty="0">
                <a:solidFill>
                  <a:schemeClr val="tx1"/>
                </a:solidFill>
                <a:latin typeface="+mn-lt"/>
              </a:rPr>
              <a:t>Наша Родина — Российская Федерация. Что </a:t>
            </a:r>
            <a:r>
              <a:rPr lang="ru-RU" sz="1800" dirty="0" smtClean="0">
                <a:solidFill>
                  <a:schemeClr val="tx1"/>
                </a:solidFill>
                <a:latin typeface="+mn-lt"/>
              </a:rPr>
              <a:t>значит «Федерация»?     (Союз</a:t>
            </a:r>
            <a:r>
              <a:rPr lang="ru-RU" sz="1800" dirty="0">
                <a:solidFill>
                  <a:schemeClr val="tx1"/>
                </a:solidFill>
                <a:latin typeface="+mn-lt"/>
              </a:rPr>
              <a:t>, </a:t>
            </a:r>
            <a:r>
              <a:rPr lang="ru-RU" sz="1800" dirty="0" smtClean="0">
                <a:solidFill>
                  <a:schemeClr val="tx1"/>
                </a:solidFill>
                <a:latin typeface="+mn-lt"/>
              </a:rPr>
              <a:t>объединение).</a:t>
            </a:r>
            <a:r>
              <a:rPr lang="ru-RU" sz="1800" dirty="0">
                <a:solidFill>
                  <a:schemeClr val="tx1"/>
                </a:solidFill>
                <a:latin typeface="+mn-lt"/>
              </a:rPr>
              <a:t/>
            </a:r>
            <a:br>
              <a:rPr lang="ru-RU" sz="1800" dirty="0">
                <a:solidFill>
                  <a:schemeClr val="tx1"/>
                </a:solidFill>
                <a:latin typeface="+mn-lt"/>
              </a:rPr>
            </a:br>
            <a:r>
              <a:rPr lang="ru-RU" sz="1800" dirty="0">
                <a:solidFill>
                  <a:schemeClr val="tx1"/>
                </a:solidFill>
                <a:latin typeface="+mn-lt"/>
              </a:rPr>
              <a:t> </a:t>
            </a:r>
            <a:br>
              <a:rPr lang="ru-RU" sz="1800" dirty="0">
                <a:solidFill>
                  <a:schemeClr val="tx1"/>
                </a:solidFill>
                <a:latin typeface="+mn-lt"/>
              </a:rPr>
            </a:br>
            <a:r>
              <a:rPr lang="ru-RU" sz="1800" dirty="0">
                <a:solidFill>
                  <a:schemeClr val="tx1"/>
                </a:solidFill>
                <a:latin typeface="+mn-lt"/>
              </a:rPr>
              <a:t>Самый главный город каждой страны. </a:t>
            </a:r>
            <a:r>
              <a:rPr lang="ru-RU" sz="1800" dirty="0" smtClean="0">
                <a:solidFill>
                  <a:schemeClr val="tx1"/>
                </a:solidFill>
                <a:latin typeface="+mn-lt"/>
              </a:rPr>
              <a:t>                                                                      (Столица).</a:t>
            </a:r>
            <a:br>
              <a:rPr lang="ru-RU" sz="1800" dirty="0" smtClean="0">
                <a:solidFill>
                  <a:schemeClr val="tx1"/>
                </a:solidFill>
                <a:latin typeface="+mn-lt"/>
              </a:rPr>
            </a:br>
            <a:r>
              <a:rPr lang="ru-RU" sz="1800" dirty="0" smtClean="0">
                <a:solidFill>
                  <a:schemeClr val="tx1"/>
                </a:solidFill>
                <a:latin typeface="+mn-lt"/>
              </a:rPr>
              <a:t> </a:t>
            </a:r>
            <a:br>
              <a:rPr lang="ru-RU" sz="1800" dirty="0" smtClean="0">
                <a:solidFill>
                  <a:schemeClr val="tx1"/>
                </a:solidFill>
                <a:latin typeface="+mn-lt"/>
              </a:rPr>
            </a:br>
            <a:r>
              <a:rPr lang="ru-RU" sz="1800" dirty="0" smtClean="0">
                <a:solidFill>
                  <a:schemeClr val="tx1"/>
                </a:solidFill>
                <a:latin typeface="+mn-lt"/>
              </a:rPr>
              <a:t>Общее </a:t>
            </a:r>
            <a:r>
              <a:rPr lang="ru-RU" sz="1800" dirty="0">
                <a:solidFill>
                  <a:schemeClr val="tx1"/>
                </a:solidFill>
                <a:latin typeface="+mn-lt"/>
              </a:rPr>
              <a:t>название всякого населения страны. </a:t>
            </a:r>
            <a:r>
              <a:rPr lang="ru-RU" sz="1800" dirty="0" smtClean="0">
                <a:solidFill>
                  <a:schemeClr val="tx1"/>
                </a:solidFill>
                <a:latin typeface="+mn-lt"/>
              </a:rPr>
              <a:t>                                                                (Народ).</a:t>
            </a:r>
            <a:r>
              <a:rPr lang="ru-RU" sz="1800" dirty="0">
                <a:solidFill>
                  <a:schemeClr val="tx1"/>
                </a:solidFill>
                <a:latin typeface="+mn-lt"/>
              </a:rPr>
              <a:t/>
            </a:r>
            <a:br>
              <a:rPr lang="ru-RU" sz="1800" dirty="0">
                <a:solidFill>
                  <a:schemeClr val="tx1"/>
                </a:solidFill>
                <a:latin typeface="+mn-lt"/>
              </a:rPr>
            </a:br>
            <a:r>
              <a:rPr lang="ru-RU" sz="1800" dirty="0">
                <a:solidFill>
                  <a:schemeClr val="tx1"/>
                </a:solidFill>
                <a:latin typeface="+mn-lt"/>
              </a:rPr>
              <a:t> </a:t>
            </a:r>
            <a:br>
              <a:rPr lang="ru-RU" sz="1800" dirty="0">
                <a:solidFill>
                  <a:schemeClr val="tx1"/>
                </a:solidFill>
                <a:latin typeface="+mn-lt"/>
              </a:rPr>
            </a:br>
            <a:r>
              <a:rPr lang="ru-RU" sz="1800" dirty="0">
                <a:solidFill>
                  <a:schemeClr val="tx1"/>
                </a:solidFill>
                <a:latin typeface="+mn-lt"/>
              </a:rPr>
              <a:t>Человек, любящий свою родину. </a:t>
            </a:r>
            <a:r>
              <a:rPr lang="ru-RU" sz="1800" dirty="0" smtClean="0">
                <a:solidFill>
                  <a:schemeClr val="tx1"/>
                </a:solidFill>
                <a:latin typeface="+mn-lt"/>
              </a:rPr>
              <a:t>                                                                             (Патриот).</a:t>
            </a:r>
            <a:r>
              <a:rPr lang="ru-RU" sz="1800" dirty="0">
                <a:solidFill>
                  <a:schemeClr val="tx1"/>
                </a:solidFill>
                <a:latin typeface="+mn-lt"/>
              </a:rPr>
              <a:t/>
            </a:r>
            <a:br>
              <a:rPr lang="ru-RU" sz="1800" dirty="0">
                <a:solidFill>
                  <a:schemeClr val="tx1"/>
                </a:solidFill>
                <a:latin typeface="+mn-lt"/>
              </a:rPr>
            </a:br>
            <a:r>
              <a:rPr lang="ru-RU" sz="1800" dirty="0">
                <a:solidFill>
                  <a:schemeClr val="tx1"/>
                </a:solidFill>
                <a:latin typeface="+mn-lt"/>
              </a:rPr>
              <a:t> </a:t>
            </a:r>
            <a:br>
              <a:rPr lang="ru-RU" sz="1800" dirty="0">
                <a:solidFill>
                  <a:schemeClr val="tx1"/>
                </a:solidFill>
                <a:latin typeface="+mn-lt"/>
              </a:rPr>
            </a:br>
            <a:r>
              <a:rPr lang="ru-RU" sz="1800" dirty="0" smtClean="0">
                <a:solidFill>
                  <a:schemeClr val="tx1"/>
                </a:solidFill>
                <a:latin typeface="+mn-lt"/>
              </a:rPr>
              <a:t>Как </a:t>
            </a:r>
            <a:r>
              <a:rPr lang="ru-RU" sz="1800" dirty="0">
                <a:solidFill>
                  <a:schemeClr val="tx1"/>
                </a:solidFill>
                <a:latin typeface="+mn-lt"/>
              </a:rPr>
              <a:t>называется основной закон страны? </a:t>
            </a:r>
            <a:r>
              <a:rPr lang="ru-RU" sz="1800" dirty="0" smtClean="0">
                <a:solidFill>
                  <a:schemeClr val="tx1"/>
                </a:solidFill>
                <a:latin typeface="+mn-lt"/>
              </a:rPr>
              <a:t>                                                          ( Конституция).</a:t>
            </a:r>
            <a:br>
              <a:rPr lang="ru-RU" sz="1800" dirty="0" smtClean="0">
                <a:solidFill>
                  <a:schemeClr val="tx1"/>
                </a:solidFill>
                <a:latin typeface="+mn-lt"/>
              </a:rPr>
            </a:br>
            <a:r>
              <a:rPr lang="ru-RU" sz="1800" dirty="0" smtClean="0">
                <a:solidFill>
                  <a:schemeClr val="tx1"/>
                </a:solidFill>
                <a:latin typeface="+mn-lt"/>
              </a:rPr>
              <a:t> </a:t>
            </a:r>
            <a:br>
              <a:rPr lang="ru-RU" sz="1800" dirty="0" smtClean="0">
                <a:solidFill>
                  <a:schemeClr val="tx1"/>
                </a:solidFill>
                <a:latin typeface="+mn-lt"/>
              </a:rPr>
            </a:br>
            <a:r>
              <a:rPr lang="ru-RU" sz="1800" dirty="0" smtClean="0">
                <a:solidFill>
                  <a:schemeClr val="tx1"/>
                </a:solidFill>
                <a:latin typeface="+mn-lt"/>
              </a:rPr>
              <a:t>Когда </a:t>
            </a:r>
            <a:r>
              <a:rPr lang="ru-RU" sz="1800" dirty="0">
                <a:solidFill>
                  <a:schemeClr val="tx1"/>
                </a:solidFill>
                <a:latin typeface="+mn-lt"/>
              </a:rPr>
              <a:t>была принята новая Конституция</a:t>
            </a:r>
            <a:r>
              <a:rPr lang="ru-RU" sz="1800" dirty="0" smtClean="0">
                <a:solidFill>
                  <a:schemeClr val="tx1"/>
                </a:solidFill>
                <a:latin typeface="+mn-lt"/>
              </a:rPr>
              <a:t>?                                                    </a:t>
            </a:r>
            <a:r>
              <a:rPr lang="ru-RU" sz="1800" dirty="0">
                <a:solidFill>
                  <a:schemeClr val="tx1"/>
                </a:solidFill>
                <a:latin typeface="+mn-lt"/>
              </a:rPr>
              <a:t>(12 декабря 1993 г.) </a:t>
            </a:r>
            <a:r>
              <a:rPr lang="ru-RU" sz="1800" dirty="0" smtClean="0">
                <a:solidFill>
                  <a:schemeClr val="tx1"/>
                </a:solidFill>
                <a:latin typeface="+mn-lt"/>
              </a:rPr>
              <a:t/>
            </a:r>
            <a:br>
              <a:rPr lang="ru-RU" sz="1800" dirty="0" smtClean="0">
                <a:solidFill>
                  <a:schemeClr val="tx1"/>
                </a:solidFill>
                <a:latin typeface="+mn-lt"/>
              </a:rPr>
            </a:br>
            <a:r>
              <a:rPr lang="ru-RU" sz="1800" dirty="0">
                <a:solidFill>
                  <a:schemeClr val="tx1"/>
                </a:solidFill>
                <a:latin typeface="+mn-lt"/>
              </a:rPr>
              <a:t/>
            </a:r>
            <a:br>
              <a:rPr lang="ru-RU" sz="1800" dirty="0">
                <a:solidFill>
                  <a:schemeClr val="tx1"/>
                </a:solidFill>
                <a:latin typeface="+mn-lt"/>
              </a:rPr>
            </a:br>
            <a:r>
              <a:rPr lang="ru-RU" sz="1800" dirty="0" smtClean="0">
                <a:solidFill>
                  <a:schemeClr val="tx1"/>
                </a:solidFill>
                <a:latin typeface="+mn-lt"/>
              </a:rPr>
              <a:t>Житель </a:t>
            </a:r>
            <a:r>
              <a:rPr lang="ru-RU" sz="1800" dirty="0">
                <a:solidFill>
                  <a:schemeClr val="tx1"/>
                </a:solidFill>
                <a:latin typeface="+mn-lt"/>
              </a:rPr>
              <a:t>нашего государства, который имеет права </a:t>
            </a:r>
            <a:r>
              <a:rPr lang="ru-RU" sz="1800" dirty="0" smtClean="0">
                <a:solidFill>
                  <a:schemeClr val="tx1"/>
                </a:solidFill>
                <a:latin typeface="+mn-lt"/>
              </a:rPr>
              <a:t>обязанности</a:t>
            </a:r>
            <a:r>
              <a:rPr lang="ru-RU" sz="1800" dirty="0">
                <a:solidFill>
                  <a:schemeClr val="tx1"/>
                </a:solidFill>
                <a:latin typeface="+mn-lt"/>
              </a:rPr>
              <a:t>. </a:t>
            </a:r>
            <a:r>
              <a:rPr lang="ru-RU" sz="1800" dirty="0" smtClean="0">
                <a:solidFill>
                  <a:schemeClr val="tx1"/>
                </a:solidFill>
                <a:latin typeface="+mn-lt"/>
              </a:rPr>
              <a:t>                        (Гражданин</a:t>
            </a:r>
            <a:r>
              <a:rPr lang="ru-RU" sz="1800" dirty="0">
                <a:solidFill>
                  <a:schemeClr val="tx1"/>
                </a:solidFill>
                <a:latin typeface="+mn-lt"/>
              </a:rPr>
              <a:t>)</a:t>
            </a:r>
            <a:br>
              <a:rPr lang="ru-RU" sz="1800" dirty="0">
                <a:solidFill>
                  <a:schemeClr val="tx1"/>
                </a:solidFill>
                <a:latin typeface="+mn-lt"/>
              </a:rPr>
            </a:br>
            <a:r>
              <a:rPr lang="ru-RU" sz="1800" dirty="0">
                <a:solidFill>
                  <a:schemeClr val="tx1"/>
                </a:solidFill>
                <a:latin typeface="+mn-lt"/>
              </a:rPr>
              <a:t> </a:t>
            </a:r>
            <a:br>
              <a:rPr lang="ru-RU" sz="1800" dirty="0">
                <a:solidFill>
                  <a:schemeClr val="tx1"/>
                </a:solidFill>
                <a:latin typeface="+mn-lt"/>
              </a:rPr>
            </a:br>
            <a:r>
              <a:rPr lang="ru-RU" sz="1800" dirty="0">
                <a:solidFill>
                  <a:schemeClr val="tx1"/>
                </a:solidFill>
                <a:latin typeface="+mn-lt"/>
              </a:rPr>
              <a:t>Человек, получивший от народа право на власть. </a:t>
            </a:r>
            <a:r>
              <a:rPr lang="ru-RU" sz="1800" dirty="0" smtClean="0">
                <a:solidFill>
                  <a:schemeClr val="tx1"/>
                </a:solidFill>
                <a:latin typeface="+mn-lt"/>
              </a:rPr>
              <a:t>                                                (Президент).</a:t>
            </a:r>
            <a:r>
              <a:rPr lang="ru-RU" sz="1800" dirty="0">
                <a:solidFill>
                  <a:schemeClr val="tx1"/>
                </a:solidFill>
                <a:latin typeface="+mn-lt"/>
              </a:rPr>
              <a:t/>
            </a:r>
            <a:br>
              <a:rPr lang="ru-RU" sz="1800" dirty="0">
                <a:solidFill>
                  <a:schemeClr val="tx1"/>
                </a:solidFill>
                <a:latin typeface="+mn-lt"/>
              </a:rPr>
            </a:br>
            <a:r>
              <a:rPr lang="ru-RU" sz="1800" dirty="0">
                <a:solidFill>
                  <a:schemeClr val="tx1"/>
                </a:solidFill>
                <a:latin typeface="+mn-lt"/>
              </a:rPr>
              <a:t> </a:t>
            </a:r>
            <a:br>
              <a:rPr lang="ru-RU" sz="1800" dirty="0">
                <a:solidFill>
                  <a:schemeClr val="tx1"/>
                </a:solidFill>
                <a:latin typeface="+mn-lt"/>
              </a:rPr>
            </a:br>
            <a:r>
              <a:rPr lang="ru-RU" sz="1800" dirty="0">
                <a:solidFill>
                  <a:schemeClr val="tx1"/>
                </a:solidFill>
                <a:latin typeface="+mn-lt"/>
              </a:rPr>
              <a:t>Какие символы государства вы знаете? </a:t>
            </a:r>
            <a:r>
              <a:rPr lang="ru-RU" sz="1800" dirty="0" smtClean="0">
                <a:solidFill>
                  <a:schemeClr val="tx1"/>
                </a:solidFill>
                <a:latin typeface="+mn-lt"/>
              </a:rPr>
              <a:t>                                                        (Флаг</a:t>
            </a:r>
            <a:r>
              <a:rPr lang="ru-RU" sz="1800" dirty="0">
                <a:solidFill>
                  <a:schemeClr val="tx1"/>
                </a:solidFill>
                <a:latin typeface="+mn-lt"/>
              </a:rPr>
              <a:t>, герб, </a:t>
            </a:r>
            <a:r>
              <a:rPr lang="ru-RU" sz="1800" dirty="0" smtClean="0">
                <a:solidFill>
                  <a:schemeClr val="tx1"/>
                </a:solidFill>
                <a:latin typeface="+mn-lt"/>
              </a:rPr>
              <a:t>гимн)</a:t>
            </a:r>
            <a:r>
              <a:rPr lang="ru-RU" sz="1800" dirty="0">
                <a:solidFill>
                  <a:schemeClr val="tx1"/>
                </a:solidFill>
                <a:latin typeface="+mn-lt"/>
              </a:rPr>
              <a:t/>
            </a:r>
            <a:br>
              <a:rPr lang="ru-RU" sz="1800" dirty="0">
                <a:solidFill>
                  <a:schemeClr val="tx1"/>
                </a:solidFill>
                <a:latin typeface="+mn-lt"/>
              </a:rPr>
            </a:br>
            <a:endParaRPr lang="ru-RU" sz="1800" dirty="0">
              <a:solidFill>
                <a:schemeClr val="tx1"/>
              </a:solidFill>
              <a:latin typeface="+mn-lt"/>
            </a:endParaRPr>
          </a:p>
        </p:txBody>
      </p:sp>
      <p:sp>
        <p:nvSpPr>
          <p:cNvPr id="3" name="Объект 2"/>
          <p:cNvSpPr>
            <a:spLocks noGrp="1"/>
          </p:cNvSpPr>
          <p:nvPr>
            <p:ph idx="1"/>
          </p:nvPr>
        </p:nvSpPr>
        <p:spPr>
          <a:xfrm flipV="1">
            <a:off x="187286" y="274639"/>
            <a:ext cx="8549089" cy="99936"/>
          </a:xfrm>
        </p:spPr>
        <p:txBody>
          <a:bodyPr>
            <a:normAutofit fontScale="25000" lnSpcReduction="20000"/>
          </a:bodyPr>
          <a:lstStyle/>
          <a:p>
            <a:r>
              <a:rPr lang="ru-RU" b="1"/>
              <a:t>Рефлексия.</a:t>
            </a:r>
            <a:endParaRPr lang="ru-RU" dirty="0"/>
          </a:p>
        </p:txBody>
      </p:sp>
      <p:sp>
        <p:nvSpPr>
          <p:cNvPr id="4" name="Прямоугольник 3"/>
          <p:cNvSpPr/>
          <p:nvPr/>
        </p:nvSpPr>
        <p:spPr>
          <a:xfrm>
            <a:off x="6764338" y="874074"/>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6764338" y="1388424"/>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783388" y="1902774"/>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6783388" y="2448644"/>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6783388" y="2989492"/>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6783388" y="3560992"/>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783388" y="4170592"/>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6783388" y="4737330"/>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783388" y="5283200"/>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6783388" y="5854700"/>
            <a:ext cx="2247900" cy="419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228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5970" y="3990108"/>
            <a:ext cx="7926328" cy="2867891"/>
          </a:xfrm>
        </p:spPr>
        <p:txBody>
          <a:bodyPr numCol="2">
            <a:normAutofit fontScale="85000" lnSpcReduction="20000"/>
          </a:bodyPr>
          <a:lstStyle/>
          <a:p>
            <a:pPr marL="0" indent="0">
              <a:buNone/>
            </a:pPr>
            <a:r>
              <a:rPr lang="ru-RU" sz="2200" b="1" i="1" dirty="0">
                <a:solidFill>
                  <a:schemeClr val="tx1"/>
                </a:solidFill>
              </a:rPr>
              <a:t>Если скажут слово «родина»,</a:t>
            </a:r>
            <a:br>
              <a:rPr lang="ru-RU" sz="2200" b="1" i="1" dirty="0">
                <a:solidFill>
                  <a:schemeClr val="tx1"/>
                </a:solidFill>
              </a:rPr>
            </a:br>
            <a:r>
              <a:rPr lang="ru-RU" sz="2200" b="1" i="1" dirty="0">
                <a:solidFill>
                  <a:schemeClr val="tx1"/>
                </a:solidFill>
              </a:rPr>
              <a:t>Сразу в памяти встаёт</a:t>
            </a:r>
            <a:br>
              <a:rPr lang="ru-RU" sz="2200" b="1" i="1" dirty="0">
                <a:solidFill>
                  <a:schemeClr val="tx1"/>
                </a:solidFill>
              </a:rPr>
            </a:br>
            <a:r>
              <a:rPr lang="ru-RU" sz="2200" b="1" i="1" dirty="0">
                <a:solidFill>
                  <a:schemeClr val="tx1"/>
                </a:solidFill>
              </a:rPr>
              <a:t>Старый дом, в саду смородина,</a:t>
            </a:r>
            <a:br>
              <a:rPr lang="ru-RU" sz="2200" b="1" i="1" dirty="0">
                <a:solidFill>
                  <a:schemeClr val="tx1"/>
                </a:solidFill>
              </a:rPr>
            </a:br>
            <a:r>
              <a:rPr lang="ru-RU" sz="2200" b="1" i="1" dirty="0">
                <a:solidFill>
                  <a:schemeClr val="tx1"/>
                </a:solidFill>
              </a:rPr>
              <a:t>Толстый тополь у ворот.</a:t>
            </a:r>
            <a:endParaRPr lang="ru-RU" sz="2200" dirty="0">
              <a:solidFill>
                <a:schemeClr val="tx1"/>
              </a:solidFill>
            </a:endParaRPr>
          </a:p>
          <a:p>
            <a:pPr marL="0" indent="0">
              <a:buNone/>
            </a:pPr>
            <a:r>
              <a:rPr lang="ru-RU" sz="2200" b="1" i="1" dirty="0">
                <a:solidFill>
                  <a:schemeClr val="tx1"/>
                </a:solidFill>
              </a:rPr>
              <a:t>У реки берёзка - скромница</a:t>
            </a:r>
            <a:br>
              <a:rPr lang="ru-RU" sz="2200" b="1" i="1" dirty="0">
                <a:solidFill>
                  <a:schemeClr val="tx1"/>
                </a:solidFill>
              </a:rPr>
            </a:br>
            <a:r>
              <a:rPr lang="ru-RU" sz="2200" b="1" i="1" dirty="0">
                <a:solidFill>
                  <a:schemeClr val="tx1"/>
                </a:solidFill>
              </a:rPr>
              <a:t>И ромашковый бугор…</a:t>
            </a:r>
            <a:br>
              <a:rPr lang="ru-RU" sz="2200" b="1" i="1" dirty="0">
                <a:solidFill>
                  <a:schemeClr val="tx1"/>
                </a:solidFill>
              </a:rPr>
            </a:br>
            <a:r>
              <a:rPr lang="ru-RU" sz="2200" b="1" i="1" dirty="0">
                <a:solidFill>
                  <a:schemeClr val="tx1"/>
                </a:solidFill>
              </a:rPr>
              <a:t>А другим, наверно, вспомнится</a:t>
            </a:r>
            <a:br>
              <a:rPr lang="ru-RU" sz="2200" b="1" i="1" dirty="0">
                <a:solidFill>
                  <a:schemeClr val="tx1"/>
                </a:solidFill>
              </a:rPr>
            </a:br>
            <a:r>
              <a:rPr lang="ru-RU" sz="2200" b="1" i="1" dirty="0">
                <a:solidFill>
                  <a:schemeClr val="tx1"/>
                </a:solidFill>
              </a:rPr>
              <a:t>Свой родной московский двор.</a:t>
            </a:r>
            <a:endParaRPr lang="ru-RU" sz="2200" dirty="0">
              <a:solidFill>
                <a:schemeClr val="tx1"/>
              </a:solidFill>
            </a:endParaRPr>
          </a:p>
          <a:p>
            <a:pPr marL="0" indent="0">
              <a:buNone/>
            </a:pPr>
            <a:endParaRPr lang="ru-RU" sz="2200" b="1" i="1" dirty="0" smtClean="0">
              <a:solidFill>
                <a:schemeClr val="tx1"/>
              </a:solidFill>
            </a:endParaRPr>
          </a:p>
          <a:p>
            <a:pPr marL="0" indent="0">
              <a:buNone/>
            </a:pPr>
            <a:endParaRPr lang="ru-RU" sz="2200" b="1" i="1" dirty="0" smtClean="0">
              <a:solidFill>
                <a:schemeClr val="tx1"/>
              </a:solidFill>
            </a:endParaRPr>
          </a:p>
          <a:p>
            <a:pPr marL="0" indent="0">
              <a:buNone/>
            </a:pPr>
            <a:r>
              <a:rPr lang="ru-RU" sz="2200" b="1" i="1" dirty="0" smtClean="0">
                <a:solidFill>
                  <a:schemeClr val="tx1"/>
                </a:solidFill>
              </a:rPr>
              <a:t>В </a:t>
            </a:r>
            <a:r>
              <a:rPr lang="ru-RU" sz="2200" b="1" i="1" dirty="0">
                <a:solidFill>
                  <a:schemeClr val="tx1"/>
                </a:solidFill>
              </a:rPr>
              <a:t>лужах первые кораблики,</a:t>
            </a:r>
            <a:br>
              <a:rPr lang="ru-RU" sz="2200" b="1" i="1" dirty="0">
                <a:solidFill>
                  <a:schemeClr val="tx1"/>
                </a:solidFill>
              </a:rPr>
            </a:br>
            <a:r>
              <a:rPr lang="ru-RU" sz="2200" b="1" i="1" dirty="0">
                <a:solidFill>
                  <a:schemeClr val="tx1"/>
                </a:solidFill>
              </a:rPr>
              <a:t>Где недавно был каток,</a:t>
            </a:r>
            <a:br>
              <a:rPr lang="ru-RU" sz="2200" b="1" i="1" dirty="0">
                <a:solidFill>
                  <a:schemeClr val="tx1"/>
                </a:solidFill>
              </a:rPr>
            </a:br>
            <a:r>
              <a:rPr lang="ru-RU" sz="2200" b="1" i="1" dirty="0">
                <a:solidFill>
                  <a:schemeClr val="tx1"/>
                </a:solidFill>
              </a:rPr>
              <a:t>И большой соседней фабрики</a:t>
            </a:r>
            <a:br>
              <a:rPr lang="ru-RU" sz="2200" b="1" i="1" dirty="0">
                <a:solidFill>
                  <a:schemeClr val="tx1"/>
                </a:solidFill>
              </a:rPr>
            </a:br>
            <a:r>
              <a:rPr lang="ru-RU" sz="2200" b="1" i="1" dirty="0">
                <a:solidFill>
                  <a:schemeClr val="tx1"/>
                </a:solidFill>
              </a:rPr>
              <a:t>Громкий радостный гудок.</a:t>
            </a:r>
            <a:endParaRPr lang="ru-RU" sz="2200" dirty="0">
              <a:solidFill>
                <a:schemeClr val="tx1"/>
              </a:solidFill>
            </a:endParaRPr>
          </a:p>
          <a:p>
            <a:pPr marL="0" indent="0">
              <a:buNone/>
            </a:pPr>
            <a:r>
              <a:rPr lang="ru-RU" sz="2200" b="1" i="1" dirty="0">
                <a:solidFill>
                  <a:schemeClr val="tx1"/>
                </a:solidFill>
              </a:rPr>
              <a:t>Или степь, от маков красная,</a:t>
            </a:r>
            <a:br>
              <a:rPr lang="ru-RU" sz="2200" b="1" i="1" dirty="0">
                <a:solidFill>
                  <a:schemeClr val="tx1"/>
                </a:solidFill>
              </a:rPr>
            </a:br>
            <a:r>
              <a:rPr lang="ru-RU" sz="2200" b="1" i="1" dirty="0">
                <a:solidFill>
                  <a:schemeClr val="tx1"/>
                </a:solidFill>
              </a:rPr>
              <a:t>Золотая целина…</a:t>
            </a:r>
            <a:br>
              <a:rPr lang="ru-RU" sz="2200" b="1" i="1" dirty="0">
                <a:solidFill>
                  <a:schemeClr val="tx1"/>
                </a:solidFill>
              </a:rPr>
            </a:br>
            <a:r>
              <a:rPr lang="ru-RU" sz="2200" b="1" i="1" dirty="0">
                <a:solidFill>
                  <a:schemeClr val="tx1"/>
                </a:solidFill>
              </a:rPr>
              <a:t>Родина бывает разная,</a:t>
            </a:r>
            <a:br>
              <a:rPr lang="ru-RU" sz="2200" b="1" i="1" dirty="0">
                <a:solidFill>
                  <a:schemeClr val="tx1"/>
                </a:solidFill>
              </a:rPr>
            </a:br>
            <a:r>
              <a:rPr lang="ru-RU" sz="2200" b="1" i="1" dirty="0">
                <a:solidFill>
                  <a:schemeClr val="tx1"/>
                </a:solidFill>
              </a:rPr>
              <a:t>Но у всех она одна!</a:t>
            </a:r>
            <a:endParaRPr lang="ru-RU" sz="2200" dirty="0">
              <a:solidFill>
                <a:schemeClr val="tx1"/>
              </a:solidFill>
            </a:endParaRPr>
          </a:p>
          <a:p>
            <a:endParaRPr lang="ru-RU" dirty="0"/>
          </a:p>
        </p:txBody>
      </p:sp>
      <p:pic>
        <p:nvPicPr>
          <p:cNvPr id="2050" name="Picture 2" descr="http://img0.liveinternet.ru/images/attach/c/8/100/689/100689124_4809770_b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9" y="90054"/>
            <a:ext cx="4572289" cy="28005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01.chitalnya.ru/upload2/564/532643510028719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3630" y="-1"/>
            <a:ext cx="4150370" cy="27847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ew.tlt.ru/uploads/2013/01/444b0102f3373d626bdb888bc2b1ecd8_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7999" y="460699"/>
            <a:ext cx="3488355" cy="333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6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wipe(down)">
                                      <p:cBhvr>
                                        <p:cTn id="10" dur="500"/>
                                        <p:tgtEl>
                                          <p:spTgt spid="205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8165" y="2613442"/>
            <a:ext cx="5609458" cy="1754326"/>
          </a:xfrm>
          <a:prstGeom prst="rect">
            <a:avLst/>
          </a:prstGeom>
        </p:spPr>
        <p:txBody>
          <a:bodyPr wrap="square">
            <a:spAutoFit/>
          </a:bodyPr>
          <a:lstStyle/>
          <a:p>
            <a:pPr marL="311150" marR="25400" indent="-285750" algn="just">
              <a:spcAft>
                <a:spcPts val="0"/>
              </a:spcAft>
              <a:buFont typeface="Arial" panose="020B0604020202020204" pitchFamily="34" charset="0"/>
              <a:buChar char="•"/>
            </a:pPr>
            <a:r>
              <a:rPr lang="ru-RU" dirty="0" smtClean="0">
                <a:latin typeface="+mn-lt"/>
                <a:ea typeface="Calibri" panose="020F0502020204030204" pitchFamily="34" charset="0"/>
                <a:cs typeface="Times New Roman" panose="02020603050405020304" pitchFamily="18" charset="0"/>
              </a:rPr>
              <a:t>Россия </a:t>
            </a:r>
            <a:r>
              <a:rPr lang="ru-RU" dirty="0">
                <a:latin typeface="+mn-lt"/>
                <a:ea typeface="Calibri" panose="020F0502020204030204" pitchFamily="34" charset="0"/>
                <a:cs typeface="Times New Roman" panose="02020603050405020304" pitchFamily="18" charset="0"/>
              </a:rPr>
              <a:t>– это наша </a:t>
            </a:r>
            <a:r>
              <a:rPr lang="ru-RU" dirty="0" smtClean="0">
                <a:latin typeface="+mn-lt"/>
                <a:ea typeface="Calibri" panose="020F0502020204030204" pitchFamily="34" charset="0"/>
                <a:cs typeface="Times New Roman" panose="02020603050405020304" pitchFamily="18" charset="0"/>
              </a:rPr>
              <a:t>Родина</a:t>
            </a:r>
            <a:r>
              <a:rPr lang="ru-RU" dirty="0">
                <a:latin typeface="+mn-lt"/>
                <a:ea typeface="Calibri" panose="020F0502020204030204" pitchFamily="34" charset="0"/>
                <a:cs typeface="Times New Roman" panose="02020603050405020304" pitchFamily="18" charset="0"/>
              </a:rPr>
              <a:t>. </a:t>
            </a:r>
            <a:endParaRPr lang="ru-RU" dirty="0" smtClean="0">
              <a:latin typeface="+mn-lt"/>
              <a:ea typeface="Calibri" panose="020F0502020204030204" pitchFamily="34" charset="0"/>
              <a:cs typeface="Times New Roman" panose="02020603050405020304" pitchFamily="18" charset="0"/>
            </a:endParaRPr>
          </a:p>
          <a:p>
            <a:pPr marL="311150" marR="25400" indent="-285750" algn="just">
              <a:spcAft>
                <a:spcPts val="0"/>
              </a:spcAft>
              <a:buFont typeface="Arial" panose="020B0604020202020204" pitchFamily="34" charset="0"/>
              <a:buChar char="•"/>
            </a:pPr>
            <a:r>
              <a:rPr lang="ru-RU" dirty="0" smtClean="0">
                <a:latin typeface="+mn-lt"/>
                <a:ea typeface="Calibri" panose="020F0502020204030204" pitchFamily="34" charset="0"/>
                <a:cs typeface="Times New Roman" panose="02020603050405020304" pitchFamily="18" charset="0"/>
              </a:rPr>
              <a:t>Полное имя - </a:t>
            </a:r>
            <a:r>
              <a:rPr lang="ru-RU" dirty="0">
                <a:latin typeface="+mn-lt"/>
                <a:ea typeface="Calibri" panose="020F0502020204030204" pitchFamily="34" charset="0"/>
                <a:cs typeface="Times New Roman" panose="02020603050405020304" pitchFamily="18" charset="0"/>
              </a:rPr>
              <a:t>Российская </a:t>
            </a:r>
            <a:r>
              <a:rPr lang="ru-RU" dirty="0" smtClean="0">
                <a:latin typeface="+mn-lt"/>
                <a:ea typeface="Calibri" panose="020F0502020204030204" pitchFamily="34" charset="0"/>
                <a:cs typeface="Times New Roman" panose="02020603050405020304" pitchFamily="18" charset="0"/>
              </a:rPr>
              <a:t>Федерация.</a:t>
            </a:r>
            <a:endParaRPr lang="ru-RU" sz="1600" dirty="0">
              <a:latin typeface="+mn-lt"/>
              <a:ea typeface="Calibri" panose="020F0502020204030204" pitchFamily="34" charset="0"/>
              <a:cs typeface="Times New Roman" panose="02020603050405020304" pitchFamily="18" charset="0"/>
            </a:endParaRPr>
          </a:p>
          <a:p>
            <a:pPr marL="311150" marR="25400" indent="-285750" algn="just">
              <a:spcAft>
                <a:spcPts val="0"/>
              </a:spcAft>
              <a:buFont typeface="Arial" panose="020B0604020202020204" pitchFamily="34" charset="0"/>
              <a:buChar char="•"/>
            </a:pPr>
            <a:r>
              <a:rPr lang="ru-RU" dirty="0" smtClean="0">
                <a:latin typeface="+mn-lt"/>
                <a:ea typeface="Calibri" panose="020F0502020204030204" pitchFamily="34" charset="0"/>
                <a:cs typeface="Times New Roman" panose="02020603050405020304" pitchFamily="18" charset="0"/>
              </a:rPr>
              <a:t>Федерация </a:t>
            </a:r>
            <a:r>
              <a:rPr lang="ru-RU" dirty="0">
                <a:latin typeface="+mn-lt"/>
                <a:ea typeface="Calibri" panose="020F0502020204030204" pitchFamily="34" charset="0"/>
                <a:cs typeface="Times New Roman" panose="02020603050405020304" pitchFamily="18" charset="0"/>
              </a:rPr>
              <a:t>– это договор, </a:t>
            </a:r>
            <a:r>
              <a:rPr lang="ru-RU" dirty="0" smtClean="0">
                <a:latin typeface="+mn-lt"/>
                <a:ea typeface="Calibri" panose="020F0502020204030204" pitchFamily="34" charset="0"/>
                <a:cs typeface="Times New Roman" panose="02020603050405020304" pitchFamily="18" charset="0"/>
              </a:rPr>
              <a:t>союз многих </a:t>
            </a:r>
            <a:r>
              <a:rPr lang="ru-RU" dirty="0">
                <a:latin typeface="+mn-lt"/>
                <a:ea typeface="Calibri" panose="020F0502020204030204" pitchFamily="34" charset="0"/>
                <a:cs typeface="Times New Roman" panose="02020603050405020304" pitchFamily="18" charset="0"/>
              </a:rPr>
              <a:t>народов, которых называют россияне.</a:t>
            </a:r>
            <a:endParaRPr lang="ru-RU" sz="1600" dirty="0">
              <a:latin typeface="+mn-lt"/>
              <a:ea typeface="Calibri" panose="020F0502020204030204" pitchFamily="34" charset="0"/>
              <a:cs typeface="Times New Roman" panose="02020603050405020304" pitchFamily="18" charset="0"/>
            </a:endParaRPr>
          </a:p>
          <a:p>
            <a:pPr marL="311150" marR="25400" indent="-285750" algn="just">
              <a:spcAft>
                <a:spcPts val="0"/>
              </a:spcAft>
              <a:buFont typeface="Arial" panose="020B0604020202020204" pitchFamily="34" charset="0"/>
              <a:buChar char="•"/>
            </a:pPr>
            <a:r>
              <a:rPr lang="ru-RU" dirty="0" smtClean="0">
                <a:latin typeface="+mn-lt"/>
                <a:ea typeface="Calibri" panose="020F0502020204030204" pitchFamily="34" charset="0"/>
                <a:cs typeface="Times New Roman" panose="02020603050405020304" pitchFamily="18" charset="0"/>
              </a:rPr>
              <a:t>На </a:t>
            </a:r>
            <a:r>
              <a:rPr lang="ru-RU" dirty="0">
                <a:latin typeface="+mn-lt"/>
                <a:ea typeface="Calibri" panose="020F0502020204030204" pitchFamily="34" charset="0"/>
                <a:cs typeface="Times New Roman" panose="02020603050405020304" pitchFamily="18" charset="0"/>
              </a:rPr>
              <a:t>землях Российской Федерации </a:t>
            </a:r>
            <a:r>
              <a:rPr lang="ru-RU" dirty="0" smtClean="0">
                <a:latin typeface="+mn-lt"/>
                <a:ea typeface="Calibri" panose="020F0502020204030204" pitchFamily="34" charset="0"/>
                <a:cs typeface="Times New Roman" panose="02020603050405020304" pitchFamily="18" charset="0"/>
              </a:rPr>
              <a:t>более </a:t>
            </a:r>
            <a:r>
              <a:rPr lang="ru-RU" dirty="0">
                <a:latin typeface="+mn-lt"/>
                <a:ea typeface="Calibri" panose="020F0502020204030204" pitchFamily="34" charset="0"/>
                <a:cs typeface="Times New Roman" panose="02020603050405020304" pitchFamily="18" charset="0"/>
              </a:rPr>
              <a:t>180 национальностей и </a:t>
            </a:r>
            <a:r>
              <a:rPr lang="ru-RU" dirty="0" smtClean="0">
                <a:latin typeface="+mn-lt"/>
                <a:ea typeface="Calibri" panose="020F0502020204030204" pitchFamily="34" charset="0"/>
                <a:cs typeface="Times New Roman" panose="02020603050405020304" pitchFamily="18" charset="0"/>
              </a:rPr>
              <a:t>народностей.</a:t>
            </a:r>
            <a:endParaRPr lang="ru-RU" sz="1600" dirty="0">
              <a:effectLst/>
              <a:latin typeface="+mn-lt"/>
              <a:ea typeface="Calibri" panose="020F0502020204030204" pitchFamily="34" charset="0"/>
              <a:cs typeface="Times New Roman" panose="02020603050405020304" pitchFamily="18" charset="0"/>
            </a:endParaRPr>
          </a:p>
        </p:txBody>
      </p:sp>
      <p:pic>
        <p:nvPicPr>
          <p:cNvPr id="3074" name="Picture 2" descr="http://afisha.academ.org/storage/r/2011/03/10/fd5e2342d1165f117d112f147a565cd0.jpg?w=750&amp;h=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4768"/>
            <a:ext cx="2930318" cy="22132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blog.afisha.uz/content/files/6_mezh_muz_fest/yaku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45953" cy="23594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moscow-info.org/ContentImages/2027/202766/img_225x1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577" y="4644767"/>
            <a:ext cx="2929275" cy="221323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finnougoria.ru/upload/iblock/9a0/kar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829" y="0"/>
            <a:ext cx="3145952" cy="235946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v86.ru/upload/iblock/597/59729a10d5319f7c7129c9d0a934fe4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64" y="3915869"/>
            <a:ext cx="3143236" cy="20179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ubanphoto.ru/photos/4516/9639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4111" y="927676"/>
            <a:ext cx="3149889" cy="258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67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65970" y="885534"/>
            <a:ext cx="6343672" cy="709865"/>
          </a:xfrm>
        </p:spPr>
        <p:txBody>
          <a:bodyPr/>
          <a:lstStyle/>
          <a:p>
            <a:pPr eaLnBrk="1" hangingPunct="1">
              <a:defRPr/>
            </a:pPr>
            <a:r>
              <a:rPr lang="ru-RU" sz="3600" b="1" dirty="0" smtClean="0">
                <a:solidFill>
                  <a:schemeClr val="tx1"/>
                </a:solidFill>
              </a:rPr>
              <a:t>Гражданин – это…</a:t>
            </a:r>
          </a:p>
        </p:txBody>
      </p:sp>
      <p:sp>
        <p:nvSpPr>
          <p:cNvPr id="17411" name="Rectangle 3"/>
          <p:cNvSpPr>
            <a:spLocks noGrp="1" noChangeArrowheads="1"/>
          </p:cNvSpPr>
          <p:nvPr>
            <p:ph idx="1"/>
          </p:nvPr>
        </p:nvSpPr>
        <p:spPr/>
        <p:txBody>
          <a:bodyPr>
            <a:normAutofit lnSpcReduction="10000"/>
          </a:bodyPr>
          <a:lstStyle/>
          <a:p>
            <a:pPr marL="0" indent="0" eaLnBrk="1" hangingPunct="1">
              <a:lnSpc>
                <a:spcPct val="80000"/>
              </a:lnSpc>
              <a:buNone/>
              <a:defRPr/>
            </a:pPr>
            <a:r>
              <a:rPr lang="ru-RU" sz="2800" dirty="0" smtClean="0">
                <a:solidFill>
                  <a:schemeClr val="tx2">
                    <a:lumMod val="25000"/>
                  </a:schemeClr>
                </a:solidFill>
              </a:rPr>
              <a:t>…человек, который обладает правилами, свободами, несет определенные обязанности в обществе. </a:t>
            </a:r>
            <a:br>
              <a:rPr lang="ru-RU" sz="2800" dirty="0" smtClean="0">
                <a:solidFill>
                  <a:schemeClr val="tx2">
                    <a:lumMod val="25000"/>
                  </a:schemeClr>
                </a:solidFill>
              </a:rPr>
            </a:br>
            <a:r>
              <a:rPr lang="ru-RU" sz="2800" dirty="0" smtClean="0">
                <a:solidFill>
                  <a:schemeClr val="tx2">
                    <a:lumMod val="25000"/>
                  </a:schemeClr>
                </a:solidFill>
              </a:rPr>
              <a:t>Права и обязанности гражданина определяются законом.</a:t>
            </a:r>
          </a:p>
          <a:p>
            <a:pPr marL="0" indent="0" eaLnBrk="1" hangingPunct="1">
              <a:lnSpc>
                <a:spcPct val="80000"/>
              </a:lnSpc>
              <a:buNone/>
              <a:defRPr/>
            </a:pPr>
            <a:endParaRPr lang="ru-RU" sz="2800" dirty="0"/>
          </a:p>
          <a:p>
            <a:pPr marL="0" indent="0">
              <a:buNone/>
              <a:defRPr/>
            </a:pPr>
            <a:r>
              <a:rPr lang="ru-RU" sz="2800" dirty="0">
                <a:solidFill>
                  <a:schemeClr val="tx1"/>
                </a:solidFill>
              </a:rPr>
              <a:t>«Поэтом можешь ты не быть, а гражданином быть обязан!»</a:t>
            </a:r>
          </a:p>
          <a:p>
            <a:pPr marL="0" indent="0" algn="r">
              <a:buNone/>
              <a:defRPr/>
            </a:pPr>
            <a:r>
              <a:rPr lang="ru-RU" sz="2800" dirty="0">
                <a:solidFill>
                  <a:schemeClr val="tx1"/>
                </a:solidFill>
              </a:rPr>
              <a:t>(Н. А. Некрасов)  </a:t>
            </a:r>
          </a:p>
          <a:p>
            <a:pPr marL="0" indent="0" eaLnBrk="1" hangingPunct="1">
              <a:lnSpc>
                <a:spcPct val="80000"/>
              </a:lnSpc>
              <a:buNone/>
              <a:defRPr/>
            </a:pPr>
            <a:endParaRPr lang="ru-RU" sz="2800" dirty="0" smtClean="0"/>
          </a:p>
        </p:txBody>
      </p:sp>
    </p:spTree>
    <p:extLst>
      <p:ext uri="{BB962C8B-B14F-4D97-AF65-F5344CB8AC3E}">
        <p14:creationId xmlns:p14="http://schemas.microsoft.com/office/powerpoint/2010/main" val="4115412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image2.yell.ru/responses/4/0/0/r_601239_gda8m17y2y2vg9glroub.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2415" t="50" b="-420"/>
          <a:stretch/>
        </p:blipFill>
        <p:spPr bwMode="auto">
          <a:xfrm>
            <a:off x="10391" y="0"/>
            <a:ext cx="9133609" cy="7003473"/>
          </a:xfrm>
          <a:prstGeom prst="rect">
            <a:avLst/>
          </a:prstGeom>
          <a:noFill/>
          <a:extLst>
            <a:ext uri="{909E8E84-426E-40DD-AFC4-6F175D3DCCD1}">
              <a14:hiddenFill xmlns:a14="http://schemas.microsoft.com/office/drawing/2010/main">
                <a:solidFill>
                  <a:srgbClr val="FFFFFF"/>
                </a:solidFill>
              </a14:hiddenFill>
            </a:ext>
          </a:extLst>
        </p:spPr>
      </p:pic>
      <p:sp>
        <p:nvSpPr>
          <p:cNvPr id="51203" name="Rectangle 3"/>
          <p:cNvSpPr>
            <a:spLocks noGrp="1" noChangeArrowheads="1"/>
          </p:cNvSpPr>
          <p:nvPr>
            <p:ph type="body" idx="4294967295"/>
          </p:nvPr>
        </p:nvSpPr>
        <p:spPr>
          <a:xfrm>
            <a:off x="377536" y="509153"/>
            <a:ext cx="6272646" cy="1579419"/>
          </a:xfrm>
        </p:spPr>
        <p:txBody>
          <a:bodyPr>
            <a:normAutofit/>
          </a:bodyPr>
          <a:lstStyle/>
          <a:p>
            <a:pPr marL="0" indent="0" algn="ctr">
              <a:buNone/>
            </a:pPr>
            <a:r>
              <a:rPr lang="ru-RU" sz="2400" b="1" dirty="0" smtClean="0">
                <a:solidFill>
                  <a:schemeClr val="tx1"/>
                </a:solidFill>
                <a:latin typeface="+mj-lt"/>
              </a:rPr>
              <a:t>Государственная символика </a:t>
            </a:r>
            <a:r>
              <a:rPr lang="ru-RU" sz="2400" b="1" dirty="0">
                <a:solidFill>
                  <a:schemeClr val="tx1"/>
                </a:solidFill>
                <a:latin typeface="+mj-lt"/>
              </a:rPr>
              <a:t>Российской </a:t>
            </a:r>
            <a:r>
              <a:rPr lang="ru-RU" sz="2400" b="1" dirty="0" smtClean="0">
                <a:solidFill>
                  <a:schemeClr val="tx1"/>
                </a:solidFill>
                <a:latin typeface="+mj-lt"/>
              </a:rPr>
              <a:t>Федерации: </a:t>
            </a:r>
          </a:p>
          <a:p>
            <a:pPr marL="0" indent="0" algn="ctr">
              <a:buNone/>
            </a:pPr>
            <a:r>
              <a:rPr lang="ru-RU" sz="2400" b="1" dirty="0" smtClean="0">
                <a:solidFill>
                  <a:schemeClr val="tx1"/>
                </a:solidFill>
                <a:latin typeface="+mj-lt"/>
              </a:rPr>
              <a:t>герб, флаг, гимн </a:t>
            </a:r>
          </a:p>
          <a:p>
            <a:pPr marL="0" indent="0">
              <a:buNone/>
            </a:pPr>
            <a:endParaRPr lang="ru-RU" sz="2400" b="1" dirty="0">
              <a:solidFill>
                <a:schemeClr val="tx1"/>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1"/>
                </a:solidFill>
              </a:rPr>
              <a:t>Игра «Собери  герб и флаг»</a:t>
            </a:r>
            <a:endParaRPr lang="ru-RU" dirty="0">
              <a:solidFill>
                <a:schemeClr val="tx1"/>
              </a:solidFill>
            </a:endParaRPr>
          </a:p>
        </p:txBody>
      </p:sp>
      <p:pic>
        <p:nvPicPr>
          <p:cNvPr id="14" name="Объект 1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4480" y="3902390"/>
            <a:ext cx="821182" cy="594649"/>
          </a:xfrm>
        </p:spPr>
      </p:pic>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1285" y="2163975"/>
            <a:ext cx="1002980" cy="959025"/>
          </a:xfrm>
          <a:prstGeom prst="rect">
            <a:avLst/>
          </a:prstGeom>
        </p:spPr>
      </p:pic>
      <p:pic>
        <p:nvPicPr>
          <p:cNvPr id="16" name="Рисунок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5071" y="1712601"/>
            <a:ext cx="1013582" cy="965507"/>
          </a:xfrm>
          <a:prstGeom prst="rect">
            <a:avLst/>
          </a:prstGeom>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789" y="2003651"/>
            <a:ext cx="412195" cy="542584"/>
          </a:xfrm>
          <a:prstGeom prst="rect">
            <a:avLst/>
          </a:prstGeom>
        </p:spPr>
      </p:pic>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7559" y="3338369"/>
            <a:ext cx="819058" cy="719658"/>
          </a:xfrm>
          <a:prstGeom prst="rect">
            <a:avLst/>
          </a:prstGeom>
        </p:spPr>
      </p:pic>
      <p:pic>
        <p:nvPicPr>
          <p:cNvPr id="19" name="Рисунок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8027" y="2885146"/>
            <a:ext cx="821182" cy="813052"/>
          </a:xfrm>
          <a:prstGeom prst="rect">
            <a:avLst/>
          </a:prstGeom>
        </p:spPr>
      </p:pic>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1862" y="3123000"/>
            <a:ext cx="392217" cy="864478"/>
          </a:xfrm>
          <a:prstGeom prst="rect">
            <a:avLst/>
          </a:prstGeom>
        </p:spPr>
      </p:pic>
      <p:pic>
        <p:nvPicPr>
          <p:cNvPr id="21" name="Рисунок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2775" y="4247641"/>
            <a:ext cx="811239" cy="664820"/>
          </a:xfrm>
          <a:prstGeom prst="rect">
            <a:avLst/>
          </a:prstGeom>
        </p:spPr>
      </p:pic>
      <p:sp>
        <p:nvSpPr>
          <p:cNvPr id="22" name="Прямоугольник 21"/>
          <p:cNvSpPr/>
          <p:nvPr/>
        </p:nvSpPr>
        <p:spPr>
          <a:xfrm>
            <a:off x="477982" y="2462645"/>
            <a:ext cx="3559824" cy="875724"/>
          </a:xfrm>
          <a:prstGeom prst="rect">
            <a:avLst/>
          </a:prstGeom>
          <a:solidFill>
            <a:srgbClr val="FF0000"/>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77982" y="3464528"/>
            <a:ext cx="3559824" cy="875724"/>
          </a:xfrm>
          <a:prstGeom prst="rect">
            <a:avLst/>
          </a:prstGeom>
          <a:solidFill>
            <a:srgbClr val="0C1ECE"/>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95492" y="4468851"/>
            <a:ext cx="3559824" cy="875724"/>
          </a:xfrm>
          <a:prstGeom prst="rect">
            <a:avLst/>
          </a:prstGeom>
          <a:solidFill>
            <a:schemeClr val="bg1"/>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02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a:t/>
            </a:r>
            <a:br>
              <a:rPr lang="ru-RU" dirty="0"/>
            </a:br>
            <a:endParaRPr lang="ru-RU" dirty="0"/>
          </a:p>
        </p:txBody>
      </p:sp>
      <p:sp>
        <p:nvSpPr>
          <p:cNvPr id="4" name="Прямоугольник 3"/>
          <p:cNvSpPr/>
          <p:nvPr/>
        </p:nvSpPr>
        <p:spPr>
          <a:xfrm>
            <a:off x="363682" y="2306783"/>
            <a:ext cx="3667991" cy="3631763"/>
          </a:xfrm>
          <a:prstGeom prst="rect">
            <a:avLst/>
          </a:prstGeom>
        </p:spPr>
        <p:txBody>
          <a:bodyPr wrap="square">
            <a:spAutoFit/>
          </a:bodyPr>
          <a:lstStyle/>
          <a:p>
            <a:pPr>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Как же столько народов, людей может уживаться вместе? Дружно сосуществовать?</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309880">
              <a:lnSpc>
                <a:spcPct val="115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i="1" dirty="0">
                <a:latin typeface="Times New Roman" panose="02020603050405020304" pitchFamily="18" charset="0"/>
                <a:ea typeface="Times New Roman" panose="02020603050405020304" pitchFamily="18" charset="0"/>
                <a:cs typeface="Times New Roman" panose="02020603050405020304" pitchFamily="18" charset="0"/>
              </a:rPr>
              <a:t>договариваться, устанавливать правила поведения, законы.</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Такие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правила, законы существуют и они записаны в особой книге, которая называется </a:t>
            </a:r>
            <a:r>
              <a:rPr lang="ru-RU" b="1" dirty="0">
                <a:latin typeface="Times New Roman" panose="02020603050405020304" pitchFamily="18" charset="0"/>
                <a:ea typeface="Times New Roman" panose="02020603050405020304" pitchFamily="18" charset="0"/>
                <a:cs typeface="Times New Roman" panose="02020603050405020304" pitchFamily="18" charset="0"/>
              </a:rPr>
              <a:t>Конституция.</a:t>
            </a: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12 декабря 1993 года была принята наша Конституция.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http://kid-nsmu.my1.ru/images/1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799" y="1362656"/>
            <a:ext cx="4703330" cy="443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145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726498" y="1036638"/>
            <a:ext cx="8793163" cy="563562"/>
          </a:xfrm>
        </p:spPr>
        <p:txBody>
          <a:bodyPr>
            <a:normAutofit fontScale="90000"/>
          </a:bodyPr>
          <a:lstStyle/>
          <a:p>
            <a:r>
              <a:rPr lang="ru-RU" sz="4000" b="1" i="1" dirty="0" smtClean="0">
                <a:solidFill>
                  <a:schemeClr val="tx1"/>
                </a:solidFill>
              </a:rPr>
              <a:t>Конституция</a:t>
            </a:r>
            <a:r>
              <a:rPr lang="ru-RU" sz="4000" b="1" i="1" dirty="0">
                <a:solidFill>
                  <a:schemeClr val="tx1"/>
                </a:solidFill>
              </a:rPr>
              <a:t>.</a:t>
            </a:r>
          </a:p>
        </p:txBody>
      </p:sp>
      <p:sp>
        <p:nvSpPr>
          <p:cNvPr id="23558" name="Rectangle 6"/>
          <p:cNvSpPr>
            <a:spLocks noGrp="1" noChangeArrowheads="1"/>
          </p:cNvSpPr>
          <p:nvPr>
            <p:ph type="body" sz="half" idx="1"/>
          </p:nvPr>
        </p:nvSpPr>
        <p:spPr>
          <a:xfrm>
            <a:off x="236538" y="1953491"/>
            <a:ext cx="4603750" cy="4585422"/>
          </a:xfrm>
        </p:spPr>
        <p:txBody>
          <a:bodyPr>
            <a:normAutofit fontScale="92500"/>
          </a:bodyPr>
          <a:lstStyle/>
          <a:p>
            <a:pPr marL="0" indent="0">
              <a:buNone/>
            </a:pPr>
            <a:r>
              <a:rPr lang="ru-RU" sz="2800" b="1" u="sng" dirty="0">
                <a:solidFill>
                  <a:srgbClr val="A50021"/>
                </a:solidFill>
              </a:rPr>
              <a:t>Конституция</a:t>
            </a:r>
            <a:r>
              <a:rPr lang="ru-RU" sz="2800" b="1" dirty="0">
                <a:solidFill>
                  <a:srgbClr val="A50021"/>
                </a:solidFill>
              </a:rPr>
              <a:t> </a:t>
            </a:r>
            <a:r>
              <a:rPr lang="ru-RU" sz="2800" b="1" dirty="0"/>
              <a:t>– </a:t>
            </a:r>
            <a:r>
              <a:rPr lang="ru-RU" sz="2800" b="1" dirty="0" smtClean="0"/>
              <a:t>(лат</a:t>
            </a:r>
            <a:r>
              <a:rPr lang="ru-RU" sz="2800" b="1" dirty="0"/>
              <a:t>. установление) – основной закон государства.</a:t>
            </a:r>
          </a:p>
          <a:p>
            <a:pPr>
              <a:buFontTx/>
              <a:buNone/>
            </a:pPr>
            <a:r>
              <a:rPr lang="ru-RU" sz="2400" b="1" dirty="0"/>
              <a:t> </a:t>
            </a:r>
            <a:r>
              <a:rPr lang="ru-RU" sz="2400" b="1" u="sng" dirty="0">
                <a:solidFill>
                  <a:srgbClr val="A50021"/>
                </a:solidFill>
              </a:rPr>
              <a:t>Конституция определяет:</a:t>
            </a:r>
          </a:p>
          <a:p>
            <a:r>
              <a:rPr lang="ru-RU" sz="2400" b="1" dirty="0"/>
              <a:t>Основы государственного и</a:t>
            </a:r>
          </a:p>
          <a:p>
            <a:pPr>
              <a:buFontTx/>
              <a:buNone/>
            </a:pPr>
            <a:r>
              <a:rPr lang="ru-RU" sz="2400" b="1" dirty="0"/>
              <a:t>    общественного строя;</a:t>
            </a:r>
          </a:p>
          <a:p>
            <a:r>
              <a:rPr lang="ru-RU" sz="2400" b="1" dirty="0"/>
              <a:t>Систему органов власти,</a:t>
            </a:r>
          </a:p>
          <a:p>
            <a:pPr>
              <a:buFontTx/>
              <a:buNone/>
            </a:pPr>
            <a:r>
              <a:rPr lang="ru-RU" sz="2400" b="1" dirty="0"/>
              <a:t>    порядок их образования и</a:t>
            </a:r>
          </a:p>
          <a:p>
            <a:pPr>
              <a:buFontTx/>
              <a:buNone/>
            </a:pPr>
            <a:r>
              <a:rPr lang="ru-RU" sz="2400" b="1" dirty="0"/>
              <a:t>    деятельности;</a:t>
            </a:r>
          </a:p>
          <a:p>
            <a:r>
              <a:rPr lang="ru-RU" sz="2400" b="1" dirty="0">
                <a:solidFill>
                  <a:schemeClr val="tx2">
                    <a:lumMod val="50000"/>
                  </a:schemeClr>
                </a:solidFill>
              </a:rPr>
              <a:t>Права и обязанности граждан.</a:t>
            </a:r>
          </a:p>
        </p:txBody>
      </p:sp>
      <p:pic>
        <p:nvPicPr>
          <p:cNvPr id="2050" name="Picture 2" descr="http://www.klgd.ru/upload/iblock/498/49817d46fdc5dad8b94207a4346845a9.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89619" y="509082"/>
            <a:ext cx="4256351" cy="6029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strips(downLeft)">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strips(downLeft)">
                                      <p:cBhvr>
                                        <p:cTn id="12" dur="500"/>
                                        <p:tgtEl>
                                          <p:spTgt spid="235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23558">
                                            <p:txEl>
                                              <p:pRg st="2" end="2"/>
                                            </p:txEl>
                                          </p:spTgt>
                                        </p:tgtEl>
                                        <p:attrNameLst>
                                          <p:attrName>style.visibility</p:attrName>
                                        </p:attrNameLst>
                                      </p:cBhvr>
                                      <p:to>
                                        <p:strVal val="visible"/>
                                      </p:to>
                                    </p:set>
                                    <p:animEffect transition="in" filter="strips(downLeft)">
                                      <p:cBhvr>
                                        <p:cTn id="17" dur="500"/>
                                        <p:tgtEl>
                                          <p:spTgt spid="23558">
                                            <p:txEl>
                                              <p:pRg st="2" end="2"/>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23558">
                                            <p:txEl>
                                              <p:pRg st="3" end="3"/>
                                            </p:txEl>
                                          </p:spTgt>
                                        </p:tgtEl>
                                        <p:attrNameLst>
                                          <p:attrName>style.visibility</p:attrName>
                                        </p:attrNameLst>
                                      </p:cBhvr>
                                      <p:to>
                                        <p:strVal val="visible"/>
                                      </p:to>
                                    </p:set>
                                    <p:animEffect transition="in" filter="strips(downLeft)">
                                      <p:cBhvr>
                                        <p:cTn id="20" dur="500"/>
                                        <p:tgtEl>
                                          <p:spTgt spid="23558">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23558">
                                            <p:txEl>
                                              <p:pRg st="4" end="4"/>
                                            </p:txEl>
                                          </p:spTgt>
                                        </p:tgtEl>
                                        <p:attrNameLst>
                                          <p:attrName>style.visibility</p:attrName>
                                        </p:attrNameLst>
                                      </p:cBhvr>
                                      <p:to>
                                        <p:strVal val="visible"/>
                                      </p:to>
                                    </p:set>
                                    <p:animEffect transition="in" filter="strips(downLeft)">
                                      <p:cBhvr>
                                        <p:cTn id="25" dur="500"/>
                                        <p:tgtEl>
                                          <p:spTgt spid="23558">
                                            <p:txEl>
                                              <p:pRg st="4" end="4"/>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23558">
                                            <p:txEl>
                                              <p:pRg st="5" end="5"/>
                                            </p:txEl>
                                          </p:spTgt>
                                        </p:tgtEl>
                                        <p:attrNameLst>
                                          <p:attrName>style.visibility</p:attrName>
                                        </p:attrNameLst>
                                      </p:cBhvr>
                                      <p:to>
                                        <p:strVal val="visible"/>
                                      </p:to>
                                    </p:set>
                                    <p:animEffect transition="in" filter="strips(downLeft)">
                                      <p:cBhvr>
                                        <p:cTn id="28" dur="500"/>
                                        <p:tgtEl>
                                          <p:spTgt spid="23558">
                                            <p:txEl>
                                              <p:pRg st="5" end="5"/>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23558">
                                            <p:txEl>
                                              <p:pRg st="6" end="6"/>
                                            </p:txEl>
                                          </p:spTgt>
                                        </p:tgtEl>
                                        <p:attrNameLst>
                                          <p:attrName>style.visibility</p:attrName>
                                        </p:attrNameLst>
                                      </p:cBhvr>
                                      <p:to>
                                        <p:strVal val="visible"/>
                                      </p:to>
                                    </p:set>
                                    <p:animEffect transition="in" filter="strips(downLeft)">
                                      <p:cBhvr>
                                        <p:cTn id="31" dur="500"/>
                                        <p:tgtEl>
                                          <p:spTgt spid="23558">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23558">
                                            <p:txEl>
                                              <p:pRg st="7" end="7"/>
                                            </p:txEl>
                                          </p:spTgt>
                                        </p:tgtEl>
                                        <p:attrNameLst>
                                          <p:attrName>style.visibility</p:attrName>
                                        </p:attrNameLst>
                                      </p:cBhvr>
                                      <p:to>
                                        <p:strVal val="visible"/>
                                      </p:to>
                                    </p:set>
                                    <p:animEffect transition="in" filter="strips(downLeft)">
                                      <p:cBhvr>
                                        <p:cTn id="36" dur="500"/>
                                        <p:tgtEl>
                                          <p:spTgt spid="235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allrussias.com/images/const-19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008" y="1996166"/>
            <a:ext cx="3231573" cy="4717625"/>
          </a:xfrm>
          <a:prstGeom prst="rect">
            <a:avLst/>
          </a:prstGeom>
          <a:noFill/>
          <a:extLst>
            <a:ext uri="{909E8E84-426E-40DD-AFC4-6F175D3DCCD1}">
              <a14:hiddenFill xmlns:a14="http://schemas.microsoft.com/office/drawing/2010/main">
                <a:solidFill>
                  <a:srgbClr val="FFFFFF"/>
                </a:solidFill>
              </a14:hiddenFill>
            </a:ext>
          </a:extLst>
        </p:spPr>
      </p:pic>
      <p:sp>
        <p:nvSpPr>
          <p:cNvPr id="37890" name="Rectangle 2"/>
          <p:cNvSpPr>
            <a:spLocks noGrp="1" noChangeArrowheads="1"/>
          </p:cNvSpPr>
          <p:nvPr>
            <p:ph type="title"/>
          </p:nvPr>
        </p:nvSpPr>
        <p:spPr>
          <a:xfrm>
            <a:off x="147205" y="763587"/>
            <a:ext cx="8707438" cy="1143000"/>
          </a:xfrm>
        </p:spPr>
        <p:txBody>
          <a:bodyPr/>
          <a:lstStyle/>
          <a:p>
            <a:pPr algn="ctr"/>
            <a:r>
              <a:rPr lang="ru-RU" sz="4000" b="1" i="1" dirty="0">
                <a:solidFill>
                  <a:schemeClr val="tx1"/>
                </a:solidFill>
              </a:rPr>
              <a:t>История конституции России</a:t>
            </a:r>
          </a:p>
        </p:txBody>
      </p:sp>
      <p:sp>
        <p:nvSpPr>
          <p:cNvPr id="37891" name="Rectangle 3"/>
          <p:cNvSpPr>
            <a:spLocks noGrp="1" noChangeArrowheads="1"/>
          </p:cNvSpPr>
          <p:nvPr>
            <p:ph idx="1"/>
          </p:nvPr>
        </p:nvSpPr>
        <p:spPr>
          <a:xfrm>
            <a:off x="490306" y="2711516"/>
            <a:ext cx="3842700" cy="4518391"/>
          </a:xfrm>
        </p:spPr>
        <p:txBody>
          <a:bodyPr/>
          <a:lstStyle/>
          <a:p>
            <a:pPr>
              <a:lnSpc>
                <a:spcPct val="150000"/>
              </a:lnSpc>
            </a:pPr>
            <a:r>
              <a:rPr lang="ru-RU" b="1" i="1" dirty="0">
                <a:solidFill>
                  <a:schemeClr val="tx1"/>
                </a:solidFill>
              </a:rPr>
              <a:t>1918 год – Конституция РСФСР</a:t>
            </a:r>
          </a:p>
          <a:p>
            <a:pPr>
              <a:lnSpc>
                <a:spcPct val="150000"/>
              </a:lnSpc>
            </a:pPr>
            <a:r>
              <a:rPr lang="ru-RU" b="1" i="1" dirty="0">
                <a:solidFill>
                  <a:schemeClr val="tx1"/>
                </a:solidFill>
              </a:rPr>
              <a:t>1924 год – Конституция СССР</a:t>
            </a:r>
          </a:p>
          <a:p>
            <a:pPr>
              <a:lnSpc>
                <a:spcPct val="150000"/>
              </a:lnSpc>
            </a:pPr>
            <a:r>
              <a:rPr lang="ru-RU" b="1" i="1" dirty="0">
                <a:solidFill>
                  <a:schemeClr val="tx1"/>
                </a:solidFill>
              </a:rPr>
              <a:t>1936 год – Конституция СССР</a:t>
            </a:r>
          </a:p>
          <a:p>
            <a:pPr>
              <a:lnSpc>
                <a:spcPct val="150000"/>
              </a:lnSpc>
            </a:pPr>
            <a:r>
              <a:rPr lang="ru-RU" b="1" i="1" dirty="0">
                <a:solidFill>
                  <a:schemeClr val="tx1"/>
                </a:solidFill>
              </a:rPr>
              <a:t>1977 год – Конституция СССР</a:t>
            </a:r>
          </a:p>
          <a:p>
            <a:pPr>
              <a:lnSpc>
                <a:spcPct val="150000"/>
              </a:lnSpc>
            </a:pPr>
            <a:r>
              <a:rPr lang="ru-RU" b="1" i="1" u="sng" dirty="0" smtClean="0">
                <a:solidFill>
                  <a:schemeClr val="tx1"/>
                </a:solidFill>
              </a:rPr>
              <a:t>12 декабря 1993 </a:t>
            </a:r>
            <a:r>
              <a:rPr lang="ru-RU" b="1" i="1" u="sng" dirty="0">
                <a:solidFill>
                  <a:schemeClr val="tx1"/>
                </a:solidFill>
              </a:rPr>
              <a:t>год – Конституция </a:t>
            </a:r>
            <a:r>
              <a:rPr lang="ru-RU" b="1" i="1" u="sng" dirty="0" smtClean="0">
                <a:solidFill>
                  <a:schemeClr val="tx1"/>
                </a:solidFill>
              </a:rPr>
              <a:t>Российской Федерации</a:t>
            </a:r>
            <a:endParaRPr lang="ru-RU" b="1" i="1" u="sng" dirty="0">
              <a:solidFill>
                <a:schemeClr val="tx1"/>
              </a:solidFill>
            </a:endParaRPr>
          </a:p>
          <a:p>
            <a:endParaRPr lang="ru-RU" b="1" i="1" dirty="0">
              <a:solidFill>
                <a:srgbClr val="000066"/>
              </a:solidFill>
            </a:endParaRPr>
          </a:p>
          <a:p>
            <a:endParaRPr lang="ru-RU" dirty="0"/>
          </a:p>
        </p:txBody>
      </p:sp>
      <p:pic>
        <p:nvPicPr>
          <p:cNvPr id="3076" name="Picture 4" descr="http://www.knigi-o.com/images/18391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007" y="1996166"/>
            <a:ext cx="3231574" cy="47734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novoross.info/uploads/posts/2011-12/1323105527_konstituciya-1936.jpg"/>
          <p:cNvPicPr>
            <a:picLocks noChangeAspect="1" noChangeArrowheads="1"/>
          </p:cNvPicPr>
          <p:nvPr/>
        </p:nvPicPr>
        <p:blipFill rotWithShape="1">
          <a:blip r:embed="rId4">
            <a:extLst>
              <a:ext uri="{28A0092B-C50C-407E-A947-70E740481C1C}">
                <a14:useLocalDpi xmlns:a14="http://schemas.microsoft.com/office/drawing/2010/main" val="0"/>
              </a:ext>
            </a:extLst>
          </a:blip>
          <a:srcRect l="7275" r="6102"/>
          <a:stretch/>
        </p:blipFill>
        <p:spPr bwMode="auto">
          <a:xfrm>
            <a:off x="4257095" y="1996166"/>
            <a:ext cx="4083627" cy="471419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c.pics.livejournal.com/agranovsky/8705509/64588/64588_orig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497" y="1984780"/>
            <a:ext cx="3494524" cy="47758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smoiseenko.ru/libs/get_img.php?base=verse&amp;id=2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3007" y="1996166"/>
            <a:ext cx="3623252" cy="48159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wipe(down)">
                                      <p:cBhvr>
                                        <p:cTn id="7" dur="500"/>
                                        <p:tgtEl>
                                          <p:spTgt spid="3078"/>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3076"/>
                                        </p:tgtEl>
                                        <p:attrNameLst>
                                          <p:attrName>style.visibility</p:attrName>
                                        </p:attrNameLst>
                                      </p:cBhvr>
                                      <p:to>
                                        <p:strVal val="visible"/>
                                      </p:to>
                                    </p:set>
                                    <p:animEffect transition="in" filter="wipe(down)">
                                      <p:cBhvr>
                                        <p:cTn id="11" dur="500"/>
                                        <p:tgtEl>
                                          <p:spTgt spid="3076"/>
                                        </p:tgtEl>
                                      </p:cBhvr>
                                    </p:animEffect>
                                  </p:childTnLst>
                                </p:cTn>
                              </p:par>
                            </p:childTnLst>
                          </p:cTn>
                        </p:par>
                        <p:par>
                          <p:cTn id="12" fill="hold">
                            <p:stCondLst>
                              <p:cond delay="2000"/>
                            </p:stCondLst>
                            <p:childTnLst>
                              <p:par>
                                <p:cTn id="13" presetID="22" presetClass="entr" presetSubtype="4" fill="hold" nodeType="afterEffect">
                                  <p:stCondLst>
                                    <p:cond delay="1000"/>
                                  </p:stCondLst>
                                  <p:childTnLst>
                                    <p:set>
                                      <p:cBhvr>
                                        <p:cTn id="14" dur="1" fill="hold">
                                          <p:stCondLst>
                                            <p:cond delay="0"/>
                                          </p:stCondLst>
                                        </p:cTn>
                                        <p:tgtEl>
                                          <p:spTgt spid="3080"/>
                                        </p:tgtEl>
                                        <p:attrNameLst>
                                          <p:attrName>style.visibility</p:attrName>
                                        </p:attrNameLst>
                                      </p:cBhvr>
                                      <p:to>
                                        <p:strVal val="visible"/>
                                      </p:to>
                                    </p:set>
                                    <p:animEffect transition="in" filter="wipe(down)">
                                      <p:cBhvr>
                                        <p:cTn id="15" dur="500"/>
                                        <p:tgtEl>
                                          <p:spTgt spid="3080"/>
                                        </p:tgtEl>
                                      </p:cBhvr>
                                    </p:animEffect>
                                  </p:childTnLst>
                                </p:cTn>
                              </p:par>
                            </p:childTnLst>
                          </p:cTn>
                        </p:par>
                        <p:par>
                          <p:cTn id="16" fill="hold">
                            <p:stCondLst>
                              <p:cond delay="3500"/>
                            </p:stCondLst>
                            <p:childTnLst>
                              <p:par>
                                <p:cTn id="17" presetID="22" presetClass="entr" presetSubtype="4" fill="hold" nodeType="afterEffect">
                                  <p:stCondLst>
                                    <p:cond delay="1000"/>
                                  </p:stCondLst>
                                  <p:childTnLst>
                                    <p:set>
                                      <p:cBhvr>
                                        <p:cTn id="18" dur="1" fill="hold">
                                          <p:stCondLst>
                                            <p:cond delay="0"/>
                                          </p:stCondLst>
                                        </p:cTn>
                                        <p:tgtEl>
                                          <p:spTgt spid="3082"/>
                                        </p:tgtEl>
                                        <p:attrNameLst>
                                          <p:attrName>style.visibility</p:attrName>
                                        </p:attrNameLst>
                                      </p:cBhvr>
                                      <p:to>
                                        <p:strVal val="visible"/>
                                      </p:to>
                                    </p:set>
                                    <p:animEffect transition="in" filter="wipe(down)">
                                      <p:cBhvr>
                                        <p:cTn id="19" dur="500"/>
                                        <p:tgtEl>
                                          <p:spTgt spid="3082"/>
                                        </p:tgtEl>
                                      </p:cBhvr>
                                    </p:animEffect>
                                  </p:childTnLst>
                                </p:cTn>
                              </p:par>
                            </p:childTnLst>
                          </p:cTn>
                        </p:par>
                        <p:par>
                          <p:cTn id="20" fill="hold">
                            <p:stCondLst>
                              <p:cond delay="5000"/>
                            </p:stCondLst>
                            <p:childTnLst>
                              <p:par>
                                <p:cTn id="21" presetID="22" presetClass="entr" presetSubtype="4" fill="hold" nodeType="afterEffect">
                                  <p:stCondLst>
                                    <p:cond delay="100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Другая 9">
      <a:dk1>
        <a:srgbClr val="131515"/>
      </a:dk1>
      <a:lt1>
        <a:srgbClr val="FFFFFF"/>
      </a:lt1>
      <a:dk2>
        <a:srgbClr val="B9E3F7"/>
      </a:dk2>
      <a:lt2>
        <a:srgbClr val="CDD0D1"/>
      </a:lt2>
      <a:accent1>
        <a:srgbClr val="6EEFF2"/>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конференц-зал)">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973</TotalTime>
  <Words>375</Words>
  <Application>Microsoft Office PowerPoint</Application>
  <PresentationFormat>Экран (4:3)</PresentationFormat>
  <Paragraphs>85</Paragraphs>
  <Slides>16</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Algerian</vt:lpstr>
      <vt:lpstr>Arial</vt:lpstr>
      <vt:lpstr>Calibri</vt:lpstr>
      <vt:lpstr>Garamond</vt:lpstr>
      <vt:lpstr>Times New Roman</vt:lpstr>
      <vt:lpstr>Wingdings</vt:lpstr>
      <vt:lpstr>Wingdings 3</vt:lpstr>
      <vt:lpstr>Ион (конференц-зал)</vt:lpstr>
      <vt:lpstr>Основной закон страны.</vt:lpstr>
      <vt:lpstr>Презентация PowerPoint</vt:lpstr>
      <vt:lpstr>Презентация PowerPoint</vt:lpstr>
      <vt:lpstr>Гражданин – это…</vt:lpstr>
      <vt:lpstr>Презентация PowerPoint</vt:lpstr>
      <vt:lpstr>Игра «Собери  герб и флаг»</vt:lpstr>
      <vt:lpstr>  </vt:lpstr>
      <vt:lpstr>Конституция.</vt:lpstr>
      <vt:lpstr>История конституции России</vt:lpstr>
      <vt:lpstr>Президент РФ</vt:lpstr>
      <vt:lpstr>Обязанности гражданина: </vt:lpstr>
      <vt:lpstr>Права гражданина</vt:lpstr>
      <vt:lpstr>«Сказочная викторина»</vt:lpstr>
      <vt:lpstr> Кто и в каких сказках   воспользовался  правом на свободное передвижение?</vt:lpstr>
      <vt:lpstr>В какой сказке и кто нарушил право на свободу,  держал героев в рабстве?  </vt:lpstr>
      <vt:lpstr>  Страна, где человек родился и вырос.                                                      ( Родина, Отечество).   Наша Родина — Российская Федерация. Что значит «Федерация»?     (Союз, объединение).   Самый главный город каждой страны.                                                                       (Столица).   Общее название всякого населения страны.                                                                 (Народ).   Человек, любящий свою родину.                                                                              (Патриот).   Как называется основной закон страны?                                                           ( Конституция).   Когда была принята новая Конституция?                                                    (12 декабря 1993 г.)   Житель нашего государства, который имеет права обязанности.                         (Гражданин)   Человек, получивший от народа право на власть.                                                 (Президент).   Какие символы государства вы знаете?                                                         (Флаг, герб, гимн) </vt:lpstr>
    </vt:vector>
  </TitlesOfParts>
  <Company>MoBIL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Учетная запись Майкрософт</cp:lastModifiedBy>
  <cp:revision>48</cp:revision>
  <dcterms:created xsi:type="dcterms:W3CDTF">2013-08-12T16:11:54Z</dcterms:created>
  <dcterms:modified xsi:type="dcterms:W3CDTF">2013-10-13T21:28:44Z</dcterms:modified>
</cp:coreProperties>
</file>