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"/>
            <a:ext cx="7772400" cy="2000240"/>
          </a:xfrm>
        </p:spPr>
        <p:txBody>
          <a:bodyPr/>
          <a:lstStyle/>
          <a:p>
            <a:r>
              <a:rPr lang="ru-RU" dirty="0" smtClean="0"/>
              <a:t>ЛИТЕРАТУРНЫЕ  КЛАССИКИ </a:t>
            </a:r>
            <a:r>
              <a:rPr lang="ru-RU" sz="3200" dirty="0" smtClean="0"/>
              <a:t> </a:t>
            </a:r>
            <a:r>
              <a:rPr lang="en-US" sz="4000" dirty="0" smtClean="0"/>
              <a:t>XIX</a:t>
            </a:r>
            <a:r>
              <a:rPr lang="ru-RU" sz="4000" smtClean="0"/>
              <a:t>  </a:t>
            </a:r>
            <a:r>
              <a:rPr lang="ru-RU" sz="4000" smtClean="0"/>
              <a:t>ВЕКА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643702" y="3857628"/>
            <a:ext cx="2286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 </a:t>
            </a:r>
          </a:p>
          <a:p>
            <a:r>
              <a:rPr lang="ru-RU" dirty="0" smtClean="0"/>
              <a:t>ученица 11 класса  -  </a:t>
            </a:r>
            <a:br>
              <a:rPr lang="ru-RU" dirty="0" smtClean="0"/>
            </a:br>
            <a:r>
              <a:rPr lang="ru-RU" dirty="0" smtClean="0"/>
              <a:t>Климанова Мария.</a:t>
            </a:r>
          </a:p>
          <a:p>
            <a:r>
              <a:rPr lang="ru-RU" dirty="0" smtClean="0"/>
              <a:t>Проверила:</a:t>
            </a:r>
          </a:p>
          <a:p>
            <a:r>
              <a:rPr lang="ru-RU" dirty="0" smtClean="0"/>
              <a:t>Григорьева Е.Ф. – </a:t>
            </a:r>
          </a:p>
          <a:p>
            <a:r>
              <a:rPr lang="ru-RU" dirty="0" smtClean="0"/>
              <a:t>учитель русского языка и литературы.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61436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2014г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14546" y="557214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«Чамеревская СОШ»</a:t>
            </a:r>
            <a:endParaRPr lang="ru-RU" dirty="0"/>
          </a:p>
        </p:txBody>
      </p:sp>
      <p:pic>
        <p:nvPicPr>
          <p:cNvPr id="17410" name="Picture 2" descr="C:\Users\Мария\Desktop\овфр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5357850" cy="3071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Толстой Алексей Константинович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60" y="1142984"/>
            <a:ext cx="57150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24</a:t>
            </a:r>
            <a:r>
              <a:rPr lang="ru-RU" dirty="0" smtClean="0">
                <a:solidFill>
                  <a:schemeClr val="bg2"/>
                </a:solidFill>
              </a:rPr>
              <a:t> августа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сентября) – родился в Петербурге.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получил придворное звание камер-юнкера.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-е – создана баллада «Василий Шибанов».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1851</a:t>
            </a:r>
            <a:r>
              <a:rPr lang="ru-RU" dirty="0" smtClean="0">
                <a:solidFill>
                  <a:schemeClr val="bg2"/>
                </a:solidFill>
              </a:rPr>
              <a:t>, май – назначен «церемонийместером Двора Его Величества».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издан исторический роман «Князь Серебряный».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1866 </a:t>
            </a:r>
            <a:r>
              <a:rPr lang="ru-RU" dirty="0" smtClean="0">
                <a:solidFill>
                  <a:schemeClr val="bg2"/>
                </a:solidFill>
              </a:rPr>
              <a:t>– написана трагедия «Смерть Иоанна Грозного».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1867 </a:t>
            </a:r>
            <a:r>
              <a:rPr lang="ru-RU" dirty="0" smtClean="0">
                <a:solidFill>
                  <a:schemeClr val="bg2"/>
                </a:solidFill>
              </a:rPr>
              <a:t>– вышло первое собрание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 </a:t>
            </a:r>
            <a:r>
              <a:rPr lang="ru-RU" dirty="0" smtClean="0">
                <a:solidFill>
                  <a:schemeClr val="bg2"/>
                </a:solidFill>
              </a:rPr>
              <a:t>– написана трагедия «Царь Федор Иоаннович».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 </a:t>
            </a:r>
            <a:r>
              <a:rPr lang="ru-RU" dirty="0" smtClean="0">
                <a:solidFill>
                  <a:schemeClr val="bg2"/>
                </a:solidFill>
              </a:rPr>
              <a:t>– создана трагедия «Царь Борис».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1870</a:t>
            </a:r>
            <a:r>
              <a:rPr lang="ru-RU" dirty="0" smtClean="0">
                <a:solidFill>
                  <a:schemeClr val="bg2"/>
                </a:solidFill>
              </a:rPr>
              <a:t>-е – опубликованы баллады «Змей Тугарин», «Песня о Геральде и Ярославне», «Роман Галицкий», «Илья Муромец»  и др.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-е – увидели свет стихотворные политические сатиры («История государства Российского от Гостомысла до Тимашева», «Сон Попова» и др.).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 </a:t>
            </a:r>
            <a:r>
              <a:rPr lang="ru-RU" dirty="0" smtClean="0">
                <a:solidFill>
                  <a:schemeClr val="bg2"/>
                </a:solidFill>
              </a:rPr>
              <a:t>сентября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октября) – умер в имении Красный Рог.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4338" name="Picture 2" descr="C:\Users\Мария\Desktop\овфр\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333750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428604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Некрасов Николай Алексеевич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8928" y="1428736"/>
            <a:ext cx="5715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декабря) – родился в местечке Немиров Подольской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 </a:t>
            </a:r>
            <a:r>
              <a:rPr lang="ru-RU" dirty="0" smtClean="0">
                <a:solidFill>
                  <a:schemeClr val="bg2"/>
                </a:solidFill>
              </a:rPr>
              <a:t>– уезжает в Петербург учиться.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 – опубликован первый сборник стихотворений «Мечты и звуки».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работа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 – выход в свет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1865</a:t>
            </a:r>
            <a:r>
              <a:rPr lang="ru-RU" dirty="0" smtClean="0">
                <a:solidFill>
                  <a:schemeClr val="bg2"/>
                </a:solidFill>
              </a:rPr>
              <a:t> – опубликована первая часть поэмы «Кому на Руси жить хорошо».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 </a:t>
            </a:r>
            <a:r>
              <a:rPr lang="ru-RU" dirty="0" smtClean="0">
                <a:solidFill>
                  <a:schemeClr val="bg2"/>
                </a:solidFill>
              </a:rPr>
              <a:t>– начало работы в журнале «Отечественные записки».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 декабря (</a:t>
            </a:r>
            <a:r>
              <a:rPr lang="ru-RU" b="1" dirty="0" smtClean="0">
                <a:solidFill>
                  <a:schemeClr val="bg2"/>
                </a:solidFill>
              </a:rPr>
              <a:t>1878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8 </a:t>
            </a:r>
            <a:r>
              <a:rPr lang="ru-RU" dirty="0" smtClean="0">
                <a:solidFill>
                  <a:schemeClr val="bg2"/>
                </a:solidFill>
              </a:rPr>
              <a:t>января) – скончался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3314" name="Picture 2" descr="C:\Users\Мария\Desktop\овфр\некра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443376" cy="4517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Чернышевский Николай Гаврилович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44" y="1428736"/>
            <a:ext cx="55721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12 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24</a:t>
            </a:r>
            <a:r>
              <a:rPr lang="ru-RU" dirty="0" smtClean="0">
                <a:solidFill>
                  <a:schemeClr val="bg2"/>
                </a:solidFill>
              </a:rPr>
              <a:t>) июля – родился в семье священника в Саратове.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учеба в Петербургском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преподавание в гимназии Саратова.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начало работы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10 </a:t>
            </a:r>
            <a:r>
              <a:rPr lang="ru-RU" dirty="0" smtClean="0">
                <a:solidFill>
                  <a:schemeClr val="bg2"/>
                </a:solidFill>
              </a:rPr>
              <a:t>мая – защита диссертации «Эстетические соотношения искусства к действительности».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7</a:t>
            </a:r>
            <a:r>
              <a:rPr lang="ru-RU" dirty="0" smtClean="0">
                <a:solidFill>
                  <a:schemeClr val="bg2"/>
                </a:solidFill>
              </a:rPr>
              <a:t> июля – арест и заключение в Алексеевский равелин Петропавловской крепости.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создание романа «Что делать?».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19</a:t>
            </a:r>
            <a:r>
              <a:rPr lang="ru-RU" dirty="0" smtClean="0">
                <a:solidFill>
                  <a:schemeClr val="bg2"/>
                </a:solidFill>
              </a:rPr>
              <a:t> мая – гражданская казнь на Мытнинской площади Петербурга.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20</a:t>
            </a:r>
            <a:r>
              <a:rPr lang="ru-RU" dirty="0" smtClean="0">
                <a:solidFill>
                  <a:schemeClr val="bg2"/>
                </a:solidFill>
              </a:rPr>
              <a:t> мая – отправлен на каторгу в Восточную Сибирь.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17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) октябрь – умер в Саратове.</a:t>
            </a:r>
          </a:p>
        </p:txBody>
      </p:sp>
      <p:pic>
        <p:nvPicPr>
          <p:cNvPr id="12290" name="Picture 2" descr="C:\Users\Мария\Desktop\овфр\черны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562367" cy="422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Лесков Николай Семенович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1142984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16</a:t>
            </a:r>
            <a:r>
              <a:rPr lang="ru-RU" dirty="0" smtClean="0">
                <a:solidFill>
                  <a:schemeClr val="bg2"/>
                </a:solidFill>
              </a:rPr>
              <a:t>) февраля – родился в селе Горохово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1846 </a:t>
            </a:r>
            <a:r>
              <a:rPr lang="ru-RU" dirty="0" smtClean="0">
                <a:solidFill>
                  <a:schemeClr val="bg2"/>
                </a:solidFill>
              </a:rPr>
              <a:t>– учеба в Орловской гимназии.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 – коммерческая служба и поездки по России.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</a:t>
            </a:r>
            <a:r>
              <a:rPr lang="ru-RU" dirty="0" smtClean="0">
                <a:solidFill>
                  <a:schemeClr val="bg2"/>
                </a:solidFill>
              </a:rPr>
              <a:t> – опубликовано первое произведение «Погасшее дело».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изданы повести «Леди Макбет Мценского уезда», «Воительница».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 </a:t>
            </a:r>
            <a:r>
              <a:rPr lang="ru-RU" dirty="0" smtClean="0">
                <a:solidFill>
                  <a:schemeClr val="bg2"/>
                </a:solidFill>
              </a:rPr>
              <a:t>– опубликован роман «Некуда».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1871 </a:t>
            </a:r>
            <a:r>
              <a:rPr lang="ru-RU" dirty="0" smtClean="0">
                <a:solidFill>
                  <a:schemeClr val="bg2"/>
                </a:solidFill>
              </a:rPr>
              <a:t>– напечатан роман-памфлет «На ножах».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1872</a:t>
            </a:r>
            <a:r>
              <a:rPr lang="ru-RU" dirty="0" smtClean="0">
                <a:solidFill>
                  <a:schemeClr val="bg2"/>
                </a:solidFill>
              </a:rPr>
              <a:t> – опубликована хроника «Соборяне».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 </a:t>
            </a:r>
            <a:r>
              <a:rPr lang="ru-RU" dirty="0" smtClean="0">
                <a:solidFill>
                  <a:schemeClr val="bg2"/>
                </a:solidFill>
              </a:rPr>
              <a:t>– написаны рассказ «Запечатанный ангел» и повесть «Очарованный странник».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 – созданы рассказы «Левша», «Тупейный художник».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1890</a:t>
            </a:r>
            <a:r>
              <a:rPr lang="ru-RU" dirty="0" smtClean="0">
                <a:solidFill>
                  <a:schemeClr val="bg2"/>
                </a:solidFill>
              </a:rPr>
              <a:t> – издание собрания сочинений.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февраля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марта) – умер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1266" name="Picture 2" descr="C:\Users\Мария\Desktop\овфр\лес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3135032" cy="3781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Салтыков –Щедрин Михаил Евграфович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08" y="928670"/>
            <a:ext cx="60007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1826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 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января – родился в селе Спас-Угол Кализинского уезда Тверской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1844 </a:t>
            </a:r>
            <a:r>
              <a:rPr lang="ru-RU" dirty="0" smtClean="0">
                <a:solidFill>
                  <a:schemeClr val="bg2"/>
                </a:solidFill>
              </a:rPr>
              <a:t>– обучение в Московском дворянском институте и Царскосельском лицее.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начало литературной деятельности, публикация первых стихотворений в журналах «Библиотека для чтения» и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первые прозаические произведения: повести «Противоречия» и «Запутанное дело», опубликованные в журнале «Отечественные записки».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ссылка в Вятку.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1874</a:t>
            </a:r>
            <a:r>
              <a:rPr lang="ru-RU" dirty="0" smtClean="0">
                <a:solidFill>
                  <a:schemeClr val="bg2"/>
                </a:solidFill>
              </a:rPr>
              <a:t> – создан и напечатан цикл «Помпадуры и помпадурши».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1870</a:t>
            </a:r>
            <a:r>
              <a:rPr lang="ru-RU" dirty="0" smtClean="0">
                <a:solidFill>
                  <a:schemeClr val="bg2"/>
                </a:solidFill>
              </a:rPr>
              <a:t> – появление в печати «Истории одного города».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1875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 – выход в свет романа «Господа Головлевы».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-е  годы – напечатан очерк «За рубежом»; закрытие «Отечественных записок»; завершение «Сказки».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1887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 – работа над «Пешехонской стариной». 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апреля (</a:t>
            </a:r>
            <a:r>
              <a:rPr lang="ru-RU" b="1" dirty="0" smtClean="0">
                <a:solidFill>
                  <a:schemeClr val="bg2"/>
                </a:solidFill>
              </a:rPr>
              <a:t>10 </a:t>
            </a:r>
            <a:r>
              <a:rPr lang="ru-RU" dirty="0" smtClean="0">
                <a:solidFill>
                  <a:schemeClr val="bg2"/>
                </a:solidFill>
              </a:rPr>
              <a:t>мая) – умер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0242" name="Picture 2" descr="C:\Users\Мария\Desktop\овфр\салты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3048000" cy="3992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Достоевский Федор Михайлович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770" y="857232"/>
            <a:ext cx="6072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30</a:t>
            </a:r>
            <a:r>
              <a:rPr lang="ru-RU" dirty="0" smtClean="0">
                <a:solidFill>
                  <a:schemeClr val="bg2"/>
                </a:solidFill>
              </a:rPr>
              <a:t> октября (</a:t>
            </a:r>
            <a:r>
              <a:rPr lang="ru-RU" b="1" dirty="0" smtClean="0">
                <a:solidFill>
                  <a:schemeClr val="bg2"/>
                </a:solidFill>
              </a:rPr>
              <a:t>11</a:t>
            </a:r>
            <a:r>
              <a:rPr lang="ru-RU" dirty="0" smtClean="0">
                <a:solidFill>
                  <a:schemeClr val="bg2"/>
                </a:solidFill>
              </a:rPr>
              <a:t> ноября) – родился в Москве, в семье штаб-лекаря Михаила Андреевича Достоевского.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учеба в Главном инженерном училище в Петербурге.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написание повести «Бедные люди», знакомство с В. Г. Белинским и И. И. Панаевым.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арест по делу петрашевцев, вынесение смертельного приговора, замена его на каторгу и солдатскую службу.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отбывание каторжных работ и военная служба в Семипалатинске.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1861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1863</a:t>
            </a:r>
            <a:r>
              <a:rPr lang="ru-RU" dirty="0" smtClean="0">
                <a:solidFill>
                  <a:schemeClr val="bg2"/>
                </a:solidFill>
              </a:rPr>
              <a:t> – издание журнала «Время».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1864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1865 </a:t>
            </a:r>
            <a:r>
              <a:rPr lang="ru-RU" dirty="0" smtClean="0">
                <a:solidFill>
                  <a:schemeClr val="bg2"/>
                </a:solidFill>
              </a:rPr>
              <a:t>– выпуск журнала «Эпоха».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1866</a:t>
            </a:r>
            <a:r>
              <a:rPr lang="ru-RU" dirty="0" smtClean="0">
                <a:solidFill>
                  <a:schemeClr val="bg2"/>
                </a:solidFill>
              </a:rPr>
              <a:t> – публикация романа «Преступление и наказание».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</a:t>
            </a:r>
            <a:r>
              <a:rPr lang="ru-RU" dirty="0" smtClean="0">
                <a:solidFill>
                  <a:schemeClr val="bg2"/>
                </a:solidFill>
              </a:rPr>
              <a:t> – выход в свет романа «Идиот».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1872</a:t>
            </a:r>
            <a:r>
              <a:rPr lang="ru-RU" dirty="0" smtClean="0">
                <a:solidFill>
                  <a:schemeClr val="bg2"/>
                </a:solidFill>
              </a:rPr>
              <a:t> – издание романа «Бесы».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1877 </a:t>
            </a:r>
            <a:r>
              <a:rPr lang="ru-RU" dirty="0" smtClean="0">
                <a:solidFill>
                  <a:schemeClr val="bg2"/>
                </a:solidFill>
              </a:rPr>
              <a:t>– избрание членом-корреспондентом Академии наук по отделению русского языка и словесности.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</a:t>
            </a:r>
            <a:r>
              <a:rPr lang="ru-RU" dirty="0" smtClean="0">
                <a:solidFill>
                  <a:schemeClr val="bg2"/>
                </a:solidFill>
              </a:rPr>
              <a:t> – выход романа «Братья Карамазовы».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января (</a:t>
            </a:r>
            <a:r>
              <a:rPr lang="ru-RU" b="1" dirty="0" smtClean="0">
                <a:solidFill>
                  <a:schemeClr val="bg2"/>
                </a:solidFill>
              </a:rPr>
              <a:t>9</a:t>
            </a:r>
            <a:r>
              <a:rPr lang="ru-RU" dirty="0" smtClean="0">
                <a:solidFill>
                  <a:schemeClr val="bg2"/>
                </a:solidFill>
              </a:rPr>
              <a:t> февраля) – кончина Ф. М. Досто</a:t>
            </a:r>
            <a:r>
              <a:rPr lang="ru-RU" dirty="0" smtClean="0"/>
              <a:t>евского.</a:t>
            </a:r>
            <a:endParaRPr lang="ru-RU" dirty="0"/>
          </a:p>
        </p:txBody>
      </p:sp>
      <p:pic>
        <p:nvPicPr>
          <p:cNvPr id="9218" name="Picture 2" descr="C:\Users\Мария\Desktop\овфр\д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031995" cy="4119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Толстой Лев Николаевич 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500042"/>
            <a:ext cx="6572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1828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28</a:t>
            </a:r>
            <a:r>
              <a:rPr lang="ru-RU" sz="1600" dirty="0" smtClean="0">
                <a:solidFill>
                  <a:schemeClr val="bg2"/>
                </a:solidFill>
              </a:rPr>
              <a:t> августа (</a:t>
            </a:r>
            <a:r>
              <a:rPr lang="ru-RU" sz="1600" b="1" dirty="0" smtClean="0">
                <a:solidFill>
                  <a:schemeClr val="bg2"/>
                </a:solidFill>
              </a:rPr>
              <a:t>9</a:t>
            </a:r>
            <a:r>
              <a:rPr lang="ru-RU" sz="1600" dirty="0" smtClean="0">
                <a:solidFill>
                  <a:schemeClr val="bg2"/>
                </a:solidFill>
              </a:rPr>
              <a:t> сентября) – родился в семье военного, участника Отечественной войны </a:t>
            </a:r>
            <a:r>
              <a:rPr lang="ru-RU" sz="1600" b="1" dirty="0" smtClean="0">
                <a:solidFill>
                  <a:schemeClr val="bg2"/>
                </a:solidFill>
              </a:rPr>
              <a:t>1812</a:t>
            </a:r>
            <a:r>
              <a:rPr lang="ru-RU" sz="1600" dirty="0" smtClean="0">
                <a:solidFill>
                  <a:schemeClr val="bg2"/>
                </a:solidFill>
              </a:rPr>
              <a:t> года - графа Николая Ильича Толстого  - и его жены Марии Николаевны (урожденной Волконской).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1844</a:t>
            </a:r>
            <a:r>
              <a:rPr lang="ru-RU" sz="1600" dirty="0" smtClean="0">
                <a:solidFill>
                  <a:schemeClr val="bg2"/>
                </a:solidFill>
              </a:rPr>
              <a:t> – поступление в Казанский университет на восточный факультет, затем перевод на юридический факультет.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1847</a:t>
            </a:r>
            <a:r>
              <a:rPr lang="ru-RU" sz="1600" dirty="0" smtClean="0">
                <a:solidFill>
                  <a:schemeClr val="bg2"/>
                </a:solidFill>
              </a:rPr>
              <a:t> – переезд в Ясную Поляну (без окончания университетского курса).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1851</a:t>
            </a:r>
            <a:r>
              <a:rPr lang="ru-RU" sz="1600" dirty="0" smtClean="0">
                <a:solidFill>
                  <a:schemeClr val="bg2"/>
                </a:solidFill>
              </a:rPr>
              <a:t> – отъезд на Кавказ, начало службы в армии.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1852</a:t>
            </a:r>
            <a:r>
              <a:rPr lang="ru-RU" sz="1600" dirty="0" smtClean="0">
                <a:solidFill>
                  <a:schemeClr val="bg2"/>
                </a:solidFill>
              </a:rPr>
              <a:t> – завершена и напечатана повесть «Детство».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1854</a:t>
            </a:r>
            <a:r>
              <a:rPr lang="ru-RU" sz="1600" dirty="0" smtClean="0">
                <a:solidFill>
                  <a:schemeClr val="bg2"/>
                </a:solidFill>
              </a:rPr>
              <a:t> – создана повесть «Отрочество». Участие в обороне Севастополя.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1855</a:t>
            </a:r>
            <a:r>
              <a:rPr lang="ru-RU" sz="1600" dirty="0" smtClean="0">
                <a:solidFill>
                  <a:schemeClr val="bg2"/>
                </a:solidFill>
              </a:rPr>
              <a:t> – написаны «Севастопольские рассказы».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1856</a:t>
            </a:r>
            <a:r>
              <a:rPr lang="ru-RU" sz="1600" dirty="0" smtClean="0">
                <a:solidFill>
                  <a:schemeClr val="bg2"/>
                </a:solidFill>
              </a:rPr>
              <a:t>, ноябрь – увольнение из военной службы по личному прошению.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1857</a:t>
            </a:r>
            <a:r>
              <a:rPr lang="ru-RU" sz="1600" dirty="0" smtClean="0">
                <a:solidFill>
                  <a:schemeClr val="bg2"/>
                </a:solidFill>
              </a:rPr>
              <a:t> – написана повесть «Юность» (завершение трилогии). Первое заграничное путешествие.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1859</a:t>
            </a:r>
            <a:r>
              <a:rPr lang="ru-RU" sz="1600" dirty="0" smtClean="0">
                <a:solidFill>
                  <a:schemeClr val="bg2"/>
                </a:solidFill>
              </a:rPr>
              <a:t> – открытие школы в Ясной Поляне.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1862</a:t>
            </a:r>
            <a:r>
              <a:rPr lang="ru-RU" sz="1600" dirty="0" smtClean="0">
                <a:solidFill>
                  <a:schemeClr val="bg2"/>
                </a:solidFill>
              </a:rPr>
              <a:t>, сентябрь – женитьба на Софье Андреевне Берс; переезд в Ясную Поляну.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1863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1869</a:t>
            </a:r>
            <a:r>
              <a:rPr lang="ru-RU" sz="1600" dirty="0" smtClean="0">
                <a:solidFill>
                  <a:schemeClr val="bg2"/>
                </a:solidFill>
              </a:rPr>
              <a:t> – работа над романом-эпопеей «Война и мир».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1873</a:t>
            </a:r>
            <a:r>
              <a:rPr lang="ru-RU" sz="1600" dirty="0" smtClean="0">
                <a:solidFill>
                  <a:schemeClr val="bg2"/>
                </a:solidFill>
              </a:rPr>
              <a:t> – работа над романом «Анна Каренина».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1881</a:t>
            </a:r>
            <a:r>
              <a:rPr lang="ru-RU" sz="1600" dirty="0" smtClean="0">
                <a:solidFill>
                  <a:schemeClr val="bg2"/>
                </a:solidFill>
              </a:rPr>
              <a:t> – переезд в Москву.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1889</a:t>
            </a:r>
            <a:r>
              <a:rPr lang="ru-RU" sz="1600" dirty="0" smtClean="0">
                <a:solidFill>
                  <a:schemeClr val="bg2"/>
                </a:solidFill>
              </a:rPr>
              <a:t>–</a:t>
            </a:r>
            <a:r>
              <a:rPr lang="ru-RU" sz="1600" b="1" dirty="0" smtClean="0">
                <a:solidFill>
                  <a:schemeClr val="bg2"/>
                </a:solidFill>
              </a:rPr>
              <a:t>1899</a:t>
            </a:r>
            <a:r>
              <a:rPr lang="ru-RU" sz="1600" dirty="0" smtClean="0">
                <a:solidFill>
                  <a:schemeClr val="bg2"/>
                </a:solidFill>
              </a:rPr>
              <a:t> – роман "Воскресение".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1903</a:t>
            </a:r>
            <a:r>
              <a:rPr lang="ru-RU" sz="1600" dirty="0" smtClean="0">
                <a:solidFill>
                  <a:schemeClr val="bg2"/>
                </a:solidFill>
              </a:rPr>
              <a:t> – рассказ "После бала".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1910</a:t>
            </a:r>
            <a:r>
              <a:rPr lang="ru-RU" sz="1600" dirty="0" smtClean="0">
                <a:solidFill>
                  <a:schemeClr val="bg2"/>
                </a:solidFill>
              </a:rPr>
              <a:t>, (ночь с</a:t>
            </a:r>
            <a:r>
              <a:rPr lang="ru-RU" sz="1600" b="1" dirty="0" smtClean="0">
                <a:solidFill>
                  <a:schemeClr val="bg2"/>
                </a:solidFill>
              </a:rPr>
              <a:t> 27 </a:t>
            </a:r>
            <a:r>
              <a:rPr lang="ru-RU" sz="1600" dirty="0" smtClean="0">
                <a:solidFill>
                  <a:schemeClr val="bg2"/>
                </a:solidFill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</a:rPr>
              <a:t>28</a:t>
            </a:r>
            <a:r>
              <a:rPr lang="ru-RU" sz="1600" dirty="0" smtClean="0">
                <a:solidFill>
                  <a:schemeClr val="bg2"/>
                </a:solidFill>
              </a:rPr>
              <a:t> октября)  – уход из Ясной Поляны.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1910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7</a:t>
            </a:r>
            <a:r>
              <a:rPr lang="ru-RU" sz="1600" dirty="0" smtClean="0">
                <a:solidFill>
                  <a:schemeClr val="bg2"/>
                </a:solidFill>
              </a:rPr>
              <a:t>(</a:t>
            </a:r>
            <a:r>
              <a:rPr lang="ru-RU" sz="1600" b="1" dirty="0" smtClean="0">
                <a:solidFill>
                  <a:schemeClr val="bg2"/>
                </a:solidFill>
              </a:rPr>
              <a:t>20</a:t>
            </a:r>
            <a:r>
              <a:rPr lang="ru-RU" sz="1600" dirty="0" smtClean="0">
                <a:solidFill>
                  <a:schemeClr val="bg2"/>
                </a:solidFill>
              </a:rPr>
              <a:t>) ноября  – умер на станции Астапово, похоронен в Ясной Поляне.</a:t>
            </a:r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8194" name="Picture 2" descr="C:\Users\Мария\Desktop\овфр\толст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500298" cy="331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/>
                </a:solidFill>
              </a:rPr>
              <a:t>Чехов Антон Павлович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490" y="1571612"/>
            <a:ext cx="5786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17 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) января – родился в городе Таганроге в семье купца Павла Георгиевича Чехова и его жены Евгении Яковлевны.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1876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1878 </a:t>
            </a:r>
            <a:r>
              <a:rPr lang="ru-RU" dirty="0" smtClean="0">
                <a:solidFill>
                  <a:schemeClr val="bg2"/>
                </a:solidFill>
              </a:rPr>
              <a:t>– первые литературные опыты.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1879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1884 </a:t>
            </a:r>
            <a:r>
              <a:rPr lang="ru-RU" dirty="0" smtClean="0">
                <a:solidFill>
                  <a:schemeClr val="bg2"/>
                </a:solidFill>
              </a:rPr>
              <a:t>– учеба на медицинском факультете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1880 </a:t>
            </a:r>
            <a:r>
              <a:rPr lang="ru-RU" dirty="0" smtClean="0">
                <a:solidFill>
                  <a:schemeClr val="bg2"/>
                </a:solidFill>
              </a:rPr>
              <a:t>– первые опубликованные произведения Чехова; работа в юмористических журналах «Стрекоза», «Осколки», «Будильник».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1890 </a:t>
            </a:r>
            <a:r>
              <a:rPr lang="ru-RU" dirty="0" smtClean="0">
                <a:solidFill>
                  <a:schemeClr val="bg2"/>
                </a:solidFill>
              </a:rPr>
              <a:t>– поездка на остров Сахалин.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1898</a:t>
            </a:r>
            <a:r>
              <a:rPr lang="ru-RU" dirty="0" smtClean="0">
                <a:solidFill>
                  <a:schemeClr val="bg2"/>
                </a:solidFill>
              </a:rPr>
              <a:t> – начало сотрудничества с Московским Художественным театром; премьера «Чайки».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1901</a:t>
            </a:r>
            <a:r>
              <a:rPr lang="ru-RU" dirty="0" smtClean="0">
                <a:solidFill>
                  <a:schemeClr val="bg2"/>
                </a:solidFill>
              </a:rPr>
              <a:t> – женитьба на О. Л. Книппер.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1903–1904</a:t>
            </a:r>
            <a:r>
              <a:rPr lang="ru-RU" dirty="0" smtClean="0">
                <a:solidFill>
                  <a:schemeClr val="bg2"/>
                </a:solidFill>
              </a:rPr>
              <a:t> – создание и постановка пьесы "Вишневый сад" на сцене Московского Художественного театра.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1904</a:t>
            </a:r>
            <a:r>
              <a:rPr lang="ru-RU" dirty="0" smtClean="0">
                <a:solidFill>
                  <a:schemeClr val="bg2"/>
                </a:solidFill>
              </a:rPr>
              <a:t> – умер на немецком курорте Баденвейлер; 9(22) июля – похоронен на Новодевичьем кладбище в Москве.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170" name="Picture 2" descr="C:\Users\Мария\Desktop\овфр\чех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04800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500306"/>
            <a:ext cx="7772400" cy="326866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 Литература. 10 класс. Учебник для общеобразовательных учреждений/</a:t>
            </a:r>
            <a:r>
              <a:rPr lang="ru-RU" sz="1800" dirty="0" err="1" smtClean="0"/>
              <a:t>Курдюмова</a:t>
            </a:r>
            <a:r>
              <a:rPr lang="ru-RU" sz="1800" dirty="0" smtClean="0"/>
              <a:t> Т.Ф. , Леонов С.А. , Марьина О.Б.  И др. под ред. Т.Ф. </a:t>
            </a:r>
            <a:r>
              <a:rPr lang="ru-RU" sz="1800" dirty="0" err="1" smtClean="0"/>
              <a:t>Курдюмовой</a:t>
            </a:r>
            <a:r>
              <a:rPr lang="ru-RU" sz="1800" dirty="0" smtClean="0"/>
              <a:t>. М. – Дрофа, 2012г.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2. Интернет – источники (фон презентации).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1"/>
            <a:ext cx="7772400" cy="642941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</a:t>
            </a:r>
            <a:r>
              <a:rPr lang="ru-RU" sz="3600" dirty="0" smtClean="0">
                <a:solidFill>
                  <a:schemeClr val="bg1"/>
                </a:solidFill>
              </a:rPr>
              <a:t>Источники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50004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   Пушкин Александр Сергеевич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36" y="1571612"/>
            <a:ext cx="55721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1799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26</a:t>
            </a:r>
            <a:r>
              <a:rPr lang="ru-RU" dirty="0" smtClean="0">
                <a:solidFill>
                  <a:schemeClr val="bg2"/>
                </a:solidFill>
              </a:rPr>
              <a:t> мая (</a:t>
            </a:r>
            <a:r>
              <a:rPr lang="ru-RU" b="1" dirty="0" smtClean="0">
                <a:solidFill>
                  <a:schemeClr val="bg2"/>
                </a:solidFill>
              </a:rPr>
              <a:t>6</a:t>
            </a:r>
            <a:r>
              <a:rPr lang="ru-RU" dirty="0" smtClean="0">
                <a:solidFill>
                  <a:schemeClr val="bg2"/>
                </a:solidFill>
              </a:rPr>
              <a:t> июня) – родился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1814 </a:t>
            </a:r>
            <a:r>
              <a:rPr lang="ru-RU" dirty="0" smtClean="0">
                <a:solidFill>
                  <a:schemeClr val="bg2"/>
                </a:solidFill>
              </a:rPr>
              <a:t>– первая публикация («К другу стихотворцу» и др.).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1811- 1817 </a:t>
            </a:r>
            <a:r>
              <a:rPr lang="ru-RU" dirty="0" smtClean="0">
                <a:solidFill>
                  <a:schemeClr val="bg2"/>
                </a:solidFill>
              </a:rPr>
              <a:t>– лицейский период;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1817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 – петербургский период;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 – окончена поэма «Руслан и Людмила».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1820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1824 </a:t>
            </a:r>
            <a:r>
              <a:rPr lang="ru-RU" dirty="0" smtClean="0">
                <a:solidFill>
                  <a:schemeClr val="bg2"/>
                </a:solidFill>
              </a:rPr>
              <a:t>– южная ссылка;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1823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1830 </a:t>
            </a:r>
            <a:r>
              <a:rPr lang="ru-RU" dirty="0" smtClean="0">
                <a:solidFill>
                  <a:schemeClr val="bg2"/>
                </a:solidFill>
              </a:rPr>
              <a:t>– работа над романом «Евгений Онегин».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1824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1826</a:t>
            </a:r>
            <a:r>
              <a:rPr lang="ru-RU" dirty="0" smtClean="0">
                <a:solidFill>
                  <a:schemeClr val="bg2"/>
                </a:solidFill>
              </a:rPr>
              <a:t> – ссылка в Михайловское; творчество этого периода.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1825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7</a:t>
            </a:r>
            <a:r>
              <a:rPr lang="ru-RU" dirty="0" smtClean="0">
                <a:solidFill>
                  <a:schemeClr val="bg2"/>
                </a:solidFill>
              </a:rPr>
              <a:t> ноября – окончена трагедия «Борис Годунов». Исторические труды поэта </a:t>
            </a:r>
            <a:r>
              <a:rPr lang="ru-RU" smtClean="0">
                <a:solidFill>
                  <a:schemeClr val="bg2"/>
                </a:solidFill>
              </a:rPr>
              <a:t>и писателя.</a:t>
            </a:r>
            <a:endParaRPr lang="ru-RU" dirty="0" smtClean="0">
              <a:solidFill>
                <a:schemeClr val="bg2"/>
              </a:solidFill>
            </a:endParaRPr>
          </a:p>
          <a:p>
            <a:r>
              <a:rPr lang="ru-RU" b="1" dirty="0" smtClean="0">
                <a:solidFill>
                  <a:schemeClr val="bg2"/>
                </a:solidFill>
              </a:rPr>
              <a:t>1830</a:t>
            </a:r>
            <a:r>
              <a:rPr lang="ru-RU" dirty="0" smtClean="0">
                <a:solidFill>
                  <a:schemeClr val="bg2"/>
                </a:solidFill>
              </a:rPr>
              <a:t> – женитьба на Наталии Николаевне Гончаровой.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1833</a:t>
            </a:r>
            <a:r>
              <a:rPr lang="ru-RU" dirty="0" smtClean="0">
                <a:solidFill>
                  <a:schemeClr val="bg2"/>
                </a:solidFill>
              </a:rPr>
              <a:t> – написана поэма «Медный всадник».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29</a:t>
            </a:r>
            <a:r>
              <a:rPr lang="ru-RU" dirty="0" smtClean="0">
                <a:solidFill>
                  <a:schemeClr val="bg2"/>
                </a:solidFill>
              </a:rPr>
              <a:t> января (</a:t>
            </a:r>
            <a:r>
              <a:rPr lang="ru-RU" b="1" dirty="0" smtClean="0">
                <a:solidFill>
                  <a:schemeClr val="bg2"/>
                </a:solidFill>
              </a:rPr>
              <a:t>10</a:t>
            </a:r>
            <a:r>
              <a:rPr lang="ru-RU" dirty="0" smtClean="0">
                <a:solidFill>
                  <a:schemeClr val="bg2"/>
                </a:solidFill>
              </a:rPr>
              <a:t> февраля) – кончина поэта.</a:t>
            </a:r>
          </a:p>
          <a:p>
            <a:endParaRPr lang="ru-RU" dirty="0"/>
          </a:p>
        </p:txBody>
      </p:sp>
      <p:pic>
        <p:nvPicPr>
          <p:cNvPr id="3074" name="Picture 2" descr="C:\Users\Мария\Desktop\овфр\580c3ad8efb7b677506b913696dd9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576366" cy="433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овфр\Lermontov-portr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2767586" cy="3603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85852" y="28572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Лермонтов Михаил Юрьевич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424" y="714356"/>
            <a:ext cx="62865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1814</a:t>
            </a:r>
            <a:r>
              <a:rPr lang="ru-RU" sz="1600" dirty="0" smtClean="0">
                <a:solidFill>
                  <a:schemeClr val="bg2"/>
                </a:solidFill>
              </a:rPr>
              <a:t>, октябрь – родился в Москве, в доме генерал-майора Ф. Н. Толя напротив Красных ворот в семье Юрия Петровича и Марии Михайловны Лермонтовых.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1817</a:t>
            </a:r>
            <a:r>
              <a:rPr lang="ru-RU" sz="1600" dirty="0" smtClean="0">
                <a:solidFill>
                  <a:schemeClr val="bg2"/>
                </a:solidFill>
              </a:rPr>
              <a:t> – смерть Марии Михайловны; договорённость между Ю. П. Лермонтовым и Е. А. Арсеньевой о передаче Михаила на воспитание бабушке.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1825</a:t>
            </a:r>
            <a:r>
              <a:rPr lang="ru-RU" sz="1600" dirty="0" smtClean="0">
                <a:solidFill>
                  <a:schemeClr val="bg2"/>
                </a:solidFill>
              </a:rPr>
              <a:t>, лето – первая поездка на Кавказ с Е. А. Арсеньевой.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1827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1828</a:t>
            </a:r>
            <a:r>
              <a:rPr lang="ru-RU" sz="1600" dirty="0" smtClean="0">
                <a:solidFill>
                  <a:schemeClr val="bg2"/>
                </a:solidFill>
              </a:rPr>
              <a:t> – обучение в Благородном пансионе при Московском университете; начало поэтической деятельности.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1830</a:t>
            </a:r>
            <a:r>
              <a:rPr lang="ru-RU" sz="1600" dirty="0" smtClean="0">
                <a:solidFill>
                  <a:schemeClr val="bg2"/>
                </a:solidFill>
              </a:rPr>
              <a:t> – </a:t>
            </a:r>
            <a:r>
              <a:rPr lang="ru-RU" sz="1600" b="1" dirty="0" smtClean="0">
                <a:solidFill>
                  <a:schemeClr val="bg2"/>
                </a:solidFill>
              </a:rPr>
              <a:t>1832 </a:t>
            </a:r>
            <a:r>
              <a:rPr lang="ru-RU" sz="1600" dirty="0" smtClean="0">
                <a:solidFill>
                  <a:schemeClr val="bg2"/>
                </a:solidFill>
              </a:rPr>
              <a:t>– учеба в Московском университете; зачисление в школу гвардейских подпрапорщиков и кавалерийских юнкеров; создание более 300 стихотворений, 13 поэм.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1835</a:t>
            </a:r>
            <a:r>
              <a:rPr lang="ru-RU" sz="1600" dirty="0" smtClean="0">
                <a:solidFill>
                  <a:schemeClr val="bg2"/>
                </a:solidFill>
              </a:rPr>
              <a:t> – окончание школы  в звании корнета лейб-гвардии гусарского полка; завершение работы над пьесой «Маскарад».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1837</a:t>
            </a:r>
            <a:r>
              <a:rPr lang="ru-RU" sz="1600" dirty="0" smtClean="0">
                <a:solidFill>
                  <a:schemeClr val="bg2"/>
                </a:solidFill>
              </a:rPr>
              <a:t> – гибель Пушкина, написание стихотворения «Смерть Поэта», ссылка на Кавказ.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1838</a:t>
            </a:r>
            <a:r>
              <a:rPr lang="ru-RU" sz="1600" dirty="0" smtClean="0">
                <a:solidFill>
                  <a:schemeClr val="bg2"/>
                </a:solidFill>
              </a:rPr>
              <a:t> – возвращение в Петербург, публикация «Песни про царя Ивана Васильевича, молодого опричника и удалого купца Калашникова».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1839</a:t>
            </a:r>
            <a:r>
              <a:rPr lang="ru-RU" sz="1600" dirty="0" smtClean="0">
                <a:solidFill>
                  <a:schemeClr val="bg2"/>
                </a:solidFill>
              </a:rPr>
              <a:t> – окончание поэмы «Демон».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1840</a:t>
            </a:r>
            <a:r>
              <a:rPr lang="ru-RU" sz="1600" dirty="0" smtClean="0">
                <a:solidFill>
                  <a:schemeClr val="bg2"/>
                </a:solidFill>
              </a:rPr>
              <a:t> – дуэль с Э. де Барантом, вторая ссылка на Кавказ; работа над романом «Герой нашего времени»; чтение поэмы «Мцыри» на обеде в честь Н. В. Гоголя.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1841</a:t>
            </a:r>
            <a:r>
              <a:rPr lang="ru-RU" sz="1600" dirty="0" smtClean="0">
                <a:solidFill>
                  <a:schemeClr val="bg2"/>
                </a:solidFill>
              </a:rPr>
              <a:t> – публикация романа «Герой нашего времени»</a:t>
            </a:r>
          </a:p>
          <a:p>
            <a:r>
              <a:rPr lang="ru-RU" sz="1600" b="1" dirty="0" smtClean="0">
                <a:solidFill>
                  <a:schemeClr val="bg2"/>
                </a:solidFill>
              </a:rPr>
              <a:t>1841</a:t>
            </a:r>
            <a:r>
              <a:rPr lang="ru-RU" sz="1600" dirty="0" smtClean="0">
                <a:solidFill>
                  <a:schemeClr val="bg2"/>
                </a:solidFill>
              </a:rPr>
              <a:t>, </a:t>
            </a:r>
            <a:r>
              <a:rPr lang="ru-RU" sz="1600" b="1" dirty="0" smtClean="0">
                <a:solidFill>
                  <a:schemeClr val="bg2"/>
                </a:solidFill>
              </a:rPr>
              <a:t>15</a:t>
            </a:r>
            <a:r>
              <a:rPr lang="ru-RU" sz="1600" dirty="0" smtClean="0">
                <a:solidFill>
                  <a:schemeClr val="bg2"/>
                </a:solidFill>
              </a:rPr>
              <a:t>(</a:t>
            </a:r>
            <a:r>
              <a:rPr lang="ru-RU" sz="1600" b="1" dirty="0" smtClean="0">
                <a:solidFill>
                  <a:schemeClr val="bg2"/>
                </a:solidFill>
              </a:rPr>
              <a:t>27</a:t>
            </a:r>
            <a:r>
              <a:rPr lang="ru-RU" sz="1600" dirty="0" smtClean="0">
                <a:solidFill>
                  <a:schemeClr val="bg2"/>
                </a:solidFill>
              </a:rPr>
              <a:t>) июля – дуэль,  смерть поэта.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 Гоголь Николай Васильевич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08" y="1214422"/>
            <a:ext cx="60007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1809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20</a:t>
            </a:r>
            <a:r>
              <a:rPr lang="ru-RU" dirty="0" smtClean="0">
                <a:solidFill>
                  <a:schemeClr val="bg2"/>
                </a:solidFill>
              </a:rPr>
              <a:t> марта (</a:t>
            </a:r>
            <a:r>
              <a:rPr lang="ru-RU" b="1" dirty="0" smtClean="0">
                <a:solidFill>
                  <a:schemeClr val="bg2"/>
                </a:solidFill>
              </a:rPr>
              <a:t>1</a:t>
            </a:r>
            <a:r>
              <a:rPr lang="ru-RU" dirty="0" smtClean="0">
                <a:solidFill>
                  <a:schemeClr val="bg2"/>
                </a:solidFill>
              </a:rPr>
              <a:t> апреля, точная дата не известна) – родился в местечке Великие Сорочинцы Миргородского уезда Полтавской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 – учеба в Нежинской гимназии высших наук.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1828</a:t>
            </a:r>
            <a:r>
              <a:rPr lang="ru-RU" dirty="0" smtClean="0">
                <a:solidFill>
                  <a:schemeClr val="bg2"/>
                </a:solidFill>
              </a:rPr>
              <a:t> – переезд в Петербург.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сближение с В. А. Жуковским, А. С. Пушкиным.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1842</a:t>
            </a:r>
            <a:r>
              <a:rPr lang="ru-RU" dirty="0" smtClean="0">
                <a:solidFill>
                  <a:schemeClr val="bg2"/>
                </a:solidFill>
              </a:rPr>
              <a:t> – созданы «Вечера на хуторе близ Диканьки», «Миргород», петербургские повести («Невский проспект», «Нос», «Портрет», «Шинель», «Записки сумасшедшего»,  «Коляска»).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</a:t>
            </a:r>
            <a:r>
              <a:rPr lang="ru-RU" dirty="0" smtClean="0">
                <a:solidFill>
                  <a:schemeClr val="bg2"/>
                </a:solidFill>
              </a:rPr>
              <a:t>, январь – завершение комедии «Ревизор»; 19 апреля – премьера в Петербурге в Александровском театре; 25 мая – премьера в Малом театре,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1842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1845</a:t>
            </a:r>
            <a:r>
              <a:rPr lang="ru-RU" dirty="0" smtClean="0">
                <a:solidFill>
                  <a:schemeClr val="bg2"/>
                </a:solidFill>
              </a:rPr>
              <a:t> – работа над вторым томом «Мёртвых душ».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1848</a:t>
            </a:r>
            <a:r>
              <a:rPr lang="ru-RU" dirty="0" smtClean="0">
                <a:solidFill>
                  <a:schemeClr val="bg2"/>
                </a:solidFill>
              </a:rPr>
              <a:t> – паломничество в Иерусалим.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, в ночь на 13 февраля – сожжена беловая рукопись </a:t>
            </a:r>
            <a:r>
              <a:rPr lang="en-US" dirty="0" smtClean="0">
                <a:solidFill>
                  <a:schemeClr val="bg2"/>
                </a:solidFill>
              </a:rPr>
              <a:t>II</a:t>
            </a:r>
            <a:r>
              <a:rPr lang="ru-RU" dirty="0" smtClean="0">
                <a:solidFill>
                  <a:schemeClr val="bg2"/>
                </a:solidFill>
              </a:rPr>
              <a:t> тома «Мёртвых душ».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февраля (</a:t>
            </a:r>
            <a:r>
              <a:rPr lang="ru-RU" b="1" dirty="0" smtClean="0">
                <a:solidFill>
                  <a:schemeClr val="bg2"/>
                </a:solidFill>
              </a:rPr>
              <a:t>4</a:t>
            </a:r>
            <a:r>
              <a:rPr lang="ru-RU" dirty="0" smtClean="0">
                <a:solidFill>
                  <a:schemeClr val="bg2"/>
                </a:solidFill>
              </a:rPr>
              <a:t> марта) – умер в Москве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Мария\Desktop\овфр\270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071802" cy="409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00042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Островский Александр Николаевич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1357298"/>
            <a:ext cx="5572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31</a:t>
            </a:r>
            <a:r>
              <a:rPr lang="ru-RU" dirty="0" smtClean="0">
                <a:solidFill>
                  <a:schemeClr val="bg2"/>
                </a:solidFill>
              </a:rPr>
              <a:t> марта (</a:t>
            </a:r>
            <a:r>
              <a:rPr lang="ru-RU" b="1" dirty="0" smtClean="0">
                <a:solidFill>
                  <a:schemeClr val="bg2"/>
                </a:solidFill>
              </a:rPr>
              <a:t>12</a:t>
            </a:r>
            <a:r>
              <a:rPr lang="ru-RU" dirty="0" smtClean="0">
                <a:solidFill>
                  <a:schemeClr val="bg2"/>
                </a:solidFill>
              </a:rPr>
              <a:t> апреля) – родился в Москве.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14</a:t>
            </a:r>
            <a:r>
              <a:rPr lang="ru-RU" dirty="0" smtClean="0">
                <a:solidFill>
                  <a:schemeClr val="bg2"/>
                </a:solidFill>
              </a:rPr>
              <a:t> февраля – чтение пьесы «Семейная картина».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написана комедия «Свои люди – сочтемся!».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1853</a:t>
            </a:r>
            <a:r>
              <a:rPr lang="ru-RU" dirty="0" smtClean="0">
                <a:solidFill>
                  <a:schemeClr val="bg2"/>
                </a:solidFill>
              </a:rPr>
              <a:t> – первое представление комедии «Не в свои сани не садись» на сцене Малого театра.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, февраль – дано согласие на постоянное сотрудничество в журнале «Современник».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, апрель – участие в литературной экспедиции по Волге.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драма «Гроза»; выход двухтомного издания сочинений А. Н. Островского.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</a:t>
            </a:r>
            <a:r>
              <a:rPr lang="ru-RU" dirty="0" smtClean="0">
                <a:solidFill>
                  <a:schemeClr val="bg2"/>
                </a:solidFill>
              </a:rPr>
              <a:t> – весенняя сказка «Снегурочка».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1879</a:t>
            </a:r>
            <a:r>
              <a:rPr lang="ru-RU" dirty="0" smtClean="0">
                <a:solidFill>
                  <a:schemeClr val="bg2"/>
                </a:solidFill>
              </a:rPr>
              <a:t> – драма «Бесприданница».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b="1" dirty="0" smtClean="0">
                <a:solidFill>
                  <a:schemeClr val="bg2"/>
                </a:solidFill>
              </a:rPr>
              <a:t>1882</a:t>
            </a:r>
            <a:r>
              <a:rPr lang="ru-RU" dirty="0" smtClean="0">
                <a:solidFill>
                  <a:schemeClr val="bg2"/>
                </a:solidFill>
              </a:rPr>
              <a:t> – 35-летие литературной деятельности А. Н. Островского.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1886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</a:t>
            </a:r>
            <a:r>
              <a:rPr lang="ru-RU" dirty="0" smtClean="0">
                <a:solidFill>
                  <a:schemeClr val="bg2"/>
                </a:solidFill>
              </a:rPr>
              <a:t> июня (</a:t>
            </a:r>
            <a:r>
              <a:rPr lang="ru-RU" b="1" dirty="0" smtClean="0">
                <a:solidFill>
                  <a:schemeClr val="bg2"/>
                </a:solidFill>
              </a:rPr>
              <a:t>14</a:t>
            </a:r>
            <a:r>
              <a:rPr lang="ru-RU" dirty="0" smtClean="0">
                <a:solidFill>
                  <a:schemeClr val="bg2"/>
                </a:solidFill>
              </a:rPr>
              <a:t> июня) – кончина драматурга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Users\Мария\Desktop\овфр\1365747535_50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214710" cy="4219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   Гончаров Иван Александрович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242" y="1225689"/>
            <a:ext cx="55007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6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18</a:t>
            </a:r>
            <a:r>
              <a:rPr lang="ru-RU" dirty="0" smtClean="0">
                <a:solidFill>
                  <a:schemeClr val="bg2"/>
                </a:solidFill>
              </a:rPr>
              <a:t>) июня – родился в семье симбирского купца.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1831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1834 </a:t>
            </a:r>
            <a:r>
              <a:rPr lang="ru-RU" dirty="0" smtClean="0">
                <a:solidFill>
                  <a:schemeClr val="bg2"/>
                </a:solidFill>
              </a:rPr>
              <a:t>– учеба на словесном отделении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в рукописном журнале «Подснежник» помещена повесть «Лихая болесть».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начата публикация романа «Обыкновенная история».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1849</a:t>
            </a:r>
            <a:r>
              <a:rPr lang="ru-RU" dirty="0" smtClean="0">
                <a:solidFill>
                  <a:schemeClr val="bg2"/>
                </a:solidFill>
              </a:rPr>
              <a:t> – в «Литературном сборнике с иллюстрациями» опубликован «Сон Обломова».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 </a:t>
            </a:r>
            <a:r>
              <a:rPr lang="ru-RU" dirty="0" smtClean="0">
                <a:solidFill>
                  <a:schemeClr val="bg2"/>
                </a:solidFill>
              </a:rPr>
              <a:t>–</a:t>
            </a:r>
            <a:r>
              <a:rPr lang="ru-RU" b="1" dirty="0" smtClean="0">
                <a:solidFill>
                  <a:schemeClr val="bg2"/>
                </a:solidFill>
              </a:rPr>
              <a:t> 1854 </a:t>
            </a:r>
            <a:r>
              <a:rPr lang="ru-RU" dirty="0" smtClean="0">
                <a:solidFill>
                  <a:schemeClr val="bg2"/>
                </a:solidFill>
              </a:rPr>
              <a:t>– кругосветное плавание на парусном фрегате «Паллада» в составе экспедиции адмирала Е. В. Путятина.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1857</a:t>
            </a:r>
            <a:r>
              <a:rPr lang="ru-RU" dirty="0" smtClean="0">
                <a:solidFill>
                  <a:schemeClr val="bg2"/>
                </a:solidFill>
              </a:rPr>
              <a:t> – публикация очерков («мариенбадское чудо»).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</a:t>
            </a:r>
            <a:r>
              <a:rPr lang="ru-RU" dirty="0" smtClean="0">
                <a:solidFill>
                  <a:schemeClr val="bg2"/>
                </a:solidFill>
              </a:rPr>
              <a:t> – в журнале «Отечественные записки» публикуется роман «Обломов».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1869</a:t>
            </a:r>
            <a:r>
              <a:rPr lang="ru-RU" dirty="0" smtClean="0">
                <a:solidFill>
                  <a:schemeClr val="bg2"/>
                </a:solidFill>
              </a:rPr>
              <a:t> – в журнале «Вестник Европы» публикуется роман «Обрыв».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1891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сентября – умер в Петербурге.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 descr="C:\Users\Мария\Desktop\овфр\101482708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347662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Тургенев Иван Сергеевич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04" y="1500174"/>
            <a:ext cx="55721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1818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28</a:t>
            </a:r>
            <a:r>
              <a:rPr lang="ru-RU" dirty="0" smtClean="0">
                <a:solidFill>
                  <a:schemeClr val="bg2"/>
                </a:solidFill>
              </a:rPr>
              <a:t> октября (</a:t>
            </a:r>
            <a:r>
              <a:rPr lang="ru-RU" b="1" dirty="0" smtClean="0">
                <a:solidFill>
                  <a:schemeClr val="bg2"/>
                </a:solidFill>
              </a:rPr>
              <a:t>9</a:t>
            </a:r>
            <a:r>
              <a:rPr lang="ru-RU" dirty="0" smtClean="0">
                <a:solidFill>
                  <a:schemeClr val="bg2"/>
                </a:solidFill>
              </a:rPr>
              <a:t> ноября) – родился в Орле.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1833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1837</a:t>
            </a:r>
            <a:r>
              <a:rPr lang="ru-RU" dirty="0" smtClean="0">
                <a:solidFill>
                  <a:schemeClr val="bg2"/>
                </a:solidFill>
              </a:rPr>
              <a:t> – учеба в Московском и Санкт-Петербургском университетах.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1841</a:t>
            </a:r>
            <a:r>
              <a:rPr lang="ru-RU" dirty="0" smtClean="0">
                <a:solidFill>
                  <a:schemeClr val="bg2"/>
                </a:solidFill>
              </a:rPr>
              <a:t> – обучение в Берлинском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</a:t>
            </a:r>
            <a:r>
              <a:rPr lang="ru-RU" dirty="0" smtClean="0">
                <a:solidFill>
                  <a:schemeClr val="bg2"/>
                </a:solidFill>
              </a:rPr>
              <a:t> – опубликована поэма «Параша».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1843 </a:t>
            </a:r>
            <a:r>
              <a:rPr lang="ru-RU" dirty="0" smtClean="0">
                <a:solidFill>
                  <a:schemeClr val="bg2"/>
                </a:solidFill>
              </a:rPr>
              <a:t>– знакомство с В. Г. Белинским и Полиной Виардо.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1847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опубликован рассказ «Хорь и Калиныч».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1852</a:t>
            </a:r>
            <a:r>
              <a:rPr lang="ru-RU" dirty="0" smtClean="0">
                <a:solidFill>
                  <a:schemeClr val="bg2"/>
                </a:solidFill>
              </a:rPr>
              <a:t> – публикация некролога на смерть Н. В. Гоголя; ссылка в родовое имение Спасское-Лутовиново.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1859 </a:t>
            </a:r>
            <a:r>
              <a:rPr lang="ru-RU" dirty="0" smtClean="0">
                <a:solidFill>
                  <a:schemeClr val="bg2"/>
                </a:solidFill>
              </a:rPr>
              <a:t>– напечатан роман «Дворянское гнездо».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1862 </a:t>
            </a:r>
            <a:r>
              <a:rPr lang="ru-RU" dirty="0" smtClean="0">
                <a:solidFill>
                  <a:schemeClr val="bg2"/>
                </a:solidFill>
              </a:rPr>
              <a:t>– вышел в свет роман «Отцы и дети».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1882</a:t>
            </a:r>
            <a:r>
              <a:rPr lang="ru-RU" dirty="0" smtClean="0">
                <a:solidFill>
                  <a:schemeClr val="bg2"/>
                </a:solidFill>
              </a:rPr>
              <a:t> – изданы «Стихотворения в прозе».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22</a:t>
            </a:r>
            <a:r>
              <a:rPr lang="ru-RU" dirty="0" smtClean="0">
                <a:solidFill>
                  <a:schemeClr val="bg2"/>
                </a:solidFill>
              </a:rPr>
              <a:t> августа (</a:t>
            </a:r>
            <a:r>
              <a:rPr lang="ru-RU" b="1" dirty="0" smtClean="0">
                <a:solidFill>
                  <a:schemeClr val="bg2"/>
                </a:solidFill>
              </a:rPr>
              <a:t>3</a:t>
            </a:r>
            <a:r>
              <a:rPr lang="ru-RU" dirty="0" smtClean="0">
                <a:solidFill>
                  <a:schemeClr val="bg2"/>
                </a:solidFill>
              </a:rPr>
              <a:t> сентября) – умер в Буживале под Парижем; похоронен на Волковом кладбище в Петербурге.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6147" name="Picture 3" descr="C:\Users\Мария\Desktop\овфр\0007-004-My-priglashaem-Vas-posetit-mesta-gde-zhil-i-tvoril-I.-S.-Turgen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3550940" cy="4148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/>
                </a:solidFill>
              </a:rPr>
              <a:t>Тютчев Федор Иванович</a:t>
            </a:r>
            <a:endParaRPr lang="ru-RU" sz="3600" b="1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4712" y="1285860"/>
            <a:ext cx="5429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1803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23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5</a:t>
            </a:r>
            <a:r>
              <a:rPr lang="ru-RU" dirty="0" smtClean="0">
                <a:solidFill>
                  <a:schemeClr val="bg2"/>
                </a:solidFill>
              </a:rPr>
              <a:t> декабря) – родился в селе Овстут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1919</a:t>
            </a:r>
            <a:r>
              <a:rPr lang="ru-RU" dirty="0" smtClean="0">
                <a:solidFill>
                  <a:schemeClr val="bg2"/>
                </a:solidFill>
              </a:rPr>
              <a:t> – поступил на словесное отделение Московского университета.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1822 </a:t>
            </a:r>
            <a:r>
              <a:rPr lang="ru-RU" dirty="0" smtClean="0">
                <a:solidFill>
                  <a:schemeClr val="bg2"/>
                </a:solidFill>
              </a:rPr>
              <a:t>– отъезд на дипломатическую службу в Германию.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1836 </a:t>
            </a:r>
            <a:r>
              <a:rPr lang="ru-RU" dirty="0" smtClean="0">
                <a:solidFill>
                  <a:schemeClr val="bg2"/>
                </a:solidFill>
              </a:rPr>
              <a:t>– в журнале «Современник» напечатано 24 стихотворения Ф. И. Тютчева.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1844 </a:t>
            </a:r>
            <a:r>
              <a:rPr lang="ru-RU" dirty="0" smtClean="0">
                <a:solidFill>
                  <a:schemeClr val="bg2"/>
                </a:solidFill>
              </a:rPr>
              <a:t>– возвращение в Россию.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 </a:t>
            </a:r>
            <a:r>
              <a:rPr lang="ru-RU" dirty="0" smtClean="0">
                <a:solidFill>
                  <a:schemeClr val="bg2"/>
                </a:solidFill>
              </a:rPr>
              <a:t>– публикация о нем в журнале «Современник» статьи Н. А. Некрасова «Русские второстепенные поэты».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1854 </a:t>
            </a:r>
            <a:r>
              <a:rPr lang="ru-RU" dirty="0" smtClean="0">
                <a:solidFill>
                  <a:schemeClr val="bg2"/>
                </a:solidFill>
              </a:rPr>
              <a:t>– выход из печати первого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1868</a:t>
            </a:r>
            <a:r>
              <a:rPr lang="ru-RU" dirty="0" smtClean="0">
                <a:solidFill>
                  <a:schemeClr val="bg2"/>
                </a:solidFill>
              </a:rPr>
              <a:t> – опубликован второй сборник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1873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15</a:t>
            </a:r>
            <a:r>
              <a:rPr lang="ru-RU" dirty="0" smtClean="0">
                <a:solidFill>
                  <a:schemeClr val="bg2"/>
                </a:solidFill>
              </a:rPr>
              <a:t>(</a:t>
            </a:r>
            <a:r>
              <a:rPr lang="ru-RU" b="1" dirty="0" smtClean="0">
                <a:solidFill>
                  <a:schemeClr val="bg2"/>
                </a:solidFill>
              </a:rPr>
              <a:t>27</a:t>
            </a:r>
            <a:r>
              <a:rPr lang="ru-RU" dirty="0" smtClean="0">
                <a:solidFill>
                  <a:schemeClr val="bg2"/>
                </a:solidFill>
              </a:rPr>
              <a:t>) июля – скончался в Царском Селе.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386" name="Picture 2" descr="C:\Users\Мария\Desktop\овфр\0813c8b881786d322599e124ef639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571900" cy="488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50004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Фет Афанасий Афанасьевич</a:t>
            </a:r>
            <a:endParaRPr lang="ru-RU" sz="28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4744" y="1500174"/>
            <a:ext cx="52864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1820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23</a:t>
            </a:r>
            <a:r>
              <a:rPr lang="ru-RU" dirty="0" smtClean="0">
                <a:solidFill>
                  <a:schemeClr val="bg2"/>
                </a:solidFill>
              </a:rPr>
              <a:t> ноября –родился в родовом имении Шеншиных в Орловской губернии.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1838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1844</a:t>
            </a:r>
            <a:r>
              <a:rPr lang="ru-RU" dirty="0" smtClean="0">
                <a:solidFill>
                  <a:schemeClr val="bg2"/>
                </a:solidFill>
              </a:rPr>
              <a:t> – годы учения в Московском университете.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1840</a:t>
            </a:r>
            <a:r>
              <a:rPr lang="ru-RU" dirty="0" smtClean="0">
                <a:solidFill>
                  <a:schemeClr val="bg2"/>
                </a:solidFill>
              </a:rPr>
              <a:t> – выпуск первого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1845 </a:t>
            </a:r>
            <a:r>
              <a:rPr lang="ru-RU" dirty="0" smtClean="0">
                <a:solidFill>
                  <a:schemeClr val="bg2"/>
                </a:solidFill>
              </a:rPr>
              <a:t>– </a:t>
            </a:r>
            <a:r>
              <a:rPr lang="ru-RU" b="1" dirty="0" smtClean="0">
                <a:solidFill>
                  <a:schemeClr val="bg2"/>
                </a:solidFill>
              </a:rPr>
              <a:t>1858</a:t>
            </a:r>
            <a:r>
              <a:rPr lang="ru-RU" dirty="0" smtClean="0">
                <a:solidFill>
                  <a:schemeClr val="bg2"/>
                </a:solidFill>
              </a:rPr>
              <a:t> – годы военной службы.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1850</a:t>
            </a:r>
            <a:r>
              <a:rPr lang="ru-RU" dirty="0" smtClean="0">
                <a:solidFill>
                  <a:schemeClr val="bg2"/>
                </a:solidFill>
              </a:rPr>
              <a:t> – публикация второго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1856</a:t>
            </a:r>
            <a:r>
              <a:rPr lang="ru-RU" dirty="0" smtClean="0">
                <a:solidFill>
                  <a:schemeClr val="bg2"/>
                </a:solidFill>
              </a:rPr>
              <a:t> – выход в свет очередного сборника стихотворений.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1860</a:t>
            </a:r>
            <a:r>
              <a:rPr lang="ru-RU" dirty="0" smtClean="0">
                <a:solidFill>
                  <a:schemeClr val="bg2"/>
                </a:solidFill>
              </a:rPr>
              <a:t> – </a:t>
            </a:r>
            <a:r>
              <a:rPr lang="ru-RU" b="1" dirty="0" smtClean="0">
                <a:solidFill>
                  <a:schemeClr val="bg2"/>
                </a:solidFill>
              </a:rPr>
              <a:t>1877 </a:t>
            </a:r>
            <a:r>
              <a:rPr lang="ru-RU" dirty="0" smtClean="0">
                <a:solidFill>
                  <a:schemeClr val="bg2"/>
                </a:solidFill>
              </a:rPr>
              <a:t>– жизнь в имении Степановка.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1883</a:t>
            </a:r>
            <a:r>
              <a:rPr lang="ru-RU" dirty="0" smtClean="0">
                <a:solidFill>
                  <a:schemeClr val="bg2"/>
                </a:solidFill>
              </a:rPr>
              <a:t> – начинает выпуск сборников «Вечерние огни».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1892</a:t>
            </a:r>
            <a:r>
              <a:rPr lang="ru-RU" dirty="0" smtClean="0">
                <a:solidFill>
                  <a:schemeClr val="bg2"/>
                </a:solidFill>
              </a:rPr>
              <a:t>, </a:t>
            </a:r>
            <a:r>
              <a:rPr lang="ru-RU" b="1" dirty="0" smtClean="0">
                <a:solidFill>
                  <a:schemeClr val="bg2"/>
                </a:solidFill>
              </a:rPr>
              <a:t>21</a:t>
            </a:r>
            <a:r>
              <a:rPr lang="ru-RU" dirty="0" smtClean="0">
                <a:solidFill>
                  <a:schemeClr val="bg2"/>
                </a:solidFill>
              </a:rPr>
              <a:t> ноября (</a:t>
            </a:r>
            <a:r>
              <a:rPr lang="ru-RU" b="1" dirty="0" smtClean="0">
                <a:solidFill>
                  <a:schemeClr val="bg2"/>
                </a:solidFill>
              </a:rPr>
              <a:t>3 </a:t>
            </a:r>
            <a:r>
              <a:rPr lang="ru-RU" dirty="0" smtClean="0">
                <a:solidFill>
                  <a:schemeClr val="bg2"/>
                </a:solidFill>
              </a:rPr>
              <a:t>декабря) – умер в Москве.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5362" name="Picture 2" descr="C:\Users\Мария\Desktop\овфр\07lab30as1228744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3727330" cy="4786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books_new_rus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TS101908702</Template>
  <TotalTime>440</TotalTime>
  <Words>2282</Words>
  <PresentationFormat>Экран (4:3)</PresentationFormat>
  <Paragraphs>201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6_books_new_rus (2)</vt:lpstr>
      <vt:lpstr>ЛИТЕРАТУРНЫЕ  КЛАССИКИ  XIX  ВЕКА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1. Литература. 10 класс. Учебник для общеобразовательных учреждений/Курдюмова Т.Ф. , Леонов С.А. , Марьина О.Б.  И др. под ред. Т.Ф. Курдюмовой. М. – Дрофа, 2012г.  2. Интернет – источники (фон презентации).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«Писатели XIX века»</dc:title>
  <dc:creator>Мария</dc:creator>
  <cp:lastModifiedBy>Computer_Image</cp:lastModifiedBy>
  <cp:revision>43</cp:revision>
  <dcterms:created xsi:type="dcterms:W3CDTF">2014-05-13T13:27:29Z</dcterms:created>
  <dcterms:modified xsi:type="dcterms:W3CDTF">2015-05-17T06:08:20Z</dcterms:modified>
</cp:coreProperties>
</file>