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77" r:id="rId2"/>
    <p:sldId id="257" r:id="rId3"/>
    <p:sldId id="283" r:id="rId4"/>
    <p:sldId id="275" r:id="rId5"/>
    <p:sldId id="279" r:id="rId6"/>
    <p:sldId id="280" r:id="rId7"/>
    <p:sldId id="265" r:id="rId8"/>
    <p:sldId id="273" r:id="rId9"/>
    <p:sldId id="276" r:id="rId10"/>
    <p:sldId id="282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823F96-FA49-49B8-BB70-B66029E18DC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B2D789-6E9A-4AE0-BF44-AC2A4D90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 spd="med">
    <p:cut thruBlk="1"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ponika.com/hokk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960968" cy="202591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 поэзии С. Есенина с поэзией</a:t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хокку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японских  мастеров </a:t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словесного искусства.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3571876"/>
            <a:ext cx="4035868" cy="32861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Богатова Я., 11 класс.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Григорьева Е.Ф.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esen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357430"/>
            <a:ext cx="3387796" cy="385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41329042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817" y="0"/>
            <a:ext cx="8640719" cy="924475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крестьянина в творчестве Есенина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286876" y="2357430"/>
            <a:ext cx="8858280" cy="4145352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ru-RU" sz="1600" i="1" dirty="0" smtClean="0">
                <a:solidFill>
                  <a:schemeClr val="tx1"/>
                </a:solidFill>
              </a:rPr>
              <a:t>        Душно </a:t>
            </a:r>
            <a:r>
              <a:rPr lang="ru-RU" sz="1600" i="1" dirty="0">
                <a:solidFill>
                  <a:schemeClr val="tx1"/>
                </a:solidFill>
              </a:rPr>
              <a:t>в кузнице угрюмой,</a:t>
            </a:r>
            <a:br>
              <a:rPr lang="ru-RU" sz="1600" i="1" dirty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       И </a:t>
            </a:r>
            <a:r>
              <a:rPr lang="ru-RU" sz="1600" i="1" dirty="0">
                <a:solidFill>
                  <a:schemeClr val="tx1"/>
                </a:solidFill>
              </a:rPr>
              <a:t>тяжел несносный жар,</a:t>
            </a:r>
            <a:br>
              <a:rPr lang="ru-RU" sz="1600" i="1" dirty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       И </a:t>
            </a:r>
            <a:r>
              <a:rPr lang="ru-RU" sz="1600" i="1" dirty="0">
                <a:solidFill>
                  <a:schemeClr val="tx1"/>
                </a:solidFill>
              </a:rPr>
              <a:t>от визга и от шума</a:t>
            </a:r>
            <a:br>
              <a:rPr lang="ru-RU" sz="1600" i="1" dirty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       В </a:t>
            </a:r>
            <a:r>
              <a:rPr lang="ru-RU" sz="1600" i="1" dirty="0">
                <a:solidFill>
                  <a:schemeClr val="tx1"/>
                </a:solidFill>
              </a:rPr>
              <a:t>голове стоит угар.</a:t>
            </a:r>
            <a:br>
              <a:rPr lang="ru-RU" sz="1600" i="1" dirty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       К </a:t>
            </a:r>
            <a:r>
              <a:rPr lang="ru-RU" sz="1600" i="1" dirty="0">
                <a:solidFill>
                  <a:schemeClr val="tx1"/>
                </a:solidFill>
              </a:rPr>
              <a:t>наковальне наклоняясь,</a:t>
            </a:r>
            <a:br>
              <a:rPr lang="ru-RU" sz="1600" i="1" dirty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       Машут </a:t>
            </a:r>
            <a:r>
              <a:rPr lang="ru-RU" sz="1600" i="1" dirty="0">
                <a:solidFill>
                  <a:schemeClr val="tx1"/>
                </a:solidFill>
              </a:rPr>
              <a:t>руки кузнеца,</a:t>
            </a:r>
            <a:br>
              <a:rPr lang="ru-RU" sz="1600" i="1" dirty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       Сетью </a:t>
            </a:r>
            <a:r>
              <a:rPr lang="ru-RU" sz="1600" i="1" dirty="0">
                <a:solidFill>
                  <a:schemeClr val="tx1"/>
                </a:solidFill>
              </a:rPr>
              <a:t>красной рассыпаясь,</a:t>
            </a:r>
            <a:br>
              <a:rPr lang="ru-RU" sz="1600" i="1" dirty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       Вьются </a:t>
            </a:r>
            <a:r>
              <a:rPr lang="ru-RU" sz="1600" i="1" dirty="0">
                <a:solidFill>
                  <a:schemeClr val="tx1"/>
                </a:solidFill>
              </a:rPr>
              <a:t>искры у </a:t>
            </a:r>
            <a:r>
              <a:rPr lang="ru-RU" sz="1600" i="1" dirty="0" smtClean="0">
                <a:solidFill>
                  <a:schemeClr val="tx1"/>
                </a:solidFill>
              </a:rPr>
              <a:t>лица…</a:t>
            </a:r>
            <a:r>
              <a:rPr lang="ru-RU" sz="1400" i="1" dirty="0">
                <a:solidFill>
                  <a:schemeClr val="tx1"/>
                </a:solidFill>
              </a:rPr>
              <a:t/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 smtClean="0">
                <a:solidFill>
                  <a:schemeClr val="tx1"/>
                </a:solidFill>
              </a:rPr>
              <a:t> </a:t>
            </a:r>
            <a:endParaRPr lang="ru-RU" sz="1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Лирическим героем во многих стихах является сам автор. Через  мысли, чувства, настроение автора – героя передана вся жизнь человека, его мироощущение и мировосприятие.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908720"/>
            <a:ext cx="81032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/>
              <a:t>Есенина нет </a:t>
            </a:r>
            <a:r>
              <a:rPr lang="ru-RU" dirty="0" smtClean="0"/>
              <a:t>стихов, </a:t>
            </a:r>
            <a:r>
              <a:rPr lang="ru-RU" dirty="0"/>
              <a:t>изображающих </a:t>
            </a:r>
            <a:r>
              <a:rPr lang="ru-RU" smtClean="0"/>
              <a:t>жизнь крестьянина </a:t>
            </a:r>
            <a:r>
              <a:rPr lang="ru-RU" dirty="0"/>
              <a:t>как такового, но поэт уважал труд простых людей, </a:t>
            </a:r>
            <a:r>
              <a:rPr lang="ru-RU" dirty="0" smtClean="0"/>
              <a:t>поэтому в его  стихах </a:t>
            </a:r>
            <a:r>
              <a:rPr lang="ru-RU" dirty="0"/>
              <a:t>не мало </a:t>
            </a:r>
            <a:r>
              <a:rPr lang="ru-RU" dirty="0" smtClean="0"/>
              <a:t>строк, описывающих </a:t>
            </a:r>
            <a:r>
              <a:rPr lang="ru-RU" dirty="0"/>
              <a:t>крестьянский </a:t>
            </a:r>
            <a:r>
              <a:rPr lang="ru-RU" dirty="0" smtClean="0"/>
              <a:t>быт: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143380"/>
            <a:ext cx="2762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/>
              <a:t>(«Кузнец»)</a:t>
            </a:r>
            <a:endParaRPr lang="ru-RU" sz="1600" dirty="0"/>
          </a:p>
        </p:txBody>
      </p:sp>
      <p:pic>
        <p:nvPicPr>
          <p:cNvPr id="1026" name="Picture 2" descr="C:\Users\дас\Desktop\sdnkdf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928802"/>
            <a:ext cx="2558848" cy="337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1564984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7008"/>
            <a:ext cx="8229600" cy="59601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          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Изображение  ч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еловека в </a:t>
            </a:r>
            <a:r>
              <a:rPr lang="ru-RU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хокку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00108"/>
            <a:ext cx="9144000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В </a:t>
            </a:r>
            <a:r>
              <a:rPr lang="ru-RU" dirty="0"/>
              <a:t>хокку поэты не выделяют человека среди животных. По </a:t>
            </a:r>
            <a:r>
              <a:rPr lang="ru-RU" dirty="0" smtClean="0"/>
              <a:t>мнению</a:t>
            </a:r>
          </a:p>
          <a:p>
            <a:r>
              <a:rPr lang="ru-RU" dirty="0" smtClean="0"/>
              <a:t>    японских </a:t>
            </a:r>
            <a:r>
              <a:rPr lang="ru-RU" dirty="0"/>
              <a:t>поэтов, всё в природе  едино: и животные, и птицы, </a:t>
            </a:r>
            <a:r>
              <a:rPr lang="ru-RU" dirty="0" smtClean="0"/>
              <a:t>и</a:t>
            </a:r>
          </a:p>
          <a:p>
            <a:r>
              <a:rPr lang="ru-RU" dirty="0" smtClean="0"/>
              <a:t>    </a:t>
            </a:r>
            <a:r>
              <a:rPr lang="ru-RU" dirty="0"/>
              <a:t>насекомые, и </a:t>
            </a:r>
            <a:r>
              <a:rPr lang="ru-RU" dirty="0" smtClean="0"/>
              <a:t>человек. </a:t>
            </a:r>
            <a:endParaRPr lang="ru-RU" dirty="0"/>
          </a:p>
          <a:p>
            <a:r>
              <a:rPr lang="ru-RU" dirty="0" smtClean="0"/>
              <a:t>                                  </a:t>
            </a:r>
          </a:p>
          <a:p>
            <a:pPr algn="ctr"/>
            <a:r>
              <a:rPr lang="ru-RU" i="1" dirty="0"/>
              <a:t> </a:t>
            </a:r>
            <a:r>
              <a:rPr lang="ru-RU" i="1" dirty="0" smtClean="0"/>
              <a:t>                                     Верно, в прежней жизни</a:t>
            </a:r>
            <a:br>
              <a:rPr lang="ru-RU" i="1" dirty="0" smtClean="0"/>
            </a:br>
            <a:r>
              <a:rPr lang="ru-RU" i="1" dirty="0" smtClean="0"/>
              <a:t>                                    Ты сестрой моей была,</a:t>
            </a:r>
            <a:br>
              <a:rPr lang="ru-RU" i="1" dirty="0" smtClean="0"/>
            </a:br>
            <a:r>
              <a:rPr lang="ru-RU" i="1" dirty="0" smtClean="0"/>
              <a:t>                              Грустная кукушка?</a:t>
            </a:r>
            <a:br>
              <a:rPr lang="ru-RU" i="1" dirty="0" smtClean="0"/>
            </a:br>
            <a:r>
              <a:rPr lang="ru-RU" dirty="0" smtClean="0"/>
              <a:t>                                                                                          </a:t>
            </a:r>
            <a:r>
              <a:rPr lang="ru-RU" dirty="0" err="1" smtClean="0"/>
              <a:t>Исса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                                              Представители животного мира</a:t>
            </a:r>
            <a:r>
              <a:rPr lang="ru-RU" dirty="0"/>
              <a:t> </a:t>
            </a:r>
            <a:r>
              <a:rPr lang="ru-RU" dirty="0" smtClean="0"/>
              <a:t>могут </a:t>
            </a:r>
            <a:br>
              <a:rPr lang="ru-RU" dirty="0" smtClean="0"/>
            </a:br>
            <a:r>
              <a:rPr lang="ru-RU" dirty="0" smtClean="0"/>
              <a:t>                                                   испытывать материнское беспокойство,</a:t>
            </a:r>
            <a:br>
              <a:rPr lang="ru-RU" dirty="0" smtClean="0"/>
            </a:br>
            <a:r>
              <a:rPr lang="ru-RU" dirty="0" smtClean="0"/>
              <a:t>                         родственную любовь:                                                                          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              </a:t>
            </a:r>
            <a:r>
              <a:rPr lang="ru-RU" i="1" dirty="0" smtClean="0"/>
              <a:t>Лошадка - мала - </a:t>
            </a:r>
          </a:p>
          <a:p>
            <a:r>
              <a:rPr lang="ru-RU" i="1" dirty="0" smtClean="0"/>
              <a:t>                                                       как она сторожит у ручья,</a:t>
            </a:r>
          </a:p>
          <a:p>
            <a:r>
              <a:rPr lang="ru-RU" i="1" dirty="0" smtClean="0"/>
              <a:t>                                                       пока жеребёнок пьёт!..</a:t>
            </a:r>
          </a:p>
          <a:p>
            <a:r>
              <a:rPr lang="ru-RU" dirty="0" smtClean="0"/>
              <a:t>                                                                                           </a:t>
            </a:r>
            <a:r>
              <a:rPr lang="ru-RU" dirty="0" err="1" smtClean="0"/>
              <a:t>Исса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/>
              <a:t>Это </a:t>
            </a:r>
            <a:r>
              <a:rPr lang="ru-RU" b="1" dirty="0"/>
              <a:t>мировосприятие и мироощущение сходно с</a:t>
            </a:r>
          </a:p>
          <a:p>
            <a:pPr algn="ctr"/>
            <a:r>
              <a:rPr lang="ru-RU" b="1" dirty="0"/>
              <a:t>представлениями о миропорядке С. Есенина.</a:t>
            </a:r>
            <a:r>
              <a:rPr lang="ru-RU" sz="2000" b="1" dirty="0"/>
              <a:t> 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дас\Pictures\Психи Рулят\65592360_091f65bec57a0c3bfcb4d85b5a5faa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428868"/>
            <a:ext cx="3527590" cy="279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723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6357982" cy="454929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          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ыводы: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Творчество Есенина, как и творчество поэтов Японии, учит понимать и видеть прекрасное, ценить окружающий мир, так как он является источником вдохновения и жизненной мудрости  человека.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Проведенный сравнительный анализ показал, что  поэзия С.А. Есенина  стоит на той же ступени поэтического Олимпа, что и поэзия японских классиков мировой величины. </a:t>
            </a:r>
          </a:p>
        </p:txBody>
      </p:sp>
    </p:spTree>
    <p:extLst>
      <p:ext uri="{BB962C8B-B14F-4D97-AF65-F5344CB8AC3E}">
        <p14:creationId xmlns:p14="http://schemas.microsoft.com/office/powerpoint/2010/main" xmlns="" val="997545549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5828969" cy="924475"/>
          </a:xfrm>
        </p:spPr>
        <p:txBody>
          <a:bodyPr/>
          <a:lstStyle/>
          <a:p>
            <a:r>
              <a:rPr lang="ru-RU" sz="2800" b="1" dirty="0" smtClean="0"/>
              <a:t>                    </a:t>
            </a:r>
            <a:r>
              <a:rPr 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СТОЧНИКИ</a:t>
            </a:r>
            <a:endParaRPr lang="ru-RU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3088" y="4572008"/>
            <a:ext cx="8159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Сайт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японской поэзии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хокку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www.yaponika.com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hokku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Яндекс картинки.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8462" y="1214422"/>
            <a:ext cx="81639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Бельская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Л.Л. Песенное слово. Поэтическое мастерство Сергея Есенина. – М.: Просвещение, 1990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Воронцов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К.П. Мой край, задумчивый и нежный! Сергей Есенин в Константиновке. – М.: Советская Россия, 1985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Коржан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В.В. Есенин и народная поэзия. – Л.: Наука, 1969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Сайгё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Горная хижина. Перевод со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старояпонского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Веры Марковой. – М.: Художественная литература, 1979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Антология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современной японской литературы. Странный ветер. Современная японская поэзия. – М.: Иностранка, 2003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Одинокий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сверчок. Классические японские трёхстишия хайку. – М.: Детская литература, 1987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85208387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92696"/>
            <a:ext cx="5572163" cy="92447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Показать,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творчество С. Есенина связано с поэзией хокку японских мастеров словесного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искусства.</a:t>
            </a:r>
            <a:endParaRPr lang="ru-RU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Доказать, что его поэзия стоит на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той же ступени поэтического Олимпа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 и поэзия японских классиков мировой величины.</a:t>
            </a:r>
            <a:endParaRPr lang="ru-RU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30387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117178" cy="714380"/>
          </a:xfrm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исследования: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2285992"/>
            <a:ext cx="7331492" cy="2500330"/>
          </a:xfrm>
        </p:spPr>
        <p:txBody>
          <a:bodyPr>
            <a:normAutofit/>
          </a:bodyPr>
          <a:lstStyle/>
          <a:p>
            <a:pPr marL="342900" indent="-342900" algn="l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Сравнить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мировосприятие, мироощущение,</a:t>
            </a:r>
          </a:p>
          <a:p>
            <a:pPr marL="342900" indent="-342900" algn="l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отраженное в творчестве С. Есенина и</a:t>
            </a:r>
          </a:p>
          <a:p>
            <a:pPr marL="342900" indent="-342900" algn="l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поэзии японских классиков.  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128792" cy="642943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ЯПОНСКИЕ ХОККУ?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643998" cy="485778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err="1" smtClean="0">
                <a:solidFill>
                  <a:schemeClr val="tx1"/>
                </a:solidFill>
              </a:rPr>
              <a:t>Хокку</a:t>
            </a:r>
            <a:r>
              <a:rPr lang="ru-RU" dirty="0" smtClean="0">
                <a:solidFill>
                  <a:schemeClr val="tx1"/>
                </a:solidFill>
              </a:rPr>
              <a:t> - японские трехстишия. Это лирические стихотворения. В них изображается жизнь человека и природы в их слитном единстве на фоне круговорота времени года. Иногда всё хокку целиком - развёрнутая метафора, но её полное значение скрыто в подтексте. "Хокку учит искать скрытую красоту в простом, незаметном, повседневном". Трёхстишие хокку - поэзия в свободной форме, которая считается самой короткой в мире. Но стихотворная форма хокку  очень сложная. В ней чрезвычайно трудно достичь совершенства, хотя на первый раз может показаться, что она доступна всем, что хокку может написать каждый.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Но это далеко не так.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err="1" smtClean="0">
                <a:solidFill>
                  <a:schemeClr val="tx1"/>
                </a:solidFill>
              </a:rPr>
              <a:t>хокку</a:t>
            </a:r>
            <a:r>
              <a:rPr lang="ru-RU" dirty="0" smtClean="0">
                <a:solidFill>
                  <a:schemeClr val="tx1"/>
                </a:solidFill>
              </a:rPr>
              <a:t> поэт часто воспевал то, что являлось его взору. Одновременно начальная  строфа являлась чем-то вроде приветствия всему миру, всему живому на свете.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Японский поэт  "рисует", намечая немногими словами то, что читатель должен домыслить, дорисовать в воображении сам.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В хокку можно писать  не только о природе, а обо всём: о родном   крае, о работе, о развлечениях, об искусстве.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r>
              <a:rPr lang="ru-RU" sz="2400" b="1" dirty="0" smtClean="0"/>
              <a:t>    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ПРИРОДА </a:t>
            </a: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ТВОРЧЕСТВЕ С. ЕСЕНИНА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28343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«Зелёные» </a:t>
            </a:r>
            <a:r>
              <a:rPr lang="ru-RU" dirty="0"/>
              <a:t>пейзажи Есенина - это в основном среднерусская  природа во всей её неброской, скромной красоте: </a:t>
            </a:r>
            <a:r>
              <a:rPr lang="ru-RU" dirty="0" smtClean="0"/>
              <a:t>«буераки</a:t>
            </a:r>
            <a:r>
              <a:rPr lang="ru-RU" dirty="0"/>
              <a:t>…  пеньки…  косогоры… </a:t>
            </a:r>
            <a:r>
              <a:rPr lang="ru-RU" dirty="0" err="1"/>
              <a:t>обпечалили</a:t>
            </a:r>
            <a:r>
              <a:rPr lang="ru-RU" dirty="0"/>
              <a:t> русскую </a:t>
            </a:r>
            <a:r>
              <a:rPr lang="ru-RU" dirty="0" smtClean="0"/>
              <a:t>ширь» («Гой </a:t>
            </a:r>
            <a:r>
              <a:rPr lang="ru-RU" dirty="0"/>
              <a:t>ты, Русь моя  родная</a:t>
            </a:r>
            <a:r>
              <a:rPr lang="ru-RU" dirty="0" smtClean="0"/>
              <a:t>…»). </a:t>
            </a:r>
            <a:endParaRPr lang="ru-RU" dirty="0"/>
          </a:p>
          <a:p>
            <a:pPr algn="just"/>
            <a:r>
              <a:rPr lang="ru-RU" dirty="0" smtClean="0"/>
              <a:t>Природный </a:t>
            </a:r>
            <a:r>
              <a:rPr lang="ru-RU" dirty="0"/>
              <a:t>мир Есенина включает в себя небосвод с  луной, солнцем и звёздами, зори и закаты, ветры и метели, росы и  туманы. Он заселён множеством </a:t>
            </a:r>
            <a:r>
              <a:rPr lang="ru-RU" dirty="0" smtClean="0"/>
              <a:t>«жителей»: </a:t>
            </a:r>
            <a:r>
              <a:rPr lang="ru-RU" dirty="0"/>
              <a:t>от лопуха и крапивы -  до тополя и дуба, от мыши и лягушки - до коровы и медведя, от  воробья  - до орла. </a:t>
            </a:r>
          </a:p>
          <a:p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b="1" dirty="0" smtClean="0"/>
              <a:t>Природа </a:t>
            </a:r>
            <a:r>
              <a:rPr lang="ru-RU" b="1" dirty="0"/>
              <a:t>в его творчестве –очеловеченный организм : 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1625" y="4077072"/>
            <a:ext cx="4265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/>
          </a:p>
          <a:p>
            <a:r>
              <a:rPr lang="ru-RU" b="1" i="1" smtClean="0"/>
              <a:t>Пригорюнились</a:t>
            </a:r>
            <a:r>
              <a:rPr lang="ru-RU" i="1" smtClean="0"/>
              <a:t> </a:t>
            </a:r>
            <a:r>
              <a:rPr lang="ru-RU" b="1" i="1" smtClean="0"/>
              <a:t>девушки-ели…</a:t>
            </a:r>
            <a:r>
              <a:rPr lang="ru-RU" smtClean="0"/>
              <a:t/>
            </a:r>
            <a:br>
              <a:rPr lang="ru-RU" smtClean="0"/>
            </a:br>
            <a:r>
              <a:rPr lang="ru-RU" i="1" smtClean="0"/>
              <a:t> </a:t>
            </a:r>
            <a:endParaRPr lang="ru-RU" i="1" dirty="0"/>
          </a:p>
        </p:txBody>
      </p:sp>
      <p:pic>
        <p:nvPicPr>
          <p:cNvPr id="1027" name="Picture 3" descr="C:\Users\дас\Desktop\5316778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4000504"/>
            <a:ext cx="4082217" cy="257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0628" y="5429264"/>
            <a:ext cx="4035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(«Туча кружево в роще  связала…»)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896321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072494" cy="3013924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Одним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из любимейших образов лирики поэта является  белоствольная </a:t>
            </a:r>
            <a:r>
              <a:rPr lang="ru-RU" sz="1800" b="1" i="1" dirty="0">
                <a:solidFill>
                  <a:schemeClr val="tx1"/>
                </a:solidFill>
                <a:latin typeface="+mn-lt"/>
              </a:rPr>
              <a:t>берёза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которая возникает в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самом первом его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стихотворении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- «Берёза».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«Берёзка-свечка»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скоро оживёт,  улыбнётся, наденет серьги и бусы и превратится в крестьянскую  девушку с золотистыми косами, в сарафане, воплощая любовь  поэта к милой сердцу России, рязанским полям, родительскому  дому, к родным и близким: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3212976"/>
            <a:ext cx="50040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Белая </a:t>
            </a:r>
            <a:r>
              <a:rPr lang="ru-RU" i="1" dirty="0"/>
              <a:t>береза, я тебя люблю.</a:t>
            </a:r>
            <a:br>
              <a:rPr lang="ru-RU" i="1" dirty="0"/>
            </a:br>
            <a:r>
              <a:rPr lang="ru-RU" i="1" dirty="0"/>
              <a:t>Ну протяни мне ветку </a:t>
            </a:r>
            <a:r>
              <a:rPr lang="ru-RU" i="1" dirty="0" smtClean="0"/>
              <a:t>свою тонкую</a:t>
            </a:r>
            <a:r>
              <a:rPr lang="ru-RU" i="1" dirty="0"/>
              <a:t>.</a:t>
            </a:r>
            <a:br>
              <a:rPr lang="ru-RU" i="1" dirty="0"/>
            </a:br>
            <a:r>
              <a:rPr lang="ru-RU" i="1" dirty="0"/>
              <a:t>Без любви, без ласки </a:t>
            </a:r>
            <a:r>
              <a:rPr lang="ru-RU" i="1" dirty="0" smtClean="0"/>
              <a:t>пропадаю я</a:t>
            </a:r>
            <a:r>
              <a:rPr lang="ru-RU" i="1" dirty="0"/>
              <a:t>.</a:t>
            </a:r>
            <a:br>
              <a:rPr lang="ru-RU" i="1" dirty="0"/>
            </a:br>
            <a:r>
              <a:rPr lang="ru-RU" i="1" dirty="0"/>
              <a:t>Белая береза, ты - любовь </a:t>
            </a:r>
            <a:r>
              <a:rPr lang="ru-RU" i="1" dirty="0" smtClean="0"/>
              <a:t>моя.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500638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Есенинская </a:t>
            </a:r>
            <a:r>
              <a:rPr lang="ru-RU" dirty="0"/>
              <a:t>природа - не символ человеческих чувств и не  аналогия человеческого мира</a:t>
            </a:r>
            <a:r>
              <a:rPr lang="ru-RU" b="1" dirty="0"/>
              <a:t>, она - одушевлённое существо,  живущее своей, самостоятельной жизнью</a:t>
            </a:r>
            <a:r>
              <a:rPr lang="ru-RU" dirty="0"/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Picture 3" descr="C:\Users\дас\Pictures\Психи Рулят\берё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2857496"/>
            <a:ext cx="2994696" cy="245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00496" y="4566063"/>
            <a:ext cx="4855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(«Далеко за речкой рос кудрявый клён…»)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2626564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357298"/>
            <a:ext cx="8429684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</a:p>
          <a:p>
            <a:endParaRPr lang="ru-RU" dirty="0" smtClean="0"/>
          </a:p>
          <a:p>
            <a:r>
              <a:rPr lang="ru-RU" dirty="0" smtClean="0"/>
              <a:t>  Всё</a:t>
            </a:r>
            <a:r>
              <a:rPr lang="ru-RU" dirty="0"/>
              <a:t>, что ни происходит вокруг, отображается в </a:t>
            </a:r>
            <a:r>
              <a:rPr lang="ru-RU" dirty="0" smtClean="0"/>
              <a:t>стихах: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i="1" dirty="0" smtClean="0"/>
              <a:t>         Вечерним </a:t>
            </a:r>
            <a:r>
              <a:rPr lang="ru-RU" i="1" dirty="0"/>
              <a:t>вьюнком</a:t>
            </a:r>
            <a:br>
              <a:rPr lang="ru-RU" i="1" dirty="0"/>
            </a:br>
            <a:r>
              <a:rPr lang="ru-RU" i="1" dirty="0" smtClean="0"/>
              <a:t>                           Я </a:t>
            </a:r>
            <a:r>
              <a:rPr lang="ru-RU" i="1" dirty="0"/>
              <a:t>в плен захвачен... Недвижно</a:t>
            </a:r>
            <a:br>
              <a:rPr lang="ru-RU" i="1" dirty="0"/>
            </a:br>
            <a:r>
              <a:rPr lang="ru-RU" i="1" dirty="0" smtClean="0"/>
              <a:t>     Стою </a:t>
            </a:r>
            <a:r>
              <a:rPr lang="ru-RU" i="1" dirty="0"/>
              <a:t>в забытьи</a:t>
            </a:r>
            <a:r>
              <a:rPr lang="ru-RU" i="1" dirty="0" smtClean="0"/>
              <a:t>.</a:t>
            </a:r>
          </a:p>
          <a:p>
            <a:pPr algn="ctr"/>
            <a:r>
              <a:rPr lang="ru-RU" dirty="0"/>
              <a:t> </a:t>
            </a:r>
            <a:r>
              <a:rPr lang="ru-RU" dirty="0" smtClean="0"/>
              <a:t>                                                                      Басё.</a:t>
            </a:r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  </a:t>
            </a:r>
            <a:r>
              <a:rPr lang="ru-RU" i="1" dirty="0" smtClean="0"/>
              <a:t>Летние дожди -</a:t>
            </a:r>
          </a:p>
          <a:p>
            <a:pPr algn="ctr"/>
            <a:r>
              <a:rPr lang="ru-RU" i="1" dirty="0" smtClean="0"/>
              <a:t>                          будто </a:t>
            </a:r>
            <a:r>
              <a:rPr lang="ru-RU" i="1" dirty="0"/>
              <a:t>ветер холодный окрасил</a:t>
            </a:r>
          </a:p>
          <a:p>
            <a:pPr algn="ctr"/>
            <a:r>
              <a:rPr lang="ru-RU" i="1" dirty="0"/>
              <a:t>   </a:t>
            </a:r>
            <a:r>
              <a:rPr lang="ru-RU" i="1" dirty="0" smtClean="0"/>
              <a:t>   листочки </a:t>
            </a:r>
            <a:r>
              <a:rPr lang="ru-RU" i="1" dirty="0"/>
              <a:t>сливы…</a:t>
            </a:r>
          </a:p>
          <a:p>
            <a:pPr algn="ctr"/>
            <a:r>
              <a:rPr lang="ru-RU" dirty="0"/>
              <a:t>                                                                                   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                                                                               </a:t>
            </a:r>
            <a:r>
              <a:rPr lang="ru-RU" dirty="0" err="1" smtClean="0"/>
              <a:t>Саймаро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r>
              <a:rPr lang="ru-RU" sz="1600" b="1" dirty="0" smtClean="0"/>
              <a:t>Природа в </a:t>
            </a:r>
            <a:r>
              <a:rPr lang="ru-RU" sz="1600" b="1" dirty="0" err="1" smtClean="0"/>
              <a:t>хокку</a:t>
            </a:r>
            <a:r>
              <a:rPr lang="ru-RU" sz="1600" b="1" dirty="0" smtClean="0"/>
              <a:t> передает не только зрительные, но и звуковые</a:t>
            </a:r>
          </a:p>
          <a:p>
            <a:pPr algn="ctr"/>
            <a:r>
              <a:rPr lang="ru-RU" sz="1600" b="1" dirty="0" smtClean="0"/>
              <a:t> образы, «рождает» определенные  настроения и чувства,  является одушевленной.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 </a:t>
            </a:r>
            <a:endParaRPr lang="ru-RU" sz="1600" b="1" dirty="0" smtClean="0"/>
          </a:p>
          <a:p>
            <a:pPr algn="ctr"/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57166"/>
            <a:ext cx="108732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Природа в творчестве японских классиков</a:t>
            </a: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7154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Япония - это единственная страна в мире, где так любят и глубоко познают природу и так умело изображают её в своём творчестве.</a:t>
            </a:r>
            <a:endParaRPr lang="ru-RU" dirty="0"/>
          </a:p>
        </p:txBody>
      </p:sp>
      <p:pic>
        <p:nvPicPr>
          <p:cNvPr id="1026" name="Picture 2" descr="C:\Users\дас\Pictures\Психи Рулят\0_60fbd_b75fbe83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357430"/>
            <a:ext cx="2765190" cy="34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32037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9684" cy="1071570"/>
          </a:xfrm>
        </p:spPr>
        <p:txBody>
          <a:bodyPr/>
          <a:lstStyle/>
          <a:p>
            <a:r>
              <a:rPr lang="ru-RU" sz="2400" b="1" dirty="0" smtClean="0"/>
              <a:t>     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ЖИВОТНЫЙ МИР В ИЗОБРАЖЕНИИ ЕСЕНИНА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715404" cy="54543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900" dirty="0" smtClean="0"/>
              <a:t>     </a:t>
            </a:r>
            <a:r>
              <a:rPr lang="ru-RU" sz="2100" dirty="0" smtClean="0">
                <a:solidFill>
                  <a:schemeClr val="tx1"/>
                </a:solidFill>
              </a:rPr>
              <a:t>Среди есенинских живых существ наиболее многочисленны птицы: журавли, лебеди, совы, вороны, соловьи. Из домашних животных - лошади, коровы, собаки.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     Есенин считает всех животных своими братьями и сёстрами, разговаривает с ними, делится своими мыслями:</a:t>
            </a:r>
          </a:p>
          <a:p>
            <a:pPr>
              <a:lnSpc>
                <a:spcPct val="120000"/>
              </a:lnSpc>
              <a:buNone/>
            </a:pP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smtClean="0">
                <a:solidFill>
                  <a:schemeClr val="tx1"/>
                </a:solidFill>
              </a:rPr>
              <a:t>                                                </a:t>
            </a:r>
            <a:r>
              <a:rPr lang="ru-RU" sz="2100" i="1" dirty="0" smtClean="0">
                <a:solidFill>
                  <a:schemeClr val="tx1"/>
                </a:solidFill>
              </a:rPr>
              <a:t>Хочешь, пёс, я тебя поцелую </a:t>
            </a:r>
          </a:p>
          <a:p>
            <a:pPr>
              <a:lnSpc>
                <a:spcPct val="120000"/>
              </a:lnSpc>
              <a:buNone/>
            </a:pPr>
            <a:r>
              <a:rPr lang="ru-RU" sz="2100" i="1" dirty="0" smtClean="0">
                <a:solidFill>
                  <a:schemeClr val="tx1"/>
                </a:solidFill>
              </a:rPr>
              <a:t>                                                 За пробуждённый в сердце май!.. 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                                                                                         («Сукин сын»)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                                                 </a:t>
            </a:r>
            <a:r>
              <a:rPr lang="ru-RU" sz="2100" i="1" dirty="0" smtClean="0">
                <a:solidFill>
                  <a:schemeClr val="tx1"/>
                </a:solidFill>
              </a:rPr>
              <a:t>Давай с тобой полаем при луне </a:t>
            </a:r>
          </a:p>
          <a:p>
            <a:pPr>
              <a:buNone/>
            </a:pPr>
            <a:r>
              <a:rPr lang="ru-RU" sz="2100" i="1" dirty="0" smtClean="0">
                <a:solidFill>
                  <a:schemeClr val="tx1"/>
                </a:solidFill>
              </a:rPr>
              <a:t>                                                 На тихую, бесшумную погоду…</a:t>
            </a:r>
          </a:p>
          <a:p>
            <a:pPr>
              <a:buNone/>
            </a:pPr>
            <a:r>
              <a:rPr lang="ru-RU" sz="2100" dirty="0">
                <a:solidFill>
                  <a:srgbClr val="FFFF00"/>
                </a:solidFill>
              </a:rPr>
              <a:t> </a:t>
            </a:r>
            <a:r>
              <a:rPr lang="ru-RU" sz="2100" dirty="0" smtClean="0">
                <a:solidFill>
                  <a:srgbClr val="FFFF00"/>
                </a:solidFill>
              </a:rPr>
              <a:t>                                                                                </a:t>
            </a:r>
            <a:r>
              <a:rPr lang="ru-RU" sz="2100" dirty="0" smtClean="0">
                <a:solidFill>
                  <a:schemeClr val="tx1"/>
                </a:solidFill>
              </a:rPr>
              <a:t>(«Собаке Качалова»)</a:t>
            </a:r>
          </a:p>
          <a:p>
            <a:pPr>
              <a:buNone/>
            </a:pPr>
            <a:endParaRPr lang="ru-RU" sz="21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         </a:t>
            </a:r>
            <a:br>
              <a:rPr lang="ru-RU" sz="2100" dirty="0" smtClean="0">
                <a:solidFill>
                  <a:schemeClr val="tx1"/>
                </a:solidFill>
              </a:rPr>
            </a:br>
            <a:r>
              <a:rPr lang="ru-RU" sz="2100" dirty="0" smtClean="0">
                <a:solidFill>
                  <a:schemeClr val="tx1"/>
                </a:solidFill>
              </a:rPr>
              <a:t>Для поэта в природе не было ничего низкого и безобразного: кваканье лягушек казалось ему музыкой  ("под музыку лягушек я растил себя поэтом"), мечтал "розу белую с чёрной жабо</a:t>
            </a:r>
            <a:r>
              <a:rPr lang="ru-RU" sz="2100" dirty="0">
                <a:solidFill>
                  <a:schemeClr val="tx1"/>
                </a:solidFill>
              </a:rPr>
              <a:t>ю</a:t>
            </a:r>
            <a:r>
              <a:rPr lang="ru-RU" sz="2100" dirty="0" smtClean="0">
                <a:solidFill>
                  <a:schemeClr val="tx1"/>
                </a:solidFill>
              </a:rPr>
              <a:t>… на земле повенчать" ("Мне осталась одна забава…").</a:t>
            </a:r>
            <a:endParaRPr lang="ru-RU" sz="21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100" b="1" i="1" dirty="0" smtClean="0"/>
              <a:t>     </a:t>
            </a:r>
            <a:r>
              <a:rPr lang="ru-RU" sz="2100" b="1" dirty="0" smtClean="0">
                <a:solidFill>
                  <a:schemeClr val="tx1"/>
                </a:solidFill>
              </a:rPr>
              <a:t>Животные у Есенина не бездушны, не бесчувственны и в этом не уступают человеку.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051" name="Picture 3" descr="F:\69385959_soba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2973801" cy="21522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801" y="116632"/>
            <a:ext cx="7125113" cy="785818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ивотный мир в </a:t>
            </a:r>
            <a:r>
              <a:rPr lang="ru-RU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хокку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57231"/>
            <a:ext cx="8606190" cy="65722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Японские мастера слова, изучающие природу всю жизнь, знают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характер каждого животного. Кукушка для японцев является самой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мудрой из всех птиц: </a:t>
            </a:r>
          </a:p>
          <a:p>
            <a:pPr defTabSz="324000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</a:t>
            </a:r>
            <a: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Кукушка поёт – </a:t>
            </a:r>
            <a:b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  вы, мухи, букашки, жуки,</a:t>
            </a:r>
            <a:b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  слушайте хорошенько!</a:t>
            </a:r>
          </a:p>
          <a:p>
            <a:pPr defTabSz="324000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       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Исса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defTabSz="324000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Муха - маленькое насекомое, но у неё есть душа, поэтому японский </a:t>
            </a:r>
          </a:p>
          <a:p>
            <a:pPr defTabSz="324000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поэт относится к ней с большой добротой и щедростью:</a:t>
            </a:r>
            <a:br>
              <a:rPr lang="ru-RU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endParaRPr lang="ru-RU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defTabSz="32400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</a:p>
          <a:p>
            <a:pPr defTabSz="324000">
              <a:buNone/>
            </a:pPr>
            <a:r>
              <a:rPr lang="ru-RU" sz="16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                                                                 </a:t>
            </a:r>
            <a: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Один человек </a:t>
            </a:r>
            <a:b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                                                    И одна случайная муха</a:t>
            </a:r>
            <a:b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                                                    в большой гостиной… </a:t>
            </a:r>
          </a:p>
          <a:p>
            <a:pPr defTabSz="324000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                                      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Исса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defTabSz="324000">
              <a:buNone/>
            </a:pPr>
            <a:endParaRPr lang="ru-RU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defTabSz="324000">
              <a:buNone/>
            </a:pPr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Животные, птицы, насекомые в хокку одухотворены, они испытывают различные чувства и неразрывно связаны с миром человека.</a:t>
            </a:r>
            <a:endParaRPr lang="ru-RU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defTabSz="324000">
              <a:buNone/>
            </a:pPr>
            <a:r>
              <a:rPr lang="ru-RU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                                                                                                                              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</a:t>
            </a:r>
            <a:endParaRPr lang="ru-RU" sz="16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5" name="Picture 2" descr="C:\Users\дас\Pictures\Психи Рулят\20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3857628"/>
            <a:ext cx="2643206" cy="18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1075</TotalTime>
  <Words>737</Words>
  <Application>Microsoft Office PowerPoint</Application>
  <PresentationFormat>Экран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Связь поэзии С. Есенина с поэзией       хокку  японских  мастеров                       словесного искусства.</vt:lpstr>
      <vt:lpstr> Цель исследования:</vt:lpstr>
      <vt:lpstr>Задача исследования:</vt:lpstr>
      <vt:lpstr>         ЧТО ТАКОЕ ЯПОНСКИЕ ХОККУ?</vt:lpstr>
      <vt:lpstr>    ПРИРОДА В ТВОРЧЕСТВЕ С. ЕСЕНИНА</vt:lpstr>
      <vt:lpstr>Одним из любимейших образов лирики поэта является  белоствольная берёза, которая возникает в самом первом его стихотворении - «Берёза». «Берёзка-свечка» скоро оживёт,  улыбнётся, наденет серьги и бусы и превратится в крестьянскую  девушку с золотистыми косами, в сарафане, воплощая любовь  поэта к милой сердцу России, рязанским полям, родительскому  дому, к родным и близким: </vt:lpstr>
      <vt:lpstr>Слайд 7</vt:lpstr>
      <vt:lpstr>     ЖИВОТНЫЙ МИР В ИЗОБРАЖЕНИИ ЕСЕНИНА</vt:lpstr>
      <vt:lpstr>            Животный мир в хокку</vt:lpstr>
      <vt:lpstr>Мир крестьянина в творчестве Есенина</vt:lpstr>
      <vt:lpstr>          Изображение  человека в хокку</vt:lpstr>
      <vt:lpstr>           Выводы:</vt:lpstr>
      <vt:lpstr>                    ИСТОЧНИКИ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СВЯЗЬ ПОЭЗИИ С. ЕСЕНИНА С ПОЭЗИЕЙ  ХОККУ ЯПОНСКИХ                                                                           МАСТЕРОВ СЛОВЕСНОГО ИСКУССТВА</dc:title>
  <dc:creator>дас</dc:creator>
  <cp:lastModifiedBy>Computer_Image</cp:lastModifiedBy>
  <cp:revision>134</cp:revision>
  <dcterms:created xsi:type="dcterms:W3CDTF">2012-07-29T19:43:34Z</dcterms:created>
  <dcterms:modified xsi:type="dcterms:W3CDTF">2015-05-17T06:13:29Z</dcterms:modified>
</cp:coreProperties>
</file>