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93" r:id="rId19"/>
    <p:sldId id="272" r:id="rId20"/>
    <p:sldId id="273" r:id="rId21"/>
    <p:sldId id="292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91" r:id="rId37"/>
    <p:sldId id="289" r:id="rId38"/>
    <p:sldId id="290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428604"/>
            <a:ext cx="7192326" cy="10435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Иннокентий Федорович </a:t>
            </a:r>
            <a:r>
              <a:rPr lang="en-US" dirty="0" smtClean="0"/>
              <a:t>                </a:t>
            </a:r>
            <a:br>
              <a:rPr lang="en-US" dirty="0" smtClean="0"/>
            </a:br>
            <a:r>
              <a:rPr lang="en-US" dirty="0" smtClean="0"/>
              <a:t>                </a:t>
            </a:r>
            <a:r>
              <a:rPr lang="ru-RU" dirty="0" smtClean="0"/>
              <a:t>Анненский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929198"/>
            <a:ext cx="7267596" cy="164307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Презентацию подготовила учитель МОУ «Дрезненская гимназия» Орехово-Зуевского района  Московской области</a:t>
            </a:r>
          </a:p>
          <a:p>
            <a:r>
              <a:rPr lang="ru-RU" smtClean="0"/>
              <a:t> </a:t>
            </a:r>
            <a:r>
              <a:rPr lang="ru-RU" smtClean="0"/>
              <a:t>                                                                        Шевчик </a:t>
            </a:r>
            <a:r>
              <a:rPr lang="ru-RU" dirty="0" smtClean="0"/>
              <a:t>Н.В.</a:t>
            </a:r>
            <a:endParaRPr lang="ru-RU" dirty="0"/>
          </a:p>
        </p:txBody>
      </p:sp>
      <p:pic>
        <p:nvPicPr>
          <p:cNvPr id="1027" name="Picture 3" descr="C:\Users\Sergey\Desktop\Поэзия\Портрет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425840"/>
            <a:ext cx="2357454" cy="33814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74638"/>
            <a:ext cx="6933456" cy="796908"/>
          </a:xfrm>
        </p:spPr>
        <p:txBody>
          <a:bodyPr/>
          <a:lstStyle/>
          <a:p>
            <a:r>
              <a:rPr lang="ru-RU" dirty="0" smtClean="0"/>
              <a:t>Наставник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1142984"/>
            <a:ext cx="7290646" cy="510541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 1881 г. начинают публиковаться статьи Анненского по педагогическим проблемам. В них он высказывал свои взгляды на «</a:t>
            </a:r>
            <a:r>
              <a:rPr lang="ru-RU" dirty="0" smtClean="0">
                <a:solidFill>
                  <a:srgbClr val="FF0000"/>
                </a:solidFill>
              </a:rPr>
              <a:t>гуманное образование</a:t>
            </a:r>
            <a:r>
              <a:rPr lang="ru-RU" dirty="0" smtClean="0"/>
              <a:t>», которое должно развивать в ученике ум и фантазию, утверждал первостепенную роль родной речи в воспитании. Как педагог он оказал благотворное влияние на целую плеяду русских поэтов. Многие из них были лично знакомы с Анненским, поскольку учились в его гимназии; среди них и </a:t>
            </a:r>
            <a:r>
              <a:rPr lang="ru-RU" dirty="0" smtClean="0">
                <a:solidFill>
                  <a:srgbClr val="FF0000"/>
                </a:solidFill>
              </a:rPr>
              <a:t>Гумилев</a:t>
            </a:r>
            <a:r>
              <a:rPr lang="ru-RU" dirty="0" smtClean="0"/>
              <a:t>, который сделал первые шаги в поэзии именно под его руководством.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Еще в Киеве возник грандиозный замысел Анненского – перевести на русский язык все 19 трагедий Еврипида. Переводы по мере завершения публиковались с предисловиями-истолкованиями в «Журнале Министерства народного просвещения» и вышли посмертно в четырех томах (1916–1917). С этой огромной работой связаны и собственные драматические произведения Анненского: «</a:t>
            </a:r>
            <a:r>
              <a:rPr lang="ru-RU" dirty="0" err="1" smtClean="0"/>
              <a:t>Меланиппа-философ</a:t>
            </a:r>
            <a:r>
              <a:rPr lang="ru-RU" dirty="0" smtClean="0"/>
              <a:t>» (1901), «Царь </a:t>
            </a:r>
            <a:r>
              <a:rPr lang="ru-RU" dirty="0" err="1" smtClean="0"/>
              <a:t>Иксион</a:t>
            </a:r>
            <a:r>
              <a:rPr lang="ru-RU" dirty="0" smtClean="0"/>
              <a:t>» (1902), «</a:t>
            </a:r>
            <a:r>
              <a:rPr lang="ru-RU" dirty="0" err="1" smtClean="0"/>
              <a:t>Лаодамия</a:t>
            </a:r>
            <a:r>
              <a:rPr lang="ru-RU" dirty="0" smtClean="0"/>
              <a:t>» (1906) «</a:t>
            </a:r>
            <a:r>
              <a:rPr lang="ru-RU" dirty="0" err="1" smtClean="0"/>
              <a:t>Фамира-кифарэд</a:t>
            </a:r>
            <a:r>
              <a:rPr lang="ru-RU" dirty="0" smtClean="0"/>
              <a:t>» (1906).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Первый сборник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Все это время он продолжает писать стихи и в 1904 г. решается, наконец, их опубликовать. Сборник «Тихие песни» выходит под псевдонимом «Ник. </a:t>
            </a:r>
            <a:r>
              <a:rPr lang="ru-RU" sz="2000" dirty="0" err="1" smtClean="0"/>
              <a:t>Т-о</a:t>
            </a:r>
            <a:r>
              <a:rPr lang="ru-RU" sz="2000" dirty="0" smtClean="0"/>
              <a:t>». Псевдоним этот имел двойной смысл: буквы были взяты из имени Иннокентий, а «никто» – так назвался Одиссей, когда попал в пещеру </a:t>
            </a:r>
            <a:r>
              <a:rPr lang="ru-RU" sz="2000" dirty="0" err="1" smtClean="0"/>
              <a:t>Полифема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74638"/>
            <a:ext cx="7076332" cy="868346"/>
          </a:xfrm>
        </p:spPr>
        <p:txBody>
          <a:bodyPr/>
          <a:lstStyle/>
          <a:p>
            <a:r>
              <a:rPr lang="ru-RU" dirty="0" smtClean="0"/>
              <a:t>Критики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285860"/>
            <a:ext cx="7498080" cy="4800600"/>
          </a:xfrm>
        </p:spPr>
        <p:txBody>
          <a:bodyPr/>
          <a:lstStyle/>
          <a:p>
            <a:r>
              <a:rPr lang="ru-RU" dirty="0" smtClean="0"/>
              <a:t>Символисты (Блок, Брюсов) отнеслись к сборнику более чем сдержанно. Но Анненский и не рассчитывал на успех и понимание, признавался, что работает для будущего.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Первая публикация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1909 г. С. Маковский приглашает Анненского в открывающийся журнал </a:t>
            </a:r>
            <a:r>
              <a:rPr lang="ru-RU" dirty="0" smtClean="0">
                <a:solidFill>
                  <a:srgbClr val="FF0000"/>
                </a:solidFill>
              </a:rPr>
              <a:t>«Аполлон» </a:t>
            </a:r>
            <a:r>
              <a:rPr lang="ru-RU" dirty="0" smtClean="0"/>
              <a:t>как поэта и критика-редактора. В первом номере журнала публикуются стихи Анненского и начало его программной статьи «О современном лиризме». Статья вызвала обиду и раздражение у ряда поэтов и повлияла на добрые отношения с Маковским; публикация цикла стихотворений для второго номера была отложена на неопределенный срок.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719142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Памятник в Омске</a:t>
            </a:r>
            <a:endParaRPr lang="ru-RU" dirty="0"/>
          </a:p>
        </p:txBody>
      </p:sp>
      <p:pic>
        <p:nvPicPr>
          <p:cNvPr id="2050" name="Picture 2" descr="C:\Users\Sergey\Desktop\Поэзия\Федорович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44774" y="1142984"/>
            <a:ext cx="3484747" cy="46257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Смерть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Перенапряжение в работе и болезненные переживания приводят к резкому обострению сердечной болезни. 11 декабря (по новому стилю 30 ноября) 1909 г. Анненский скоропостижно скончался на ступеньках Царскосельского (Витебского) вокзала.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«Кипарисовый ларец»</a:t>
            </a:r>
            <a:endParaRPr lang="ru-RU" dirty="0"/>
          </a:p>
        </p:txBody>
      </p:sp>
      <p:pic>
        <p:nvPicPr>
          <p:cNvPr id="7170" name="Picture 2" descr="C:\Users\Sergey\Desktop\Поэзия\ифа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071810"/>
            <a:ext cx="1910967" cy="3039128"/>
          </a:xfrm>
          <a:prstGeom prst="rect">
            <a:avLst/>
          </a:prstGeom>
          <a:noFill/>
        </p:spPr>
      </p:pic>
      <p:pic>
        <p:nvPicPr>
          <p:cNvPr id="7172" name="Picture 4" descr="C:\Users\Sergey\Desktop\Поэзия\i.jpe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 flipH="1">
            <a:off x="6199566" y="2786058"/>
            <a:ext cx="2519713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«Кипарисовый ларец»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Вторая книга его лирики – «Кипарисовый ларец» – опубликована посмертно в 1910 г. О ней весьма уважительно отозвались Волошин, Гумилев, </a:t>
            </a:r>
            <a:r>
              <a:rPr lang="ru-RU" dirty="0" err="1" smtClean="0"/>
              <a:t>Вяч</a:t>
            </a:r>
            <a:r>
              <a:rPr lang="ru-RU" dirty="0" smtClean="0"/>
              <a:t>. Иванов, Брюсов.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Предшественник </a:t>
            </a:r>
            <a:r>
              <a:rPr lang="ru-RU" dirty="0" smtClean="0">
                <a:solidFill>
                  <a:srgbClr val="FF0000"/>
                </a:solidFill>
              </a:rPr>
              <a:t>акмеизма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Общепризнанно, что поэзия Анненского оказала сильное влияние на творчество акмеистов, которые объявили поэта своим духовным учителем.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Жизнь и творчество.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Иннокентий Федорович Анненский родился 1 сентября (по новому стилю 20 августа) 1855 г. в Омске, где в то время работал его отец, крупный государственный чиновник. В 1860 г. семья переехала в Петербург.</a:t>
            </a:r>
          </a:p>
          <a:p>
            <a:r>
              <a:rPr lang="ru-RU" dirty="0" smtClean="0"/>
              <a:t>Пятилетним ребенком Анненский перенес тяжелую болезнь сердца, что отразилось впоследствии не только на его жизни, но и на творчестве. Он учился в нескольких петербургских гимназиях, но болезнь постоянно мешала учебе. В 1875 г. юноше все же удалось экстерном сдать экзамены за полный гимназический курс, и он поступает на отделение словесности историко-филологического факультета Петербургского университета.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Городские мотивы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своей поэзии Анненский, как он сам говорит, стремился выразить "городскую, отчасти каменную, музейную душу", которую "пытали Достоевским", "больную и чуткую душу наших дней". Мир "больной души" - основная стихия творчества Анненского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Городские мотивы</a:t>
            </a:r>
            <a:endParaRPr lang="ru-RU" dirty="0"/>
          </a:p>
        </p:txBody>
      </p:sp>
      <p:pic>
        <p:nvPicPr>
          <p:cNvPr id="6146" name="Picture 2" descr="C:\Users\Sergey\Desktop\Поэзия\Анн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35100" y="1694031"/>
            <a:ext cx="7499350" cy="4308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". Мир "больной души" - основная стихия творчества Анненского. По справедливым указаниям критики, "ничто не удавалось в стихах Анненского так ярко, так убедительно, как описание кошмаров и </a:t>
            </a:r>
            <a:r>
              <a:rPr lang="ru-RU" dirty="0" err="1" smtClean="0"/>
              <a:t>бессонниц</a:t>
            </a:r>
            <a:r>
              <a:rPr lang="ru-RU" dirty="0" smtClean="0"/>
              <a:t>"; "для выражения мучительного упадка духа он находил тысячи оттенков. Он всячески именовал изгибы своей неврастении".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862018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 БЕССОННЫЕ НОЧИ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785794"/>
            <a:ext cx="7362084" cy="546260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Какой кошмар! Всё та же повесть...</a:t>
            </a:r>
          </a:p>
          <a:p>
            <a:r>
              <a:rPr lang="ru-RU" dirty="0" smtClean="0"/>
              <a:t>И кто, злодей, ее снизал?</a:t>
            </a:r>
          </a:p>
          <a:p>
            <a:r>
              <a:rPr lang="ru-RU" dirty="0" smtClean="0"/>
              <a:t>Опять там не пускали совесть</a:t>
            </a:r>
          </a:p>
          <a:p>
            <a:r>
              <a:rPr lang="ru-RU" dirty="0" smtClean="0"/>
              <a:t>На зеркала вощеных зал...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Опять там улыбались язве</a:t>
            </a:r>
          </a:p>
          <a:p>
            <a:r>
              <a:rPr lang="ru-RU" dirty="0" smtClean="0"/>
              <a:t>И гоготали, славя злость...</a:t>
            </a:r>
          </a:p>
          <a:p>
            <a:r>
              <a:rPr lang="ru-RU" dirty="0" smtClean="0"/>
              <a:t>Христа не распинали разве,</a:t>
            </a:r>
          </a:p>
          <a:p>
            <a:r>
              <a:rPr lang="ru-RU" dirty="0" smtClean="0"/>
              <a:t>И то затем, что не пришлось...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Опять там каверзный вопросик</a:t>
            </a:r>
          </a:p>
          <a:p>
            <a:r>
              <a:rPr lang="ru-RU" dirty="0" smtClean="0"/>
              <a:t>Спускали с плеч, не вороша.</a:t>
            </a:r>
          </a:p>
          <a:p>
            <a:r>
              <a:rPr lang="ru-RU" dirty="0" smtClean="0"/>
              <a:t>И всё там было — злобность мосек</a:t>
            </a:r>
          </a:p>
          <a:p>
            <a:r>
              <a:rPr lang="ru-RU" dirty="0" smtClean="0"/>
              <a:t>И </a:t>
            </a:r>
            <a:r>
              <a:rPr lang="ru-RU" dirty="0" err="1" smtClean="0"/>
              <a:t>пустодушье</a:t>
            </a:r>
            <a:r>
              <a:rPr lang="ru-RU" dirty="0" smtClean="0"/>
              <a:t> чинуша.</a:t>
            </a:r>
          </a:p>
          <a:p>
            <a:endParaRPr lang="ru-RU" dirty="0" smtClean="0"/>
          </a:p>
          <a:p>
            <a:pPr lvl="8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647704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Бессонные ночи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857232"/>
            <a:ext cx="7647836" cy="539116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Но лжи и лести отдал дань я.</a:t>
            </a:r>
          </a:p>
          <a:p>
            <a:r>
              <a:rPr lang="ru-RU" dirty="0" smtClean="0"/>
              <a:t>Бьет пять часов — пора домой;</a:t>
            </a:r>
          </a:p>
          <a:p>
            <a:r>
              <a:rPr lang="ru-RU" dirty="0" smtClean="0"/>
              <a:t>И наг, и тесен угол мой...</a:t>
            </a:r>
          </a:p>
          <a:p>
            <a:r>
              <a:rPr lang="ru-RU" dirty="0" smtClean="0"/>
              <a:t>Но до свиданья, до свиданья!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Так хорошо побыть без слов;</a:t>
            </a:r>
          </a:p>
          <a:p>
            <a:r>
              <a:rPr lang="ru-RU" dirty="0" smtClean="0"/>
              <a:t>Когда до капли оцет допит...</a:t>
            </a:r>
          </a:p>
          <a:p>
            <a:r>
              <a:rPr lang="ru-RU" dirty="0" smtClean="0"/>
              <a:t>Цикада жадная часов,</a:t>
            </a:r>
          </a:p>
          <a:p>
            <a:r>
              <a:rPr lang="ru-RU" dirty="0" smtClean="0"/>
              <a:t>Зачем твой бег меня торопит?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Всё знаю — ты права опять,</a:t>
            </a:r>
          </a:p>
          <a:p>
            <a:r>
              <a:rPr lang="ru-RU" dirty="0" smtClean="0"/>
              <a:t>Права, без устали токуя...</a:t>
            </a:r>
          </a:p>
          <a:p>
            <a:r>
              <a:rPr lang="ru-RU" dirty="0" smtClean="0"/>
              <a:t>Но прав и я,— и дай мне спать,</a:t>
            </a:r>
          </a:p>
          <a:p>
            <a:r>
              <a:rPr lang="ru-RU" dirty="0" smtClean="0"/>
              <a:t>Пока во сне еще не лгу 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7004894" cy="7969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Безысходная тоска жизни и ужас перед "освобождающей" смертью, одновременное "желание уничтожиться и боязнь умереть", неприятие действительности, стремление бежать от нее в "сладостный гашиш" бреда, в "запой" труда, в "отравы" стихов и вместе с тем "загадочная" привязанность к "будням", к повседневности, к "безнадежной </a:t>
            </a:r>
            <a:r>
              <a:rPr lang="ru-RU" dirty="0" err="1" smtClean="0"/>
              <a:t>разоренности</a:t>
            </a:r>
            <a:r>
              <a:rPr lang="ru-RU" dirty="0" smtClean="0"/>
              <a:t> своего пошлого мира" - таково сложное и противоречивое "мировосприятие и миропонимание", которое стремится "внушить" Анненский своими стихами.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74638"/>
            <a:ext cx="6361952" cy="58259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Декаденство</a:t>
            </a:r>
            <a:r>
              <a:rPr lang="ru-RU" dirty="0" smtClean="0"/>
              <a:t> </a:t>
            </a:r>
            <a:r>
              <a:rPr lang="ru-RU" dirty="0" err="1" smtClean="0"/>
              <a:t>Анненсконо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857232"/>
            <a:ext cx="7576398" cy="6000768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Приближаясь этим "мировосприятием" из всех своих современников более всего к Федору Сологубу (см.), формами стиха Анненский наиболее близок молодому Брюсову (см.) периода "русских символистов". Однако преувеличенное "декадентство" первых стихов Брюсова, в которым было много нарочитого, придуманного со специальной целью обратить на себя внимание, "эпатировать" читателя, у не печатавшего свои стихи А. носит глубоко органический характер. Брюсов скоро отошел от своих ранних ученических опытов. Анненский оставался верен "декадентству" в течение всей жизни, "застыл в своем модернизме на определенной точке начала 90-х гг.", но зато и довел его до совершенного художественного выражения.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«Поэт для поэтов»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Своеобразная литературная судьба Анненского напоминает судьбу Тютчева (см.). Как и последний, Анненский - типичный "поэт для поэтов". Свою единственную прижизненную книгу стихов он выпустил под характерным псевдонимом "Никто". И действительно в течение почти всей своей жизни Анненский оставался в литературе "никем". Лишь незадолго до смерти его поэзия приобретает известность в кружке петербургских поэтов, группировавшихся вокруг журнала "Аполлон"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Литературное влияние Анненского на возникшие вслед за символизмом течения русской поэзии (акмеизм, футуризм) очень велико. Стихотворение Анненского "Колокольчики" по праву может быть названо первым по времени написания русским футуристическим стихотворением.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74638"/>
            <a:ext cx="6219076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"Колокольчики"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785794"/>
            <a:ext cx="7498080" cy="578647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Глухая дорога.</a:t>
            </a:r>
          </a:p>
          <a:p>
            <a:r>
              <a:rPr lang="ru-RU" dirty="0" smtClean="0"/>
              <a:t>Колокольчик в зимнюю ночь рассказывает путнику</a:t>
            </a:r>
          </a:p>
          <a:p>
            <a:r>
              <a:rPr lang="ru-RU" dirty="0" smtClean="0"/>
              <a:t>свадебную историю.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Динь-динь-динь,</a:t>
            </a:r>
          </a:p>
          <a:p>
            <a:r>
              <a:rPr lang="ru-RU" dirty="0" err="1" smtClean="0"/>
              <a:t>Дини-дини</a:t>
            </a:r>
            <a:r>
              <a:rPr lang="ru-RU" dirty="0" smtClean="0"/>
              <a:t>...</a:t>
            </a:r>
          </a:p>
          <a:p>
            <a:r>
              <a:rPr lang="ru-RU" dirty="0" err="1" smtClean="0"/>
              <a:t>Дидо</a:t>
            </a:r>
            <a:r>
              <a:rPr lang="ru-RU" dirty="0" smtClean="0"/>
              <a:t> Ладо, </a:t>
            </a:r>
            <a:r>
              <a:rPr lang="ru-RU" dirty="0" err="1" smtClean="0"/>
              <a:t>Дидо</a:t>
            </a:r>
            <a:r>
              <a:rPr lang="ru-RU" dirty="0" smtClean="0"/>
              <a:t> Ладо,</a:t>
            </a:r>
          </a:p>
          <a:p>
            <a:r>
              <a:rPr lang="ru-RU" dirty="0" smtClean="0"/>
              <a:t>Лиду </a:t>
            </a:r>
            <a:r>
              <a:rPr lang="ru-RU" dirty="0" err="1" smtClean="0"/>
              <a:t>диду</a:t>
            </a:r>
            <a:r>
              <a:rPr lang="ru-RU" dirty="0" smtClean="0"/>
              <a:t> ладили,</a:t>
            </a:r>
          </a:p>
          <a:p>
            <a:r>
              <a:rPr lang="ru-RU" dirty="0" err="1" smtClean="0"/>
              <a:t>Дида</a:t>
            </a:r>
            <a:r>
              <a:rPr lang="ru-RU" dirty="0" smtClean="0"/>
              <a:t> Лиде ладили,-</a:t>
            </a:r>
          </a:p>
          <a:p>
            <a:r>
              <a:rPr lang="ru-RU" dirty="0" smtClean="0"/>
              <a:t>Ладили, не сладили,</a:t>
            </a:r>
          </a:p>
          <a:p>
            <a:r>
              <a:rPr lang="ru-RU" dirty="0" smtClean="0"/>
              <a:t>Лиду </a:t>
            </a:r>
            <a:r>
              <a:rPr lang="ru-RU" dirty="0" err="1" smtClean="0"/>
              <a:t>надосадили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День делали,</a:t>
            </a:r>
          </a:p>
          <a:p>
            <a:r>
              <a:rPr lang="ru-RU" dirty="0" smtClean="0"/>
              <a:t>Да день не делали,</a:t>
            </a:r>
          </a:p>
          <a:p>
            <a:r>
              <a:rPr lang="ru-RU" dirty="0" smtClean="0"/>
              <a:t>Дела не доделали,</a:t>
            </a:r>
          </a:p>
          <a:p>
            <a:r>
              <a:rPr lang="ru-RU" dirty="0" smtClean="0"/>
              <a:t>Головы-то целы ли?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Стихи должны «вылёживаться»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Важную роль в жизни Анненского сыграл старший брат Николай Федорович, известный экономист и публицист: у него младший и живет большей частью, и к сдаче экзаменов экстерном готовится с его помощью. Советы не печататься до 30 лет, давать стихам годами «вылеживаться» – станут законами для Иннокентия Федоровича до конца жизни.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361688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714356"/>
            <a:ext cx="7647836" cy="553404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Ляду </a:t>
            </a:r>
            <a:r>
              <a:rPr lang="ru-RU" dirty="0" err="1" smtClean="0"/>
              <a:t>дида</a:t>
            </a:r>
            <a:r>
              <a:rPr lang="ru-RU" dirty="0" smtClean="0"/>
              <a:t> надо ли -</a:t>
            </a:r>
          </a:p>
          <a:p>
            <a:r>
              <a:rPr lang="ru-RU" dirty="0" err="1" smtClean="0"/>
              <a:t>Диду</a:t>
            </a:r>
            <a:r>
              <a:rPr lang="ru-RU" dirty="0" smtClean="0"/>
              <a:t> баню задали.</a:t>
            </a:r>
          </a:p>
          <a:p>
            <a:r>
              <a:rPr lang="ru-RU" dirty="0" smtClean="0"/>
              <a:t>Динь-динь-динь, </a:t>
            </a:r>
            <a:r>
              <a:rPr lang="ru-RU" dirty="0" err="1" smtClean="0"/>
              <a:t>дини-динь</a:t>
            </a:r>
            <a:r>
              <a:rPr lang="ru-RU" dirty="0" smtClean="0"/>
              <a:t>...</a:t>
            </a:r>
          </a:p>
          <a:p>
            <a:r>
              <a:rPr lang="ru-RU" dirty="0" err="1" smtClean="0"/>
              <a:t>Колоколы-балаболы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Колоколы-балаболы</a:t>
            </a:r>
            <a:r>
              <a:rPr lang="ru-RU" dirty="0" smtClean="0"/>
              <a:t>,</a:t>
            </a:r>
          </a:p>
          <a:p>
            <a:r>
              <a:rPr lang="ru-RU" dirty="0" smtClean="0"/>
              <a:t>Накололи, намололи,</a:t>
            </a:r>
          </a:p>
          <a:p>
            <a:r>
              <a:rPr lang="ru-RU" dirty="0" smtClean="0"/>
              <a:t>Дале боле, </a:t>
            </a:r>
            <a:r>
              <a:rPr lang="ru-RU" dirty="0" err="1" smtClean="0"/>
              <a:t>дале</a:t>
            </a:r>
            <a:r>
              <a:rPr lang="ru-RU" dirty="0" smtClean="0"/>
              <a:t> бале...</a:t>
            </a:r>
          </a:p>
          <a:p>
            <a:r>
              <a:rPr lang="ru-RU" dirty="0" smtClean="0"/>
              <a:t>Накололи, намололи,</a:t>
            </a:r>
          </a:p>
          <a:p>
            <a:r>
              <a:rPr lang="ru-RU" dirty="0" err="1" smtClean="0"/>
              <a:t>Колоколы-балаболы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Лопотуньи налетали,</a:t>
            </a:r>
          </a:p>
          <a:p>
            <a:r>
              <a:rPr lang="ru-RU" dirty="0" err="1" smtClean="0"/>
              <a:t>Болмоталы</a:t>
            </a:r>
            <a:r>
              <a:rPr lang="ru-RU" dirty="0" smtClean="0"/>
              <a:t> навязали,</a:t>
            </a:r>
          </a:p>
          <a:p>
            <a:r>
              <a:rPr lang="ru-RU" dirty="0" smtClean="0"/>
              <a:t>Лопотали-хлопотали,</a:t>
            </a:r>
          </a:p>
          <a:p>
            <a:r>
              <a:rPr lang="ru-RU" dirty="0" smtClean="0"/>
              <a:t>Лопотали, </a:t>
            </a:r>
            <a:r>
              <a:rPr lang="ru-RU" dirty="0" err="1" smtClean="0"/>
              <a:t>болмотали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Лопоталы</a:t>
            </a:r>
            <a:r>
              <a:rPr lang="ru-RU" dirty="0" smtClean="0"/>
              <a:t> поломали.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0"/>
            <a:ext cx="5212064" cy="500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571480"/>
            <a:ext cx="7647836" cy="592935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Динь!	</a:t>
            </a:r>
          </a:p>
          <a:p>
            <a:r>
              <a:rPr lang="ru-RU" dirty="0" smtClean="0"/>
              <a:t>Ты бы, </a:t>
            </a:r>
            <a:r>
              <a:rPr lang="ru-RU" dirty="0" err="1" smtClean="0"/>
              <a:t>дид</a:t>
            </a:r>
            <a:r>
              <a:rPr lang="ru-RU" dirty="0" smtClean="0"/>
              <a:t>, не </a:t>
            </a:r>
            <a:r>
              <a:rPr lang="ru-RU" dirty="0" err="1" smtClean="0"/>
              <a:t>зёньками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Ты бы, </a:t>
            </a:r>
            <a:r>
              <a:rPr lang="ru-RU" dirty="0" err="1" smtClean="0"/>
              <a:t>диду</a:t>
            </a:r>
            <a:r>
              <a:rPr lang="ru-RU" dirty="0" smtClean="0"/>
              <a:t>, деньгами...</a:t>
            </a:r>
          </a:p>
          <a:p>
            <a:r>
              <a:rPr lang="ru-RU" dirty="0" smtClean="0"/>
              <a:t>Деньгами, деньгами...</a:t>
            </a:r>
          </a:p>
          <a:p>
            <a:r>
              <a:rPr lang="ru-RU" dirty="0" smtClean="0"/>
              <a:t>Долго ли, не долго ли,</a:t>
            </a:r>
          </a:p>
          <a:p>
            <a:r>
              <a:rPr lang="ru-RU" dirty="0" smtClean="0"/>
              <a:t>Лиде шубу завели...</a:t>
            </a:r>
          </a:p>
          <a:p>
            <a:r>
              <a:rPr lang="ru-RU" dirty="0" smtClean="0"/>
              <a:t>Холили - не холили,</a:t>
            </a:r>
          </a:p>
          <a:p>
            <a:r>
              <a:rPr lang="ru-RU" dirty="0" err="1" smtClean="0"/>
              <a:t>Волили</a:t>
            </a:r>
            <a:r>
              <a:rPr lang="ru-RU" dirty="0" smtClean="0"/>
              <a:t> - неволили,</a:t>
            </a:r>
          </a:p>
          <a:p>
            <a:r>
              <a:rPr lang="ru-RU" dirty="0" smtClean="0"/>
              <a:t>Мало ль пили, боле лили.</a:t>
            </a:r>
          </a:p>
          <a:p>
            <a:r>
              <a:rPr lang="ru-RU" dirty="0" err="1" smtClean="0"/>
              <a:t>Дида</a:t>
            </a:r>
            <a:r>
              <a:rPr lang="ru-RU" dirty="0" smtClean="0"/>
              <a:t> Ладу золотили.</a:t>
            </a:r>
          </a:p>
          <a:p>
            <a:r>
              <a:rPr lang="ru-RU" dirty="0" smtClean="0"/>
              <a:t>Дяди ли, не дяди ли,</a:t>
            </a:r>
          </a:p>
          <a:p>
            <a:r>
              <a:rPr lang="ru-RU" dirty="0" smtClean="0"/>
              <a:t>Ладили - наладили...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24" y="274638"/>
            <a:ext cx="4504564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714356"/>
            <a:ext cx="7504960" cy="5534044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Ой, пила, пила, пила,</a:t>
            </a:r>
          </a:p>
          <a:p>
            <a:r>
              <a:rPr lang="ru-RU" dirty="0" err="1" smtClean="0"/>
              <a:t>Диду</a:t>
            </a:r>
            <a:r>
              <a:rPr lang="ru-RU" dirty="0" smtClean="0"/>
              <a:t> пива не дала:</a:t>
            </a:r>
          </a:p>
          <a:p>
            <a:r>
              <a:rPr lang="ru-RU" dirty="0" err="1" smtClean="0"/>
              <a:t>Диду</a:t>
            </a:r>
            <a:r>
              <a:rPr lang="ru-RU" dirty="0" smtClean="0"/>
              <a:t> Лиду </a:t>
            </a:r>
            <a:r>
              <a:rPr lang="ru-RU" dirty="0" err="1" smtClean="0"/>
              <a:t>надобе</a:t>
            </a:r>
            <a:r>
              <a:rPr lang="ru-RU" dirty="0" smtClean="0"/>
              <a:t>,</a:t>
            </a:r>
          </a:p>
          <a:p>
            <a:r>
              <a:rPr lang="ru-RU" dirty="0" smtClean="0"/>
              <a:t>Ляду </a:t>
            </a:r>
            <a:r>
              <a:rPr lang="ru-RU" dirty="0" err="1" smtClean="0"/>
              <a:t>дида</a:t>
            </a:r>
            <a:r>
              <a:rPr lang="ru-RU" dirty="0" smtClean="0"/>
              <a:t> </a:t>
            </a:r>
            <a:r>
              <a:rPr lang="ru-RU" dirty="0" err="1" smtClean="0"/>
              <a:t>надобе</a:t>
            </a:r>
            <a:r>
              <a:rPr lang="ru-RU" dirty="0" smtClean="0"/>
              <a:t>,</a:t>
            </a:r>
          </a:p>
          <a:p>
            <a:r>
              <a:rPr lang="ru-RU" dirty="0" smtClean="0"/>
              <a:t>Ой, динь, динь, динь -</a:t>
            </a:r>
            <a:r>
              <a:rPr lang="ru-RU" dirty="0" err="1" smtClean="0"/>
              <a:t>дини</a:t>
            </a:r>
            <a:r>
              <a:rPr lang="ru-RU" dirty="0" smtClean="0"/>
              <a:t>, </a:t>
            </a:r>
            <a:r>
              <a:rPr lang="ru-RU" dirty="0" err="1" smtClean="0"/>
              <a:t>дини</a:t>
            </a:r>
            <a:r>
              <a:rPr lang="ru-RU" dirty="0" smtClean="0"/>
              <a:t>, </a:t>
            </a:r>
            <a:r>
              <a:rPr lang="ru-RU" dirty="0" err="1" smtClean="0"/>
              <a:t>дини-динь</a:t>
            </a:r>
            <a:r>
              <a:rPr lang="ru-RU" dirty="0" smtClean="0"/>
              <a:t>,</a:t>
            </a:r>
          </a:p>
          <a:p>
            <a:r>
              <a:rPr lang="ru-RU" dirty="0" smtClean="0"/>
              <a:t>Деньги </a:t>
            </a:r>
            <a:r>
              <a:rPr lang="ru-RU" dirty="0" err="1" smtClean="0"/>
              <a:t>дида</a:t>
            </a:r>
            <a:r>
              <a:rPr lang="ru-RU" dirty="0" smtClean="0"/>
              <a:t> милые,</a:t>
            </a:r>
          </a:p>
          <a:p>
            <a:r>
              <a:rPr lang="ru-RU" dirty="0" smtClean="0"/>
              <a:t>А усы-то сивые...</a:t>
            </a:r>
          </a:p>
          <a:p>
            <a:r>
              <a:rPr lang="ru-RU" dirty="0" smtClean="0"/>
              <a:t>Динь!</a:t>
            </a:r>
          </a:p>
          <a:p>
            <a:r>
              <a:rPr lang="ru-RU" dirty="0" smtClean="0"/>
              <a:t>День.</a:t>
            </a:r>
          </a:p>
          <a:p>
            <a:r>
              <a:rPr lang="ru-RU" dirty="0" smtClean="0"/>
              <a:t>Дан вам день...</a:t>
            </a:r>
          </a:p>
          <a:p>
            <a:r>
              <a:rPr lang="ru-RU" dirty="0" smtClean="0"/>
              <a:t>Долго ли вы там?</a:t>
            </a:r>
          </a:p>
          <a:p>
            <a:r>
              <a:rPr lang="ru-RU" dirty="0" smtClean="0"/>
              <a:t>Мало было вам?</a:t>
            </a:r>
          </a:p>
          <a:p>
            <a:r>
              <a:rPr lang="ru-RU" dirty="0" smtClean="0"/>
              <a:t>Вам?</a:t>
            </a:r>
          </a:p>
          <a:p>
            <a:r>
              <a:rPr lang="ru-RU" dirty="0" smtClean="0"/>
              <a:t>Дам</a:t>
            </a:r>
          </a:p>
          <a:p>
            <a:r>
              <a:rPr lang="ru-RU" dirty="0" smtClean="0"/>
              <a:t>По губам.</a:t>
            </a:r>
          </a:p>
          <a:p>
            <a:r>
              <a:rPr lang="ru-RU" dirty="0" smtClean="0"/>
              <a:t>По головам</a:t>
            </a:r>
          </a:p>
          <a:p>
            <a:r>
              <a:rPr lang="ru-RU" dirty="0" smtClean="0"/>
              <a:t>Дам.</a:t>
            </a:r>
          </a:p>
          <a:p>
            <a:r>
              <a:rPr lang="ru-RU" dirty="0" err="1" smtClean="0"/>
              <a:t>Буби-буби-бубенцы</a:t>
            </a:r>
            <a:r>
              <a:rPr lang="ru-RU" dirty="0" smtClean="0"/>
              <a:t> ли,</a:t>
            </a:r>
          </a:p>
          <a:p>
            <a:r>
              <a:rPr lang="ru-RU" dirty="0" smtClean="0"/>
              <a:t>Мы ли ныли, вы ли ныли,</a:t>
            </a:r>
          </a:p>
          <a:p>
            <a:r>
              <a:rPr lang="ru-RU" dirty="0" smtClean="0"/>
              <a:t>Бубенцы ли, бубенцы ли...</a:t>
            </a:r>
          </a:p>
          <a:p>
            <a:r>
              <a:rPr lang="ru-RU" dirty="0" smtClean="0"/>
              <a:t>День, дома бы день,</a:t>
            </a:r>
          </a:p>
          <a:p>
            <a:r>
              <a:rPr lang="ru-RU" dirty="0" smtClean="0"/>
              <a:t>День один...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74638"/>
            <a:ext cx="4218812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642918"/>
            <a:ext cx="7290646" cy="560548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Колоколы-балаболы</a:t>
            </a:r>
            <a:r>
              <a:rPr lang="ru-RU" dirty="0" smtClean="0"/>
              <a:t>,</a:t>
            </a:r>
          </a:p>
          <a:p>
            <a:r>
              <a:rPr lang="ru-RU" dirty="0" smtClean="0"/>
              <a:t>Мало лили, боле пили,</a:t>
            </a:r>
          </a:p>
          <a:p>
            <a:r>
              <a:rPr lang="ru-RU" dirty="0" smtClean="0"/>
              <a:t>Балаболы потупили...</a:t>
            </a:r>
          </a:p>
          <a:p>
            <a:r>
              <a:rPr lang="ru-RU" dirty="0" smtClean="0"/>
              <a:t>Бубенцы-бубенчики,</a:t>
            </a:r>
          </a:p>
          <a:p>
            <a:r>
              <a:rPr lang="ru-RU" dirty="0" smtClean="0"/>
              <a:t>Малые младенчики,</a:t>
            </a:r>
          </a:p>
          <a:p>
            <a:r>
              <a:rPr lang="ru-RU" dirty="0" err="1" smtClean="0"/>
              <a:t>Болмоталы</a:t>
            </a:r>
            <a:r>
              <a:rPr lang="ru-RU" dirty="0" smtClean="0"/>
              <a:t> вынимали,</a:t>
            </a:r>
          </a:p>
          <a:p>
            <a:r>
              <a:rPr lang="ru-RU" dirty="0" err="1" smtClean="0"/>
              <a:t>Лопоталы</a:t>
            </a:r>
            <a:r>
              <a:rPr lang="ru-RU" dirty="0" smtClean="0"/>
              <a:t> выдавали,</a:t>
            </a:r>
          </a:p>
          <a:p>
            <a:r>
              <a:rPr lang="ru-RU" dirty="0" smtClean="0"/>
              <a:t>Лопотали, лопотали...</a:t>
            </a:r>
          </a:p>
          <a:p>
            <a:r>
              <a:rPr lang="ru-RU" dirty="0" smtClean="0"/>
              <a:t>Динь...</a:t>
            </a:r>
          </a:p>
          <a:p>
            <a:r>
              <a:rPr lang="ru-RU" dirty="0" err="1" smtClean="0"/>
              <a:t>Колоколы-балаболы</a:t>
            </a:r>
            <a:r>
              <a:rPr lang="ru-RU" dirty="0" smtClean="0"/>
              <a:t>...</a:t>
            </a:r>
          </a:p>
          <a:p>
            <a:r>
              <a:rPr lang="ru-RU" dirty="0" err="1" smtClean="0"/>
              <a:t>Колоколы-балаболы</a:t>
            </a:r>
            <a:r>
              <a:rPr lang="ru-RU" dirty="0" smtClean="0"/>
              <a:t>...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0"/>
            <a:ext cx="5933324" cy="7857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Смычок и струны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1071546"/>
            <a:ext cx="7147770" cy="5176854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Какой тяжелый, темный бред!</a:t>
            </a:r>
          </a:p>
          <a:p>
            <a:r>
              <a:rPr lang="ru-RU" dirty="0" smtClean="0"/>
              <a:t>Как эти выси </a:t>
            </a:r>
            <a:r>
              <a:rPr lang="ru-RU" dirty="0" err="1" smtClean="0"/>
              <a:t>мутно-лунны</a:t>
            </a:r>
            <a:r>
              <a:rPr lang="ru-RU" dirty="0" smtClean="0"/>
              <a:t>!</a:t>
            </a:r>
          </a:p>
          <a:p>
            <a:r>
              <a:rPr lang="ru-RU" dirty="0" smtClean="0"/>
              <a:t>Касаться скрипки столько лет</a:t>
            </a:r>
          </a:p>
          <a:p>
            <a:r>
              <a:rPr lang="ru-RU" dirty="0" smtClean="0"/>
              <a:t>И не узнать при свете струны!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Кому ж нас надо? Кто зажег</a:t>
            </a:r>
          </a:p>
          <a:p>
            <a:r>
              <a:rPr lang="ru-RU" dirty="0" smtClean="0"/>
              <a:t>Два желтых лика, два унылых...</a:t>
            </a:r>
          </a:p>
          <a:p>
            <a:r>
              <a:rPr lang="ru-RU" dirty="0" smtClean="0"/>
              <a:t>И вдруг почувствовал смычок,</a:t>
            </a:r>
          </a:p>
          <a:p>
            <a:r>
              <a:rPr lang="ru-RU" dirty="0" smtClean="0"/>
              <a:t>Что кто-то взял и кто-то слил их.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"О, как давно! Сквозь эту тьму</a:t>
            </a:r>
          </a:p>
          <a:p>
            <a:r>
              <a:rPr lang="ru-RU" dirty="0" smtClean="0"/>
              <a:t>Скажи одно: ты та ли, та ли?"</a:t>
            </a:r>
          </a:p>
          <a:p>
            <a:r>
              <a:rPr lang="ru-RU" dirty="0" smtClean="0"/>
              <a:t>И струны ластились к нему,</a:t>
            </a:r>
          </a:p>
          <a:p>
            <a:r>
              <a:rPr lang="ru-RU" dirty="0" smtClean="0"/>
              <a:t>Звеня, но, ластясь, трепетали.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152764" y="427038"/>
            <a:ext cx="5933324" cy="36828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274638"/>
            <a:ext cx="6576266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Смычок и струны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857232"/>
            <a:ext cx="7576398" cy="539116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"Не правда ль, больше никогда</a:t>
            </a:r>
          </a:p>
          <a:p>
            <a:r>
              <a:rPr lang="ru-RU" dirty="0" smtClean="0"/>
              <a:t>Мы не расстанемся? довольно?.."</a:t>
            </a:r>
          </a:p>
          <a:p>
            <a:r>
              <a:rPr lang="ru-RU" dirty="0" smtClean="0"/>
              <a:t>И скрипка отвечала да,</a:t>
            </a:r>
          </a:p>
          <a:p>
            <a:r>
              <a:rPr lang="ru-RU" dirty="0" smtClean="0"/>
              <a:t>Но сердцу скрипки было больно.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Смычок все понял, он затих,</a:t>
            </a:r>
          </a:p>
          <a:p>
            <a:r>
              <a:rPr lang="ru-RU" dirty="0" smtClean="0"/>
              <a:t>А в скрипке эхо все держалось...</a:t>
            </a:r>
          </a:p>
          <a:p>
            <a:r>
              <a:rPr lang="ru-RU" dirty="0" smtClean="0"/>
              <a:t>И было мукою для них,</a:t>
            </a:r>
          </a:p>
          <a:p>
            <a:r>
              <a:rPr lang="ru-RU" dirty="0" smtClean="0"/>
              <a:t>Что людям музыкой казалось.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Но человек не погасил</a:t>
            </a:r>
          </a:p>
          <a:p>
            <a:r>
              <a:rPr lang="ru-RU" dirty="0" smtClean="0"/>
              <a:t>До утра свеч... И струны пели...</a:t>
            </a:r>
          </a:p>
          <a:p>
            <a:r>
              <a:rPr lang="ru-RU" dirty="0" smtClean="0"/>
              <a:t>Лишь солнце их нашло без сил</a:t>
            </a:r>
          </a:p>
          <a:p>
            <a:r>
              <a:rPr lang="ru-RU" dirty="0" smtClean="0"/>
              <a:t>На черном бархате постели.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Смычок и  струны</a:t>
            </a:r>
            <a:endParaRPr lang="ru-RU" dirty="0"/>
          </a:p>
        </p:txBody>
      </p:sp>
      <p:pic>
        <p:nvPicPr>
          <p:cNvPr id="4098" name="Picture 2" descr="C:\Users\Sergey\Desktop\Поэзия\смычок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14379" y="1447800"/>
            <a:ext cx="3940791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СРЕДИ МИРОВ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Среди миров, в мерцании светил</a:t>
            </a:r>
          </a:p>
          <a:p>
            <a:r>
              <a:rPr lang="ru-RU" dirty="0" smtClean="0"/>
              <a:t>Одной Звезды я повторяю имя...</a:t>
            </a:r>
          </a:p>
          <a:p>
            <a:r>
              <a:rPr lang="ru-RU" dirty="0" smtClean="0"/>
              <a:t>Не потому, чтоб я Ее любил,</a:t>
            </a:r>
          </a:p>
          <a:p>
            <a:r>
              <a:rPr lang="ru-RU" dirty="0" smtClean="0"/>
              <a:t>А потому, что я томлюсь с другими.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И если мне сомненье тяжело,</a:t>
            </a:r>
          </a:p>
          <a:p>
            <a:r>
              <a:rPr lang="ru-RU" dirty="0" smtClean="0"/>
              <a:t>Я у Нее одной ищу ответа,</a:t>
            </a:r>
          </a:p>
          <a:p>
            <a:r>
              <a:rPr lang="ru-RU" dirty="0" smtClean="0"/>
              <a:t>Не потому, что от Нее светло,</a:t>
            </a:r>
          </a:p>
          <a:p>
            <a:r>
              <a:rPr lang="ru-RU" dirty="0" smtClean="0"/>
              <a:t>А потому, что с Ней не надо света.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СРЕДИ МИРОВ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C:\Users\Sergey\Desktop\Поэзия\Среди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68839" y="1447800"/>
            <a:ext cx="6431872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Влияние брата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"Интеллигентным бытием" своим Анненский, по его собственным словам, был всецело обязан влиянию старшего брата, известного публициста-народника, Н. Ф. А., и его жены, сестры революционера Ткачева. Однако лирика Анненского, за двумя-тремя исключениями, совершенно лишена общественных и гражданских мотивов.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университете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университете Анненский специализировался по античной литературе и овладел четырнадцатью языками, в том числе санскритом и древнееврейским. Окончил университет в 1879 г. со званием кандидата – оно присваивалось выпускникам, дипломные сочинения которых представляли особую научную ценность.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Женитьба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В 1877 г. Анненский страстно влюбляется в Надежду Валентиновну </a:t>
            </a:r>
            <a:r>
              <a:rPr lang="ru-RU" sz="2400" dirty="0" err="1" smtClean="0"/>
              <a:t>Хмара-Барщевскую</a:t>
            </a:r>
            <a:r>
              <a:rPr lang="ru-RU" sz="2400" dirty="0" smtClean="0"/>
              <a:t>, вдову с двумя детьми, которая была четырнадцатью годами старше него. По окончании университета он женится на ней. В 1880 г. у них родился сын Валентин.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714777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О. П. </a:t>
            </a:r>
            <a:r>
              <a:rPr lang="ru-RU" dirty="0" err="1" smtClean="0"/>
              <a:t>Хмара-Барщевской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642918"/>
            <a:ext cx="7576398" cy="5605482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Меж теней погасли солнца пятна</a:t>
            </a:r>
          </a:p>
          <a:p>
            <a:r>
              <a:rPr lang="ru-RU" sz="1800" dirty="0" smtClean="0"/>
              <a:t>На песке в </a:t>
            </a:r>
            <a:r>
              <a:rPr lang="ru-RU" sz="1800" dirty="0" err="1" smtClean="0"/>
              <a:t>загрезившем</a:t>
            </a:r>
            <a:r>
              <a:rPr lang="ru-RU" sz="1800" dirty="0" smtClean="0"/>
              <a:t> саду.</a:t>
            </a:r>
          </a:p>
          <a:p>
            <a:r>
              <a:rPr lang="ru-RU" sz="1800" dirty="0" smtClean="0"/>
              <a:t>Все в тебе так сладко -непонятно,</a:t>
            </a:r>
          </a:p>
          <a:p>
            <a:r>
              <a:rPr lang="ru-RU" sz="1800" dirty="0" smtClean="0"/>
              <a:t>Но твое запомнил я: "Приду".</a:t>
            </a:r>
          </a:p>
          <a:p>
            <a:pPr>
              <a:buNone/>
            </a:pPr>
            <a:r>
              <a:rPr lang="ru-RU" sz="1800" dirty="0" smtClean="0"/>
              <a:t>      Черный дым, но ты воздушней дыма,</a:t>
            </a:r>
          </a:p>
          <a:p>
            <a:r>
              <a:rPr lang="ru-RU" sz="1800" dirty="0" smtClean="0"/>
              <a:t>Ты нежней пушинок у листа,</a:t>
            </a:r>
          </a:p>
          <a:p>
            <a:r>
              <a:rPr lang="ru-RU" sz="1800" dirty="0" smtClean="0"/>
              <a:t>Я не знаю, кем, но ты любима,</a:t>
            </a:r>
          </a:p>
          <a:p>
            <a:r>
              <a:rPr lang="ru-RU" sz="1800" dirty="0" smtClean="0"/>
              <a:t>Я не знаю, чья ты, но мечта.</a:t>
            </a:r>
          </a:p>
          <a:p>
            <a:pPr>
              <a:buNone/>
            </a:pPr>
            <a:r>
              <a:rPr lang="ru-RU" sz="1800" dirty="0" smtClean="0"/>
              <a:t>    За тобой в пустынные покои</a:t>
            </a:r>
          </a:p>
          <a:p>
            <a:r>
              <a:rPr lang="ru-RU" sz="1800" dirty="0" smtClean="0"/>
              <a:t>Не сойдут алмазные огни,</a:t>
            </a:r>
          </a:p>
          <a:p>
            <a:r>
              <a:rPr lang="ru-RU" sz="1800" dirty="0" smtClean="0"/>
              <a:t>Для тебя душистые левкои</a:t>
            </a:r>
          </a:p>
          <a:p>
            <a:r>
              <a:rPr lang="ru-RU" sz="1800" dirty="0" smtClean="0"/>
              <a:t>Здесь ковром раскинулись одни.. </a:t>
            </a:r>
          </a:p>
          <a:p>
            <a:r>
              <a:rPr lang="ru-RU" sz="1800" dirty="0" smtClean="0"/>
              <a:t>Эту ночь я помню в давней грезе,</a:t>
            </a:r>
          </a:p>
          <a:p>
            <a:r>
              <a:rPr lang="ru-RU" sz="1800" dirty="0" smtClean="0"/>
              <a:t>Но не я томился и желал:</a:t>
            </a:r>
          </a:p>
          <a:p>
            <a:r>
              <a:rPr lang="ru-RU" sz="1800" dirty="0" smtClean="0"/>
              <a:t>Сквозь фонарь, забытый на березе,</a:t>
            </a:r>
          </a:p>
          <a:p>
            <a:r>
              <a:rPr lang="ru-RU" sz="1800" dirty="0" smtClean="0"/>
              <a:t>Талый воск и плакал и пылал.</a:t>
            </a:r>
          </a:p>
          <a:p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362084" cy="868346"/>
          </a:xfrm>
        </p:spPr>
        <p:txBody>
          <a:bodyPr/>
          <a:lstStyle/>
          <a:p>
            <a:r>
              <a:rPr lang="ru-RU" dirty="0" smtClean="0"/>
              <a:t>Педагогическая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285860"/>
            <a:ext cx="7576398" cy="496254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Жизнь Анненского отныне связана с педагогическим трудом. В 1879–1890 гг. он преподает латынь и греческий в петербургских гимназиях, читает лекции по теории словесности на Высших женских (</a:t>
            </a:r>
            <a:r>
              <a:rPr lang="ru-RU" dirty="0" err="1" smtClean="0"/>
              <a:t>Бестужевских</a:t>
            </a:r>
            <a:r>
              <a:rPr lang="ru-RU" dirty="0" smtClean="0"/>
              <a:t>) курсах. Стремясь обеспечить семью, молодой преподаватель ведет в гимназии до 56 уроков в неделю, что и совсем здоровому человеку не под силу.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7004894" cy="796908"/>
          </a:xfrm>
        </p:spPr>
        <p:txBody>
          <a:bodyPr/>
          <a:lstStyle/>
          <a:p>
            <a:r>
              <a:rPr lang="ru-RU" dirty="0" smtClean="0"/>
              <a:t>Учительствовал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1891 г. он был назначен на пост директора киевской гимназической Коллегии; в дальнейшем директорствует в 8-й петербургской гимназии (1893–96) и Николаевской гимназии в Царском Селе (1896–1906).Чрезмерная мягкость, проявленная им, по мнению начальства, в тревожное время 1905–1906 гг., была причиной его удаления от этой должности: он переведен в Санкт-Петербург окружным инспектором и остается им до 1909 г., когда незадолго до своей смерти выходит в отставку.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94</TotalTime>
  <Words>1674</Words>
  <PresentationFormat>Экран (4:3)</PresentationFormat>
  <Paragraphs>215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Солнцестояние</vt:lpstr>
      <vt:lpstr>Иннокентий Федорович                                  Анненский </vt:lpstr>
      <vt:lpstr>           Жизнь и творчество.</vt:lpstr>
      <vt:lpstr>Стихи должны «вылёживаться» </vt:lpstr>
      <vt:lpstr>Влияние брата</vt:lpstr>
      <vt:lpstr>В университете</vt:lpstr>
      <vt:lpstr>Женитьба</vt:lpstr>
      <vt:lpstr>О. П. Хмара-Барщевской </vt:lpstr>
      <vt:lpstr>Педагогическая деятельность</vt:lpstr>
      <vt:lpstr>Учительствовал :</vt:lpstr>
      <vt:lpstr>Наставник</vt:lpstr>
      <vt:lpstr>Переводы</vt:lpstr>
      <vt:lpstr>Первый сборник</vt:lpstr>
      <vt:lpstr>Критики</vt:lpstr>
      <vt:lpstr>Первая публикация</vt:lpstr>
      <vt:lpstr>                    Памятник в Омске</vt:lpstr>
      <vt:lpstr>                   Смерть</vt:lpstr>
      <vt:lpstr>«Кипарисовый ларец»</vt:lpstr>
      <vt:lpstr>«Кипарисовый ларец»</vt:lpstr>
      <vt:lpstr>Предшественник акмеизма</vt:lpstr>
      <vt:lpstr>Городские мотивы</vt:lpstr>
      <vt:lpstr>Городские мотивы</vt:lpstr>
      <vt:lpstr>Слайд 22</vt:lpstr>
      <vt:lpstr>   БЕССОННЫЕ НОЧИ  </vt:lpstr>
      <vt:lpstr>Бессонные ночи</vt:lpstr>
      <vt:lpstr>Слайд 25</vt:lpstr>
      <vt:lpstr>Декаденство Анненсконо</vt:lpstr>
      <vt:lpstr>«Поэт для поэтов»</vt:lpstr>
      <vt:lpstr>Слайд 28</vt:lpstr>
      <vt:lpstr>"Колокольчики"</vt:lpstr>
      <vt:lpstr>Слайд 30</vt:lpstr>
      <vt:lpstr>Слайд 31</vt:lpstr>
      <vt:lpstr>Слайд 32</vt:lpstr>
      <vt:lpstr>Слайд 33</vt:lpstr>
      <vt:lpstr> Смычок и струны </vt:lpstr>
      <vt:lpstr>Смычок и струны</vt:lpstr>
      <vt:lpstr>Смычок и  струны</vt:lpstr>
      <vt:lpstr>СРЕДИ МИРОВ  </vt:lpstr>
      <vt:lpstr>СРЕДИ МИРОВ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Иннокентий Федорович                                  Анненский</dc:title>
  <dc:creator>Sergey</dc:creator>
  <cp:lastModifiedBy>Марина</cp:lastModifiedBy>
  <cp:revision>13</cp:revision>
  <dcterms:created xsi:type="dcterms:W3CDTF">2009-11-22T13:11:23Z</dcterms:created>
  <dcterms:modified xsi:type="dcterms:W3CDTF">2011-10-21T06:12:48Z</dcterms:modified>
</cp:coreProperties>
</file>