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17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056E9-93FC-452C-8EC5-58961B931AD5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977ED-B70A-410E-AB71-6B17215F0F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773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0977ED-B70A-410E-AB71-6B17215F0F9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030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imghp" TargetMode="External"/><Relationship Id="rId2" Type="http://schemas.openxmlformats.org/officeDocument/2006/relationships/hyperlink" Target="https://yandex.ru/image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1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Труд – основа жизни.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7" y="5517232"/>
            <a:ext cx="1008112" cy="452509"/>
          </a:xfrm>
        </p:spPr>
        <p:txBody>
          <a:bodyPr/>
          <a:lstStyle/>
          <a:p>
            <a:r>
              <a:rPr lang="ru-RU" b="1" dirty="0">
                <a:latin typeface="Arial Narrow" pitchFamily="34" charset="0"/>
              </a:rPr>
              <a:t>Урок </a:t>
            </a:r>
            <a:r>
              <a:rPr lang="ru-RU" b="1" dirty="0" smtClean="0">
                <a:latin typeface="Arial Narrow" pitchFamily="34" charset="0"/>
              </a:rPr>
              <a:t>20</a:t>
            </a:r>
            <a:endParaRPr lang="ru-RU" b="1" dirty="0"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16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293" y="260648"/>
            <a:ext cx="6120798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Богатство обязывает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196752"/>
            <a:ext cx="4176464" cy="5553126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r>
              <a:rPr lang="ru-RU" sz="2600" b="1" dirty="0" smtClean="0"/>
              <a:t>лаготворительность в России уходит </a:t>
            </a:r>
            <a:r>
              <a:rPr lang="ru-RU" sz="2600" b="1" dirty="0" err="1" smtClean="0"/>
              <a:t>кор-нями</a:t>
            </a:r>
            <a:r>
              <a:rPr lang="ru-RU" sz="2600" b="1" dirty="0" smtClean="0"/>
              <a:t> в историю.</a:t>
            </a:r>
          </a:p>
          <a:p>
            <a:pPr algn="just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здавна на Руси из-</a:t>
            </a:r>
            <a:r>
              <a:rPr lang="ru-RU" sz="2600" b="1" dirty="0" err="1" smtClean="0"/>
              <a:t>вестен</a:t>
            </a:r>
            <a:r>
              <a:rPr lang="ru-RU" sz="2600" b="1" dirty="0" smtClean="0"/>
              <a:t> девиз купцов: «Богатство </a:t>
            </a:r>
            <a:r>
              <a:rPr lang="ru-RU" sz="2600" b="1" dirty="0" err="1" smtClean="0"/>
              <a:t>обязыва-ет</a:t>
            </a:r>
            <a:r>
              <a:rPr lang="ru-RU" sz="2600" b="1" dirty="0" smtClean="0"/>
              <a:t>».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</a:t>
            </a:r>
            <a:r>
              <a:rPr lang="en-US" sz="2600" b="1" dirty="0" smtClean="0"/>
              <a:t>XIX </a:t>
            </a:r>
            <a:r>
              <a:rPr lang="ru-RU" sz="2600" b="1" dirty="0" smtClean="0"/>
              <a:t>веке их </a:t>
            </a:r>
            <a:r>
              <a:rPr lang="ru-RU" sz="2600" b="1" dirty="0" err="1" smtClean="0"/>
              <a:t>называ</a:t>
            </a:r>
            <a:r>
              <a:rPr lang="ru-RU" sz="2600" b="1" dirty="0" smtClean="0"/>
              <a:t>-ли меценатами, а в наше время </a:t>
            </a:r>
            <a:r>
              <a:rPr lang="ru-RU" sz="2600" b="1" dirty="0" err="1" smtClean="0"/>
              <a:t>спонсо</a:t>
            </a:r>
            <a:r>
              <a:rPr lang="ru-RU" sz="2600" b="1" dirty="0" smtClean="0"/>
              <a:t>-рами.</a:t>
            </a:r>
          </a:p>
          <a:p>
            <a:pPr algn="just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1900" b="1" dirty="0" smtClean="0"/>
              <a:t>.И. Третьяков (вверху слева), К.С. Станиславский (Алексе-ев) и В.Н. Немирович-Данченко (слева), С.Т. Морозов (вверху справа), Н.И. Путилов (</a:t>
            </a:r>
            <a:r>
              <a:rPr lang="ru-RU" sz="1900" b="1" dirty="0" err="1" smtClean="0"/>
              <a:t>спра-ва</a:t>
            </a:r>
            <a:r>
              <a:rPr lang="ru-RU" sz="1900" b="1" dirty="0" smtClean="0"/>
              <a:t>).</a:t>
            </a:r>
            <a:endParaRPr lang="ru-RU" sz="1900" b="1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160240" cy="153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1390650" cy="18192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178304"/>
            <a:ext cx="2160240" cy="15715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1847" y="4145448"/>
            <a:ext cx="1059913" cy="141321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145448"/>
            <a:ext cx="919163" cy="14287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243" y="1975434"/>
            <a:ext cx="2388096" cy="1686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5805" y="800150"/>
            <a:ext cx="1244667" cy="169274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0560" y="5070182"/>
            <a:ext cx="2239595" cy="1679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672" y="3670951"/>
            <a:ext cx="1395308" cy="16907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00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84784"/>
            <a:ext cx="7992888" cy="9361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i="1" dirty="0" smtClean="0"/>
              <a:t>Установи соответствие между понятиями и их определениями:</a:t>
            </a:r>
            <a:endParaRPr lang="ru-RU" sz="2600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81716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</a:rPr>
              <a:t>Давай повторим главное</a:t>
            </a:r>
            <a:endParaRPr lang="ru-RU" b="1" i="1" dirty="0">
              <a:solidFill>
                <a:srgbClr val="FFFF0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25257"/>
              </p:ext>
            </p:extLst>
          </p:nvPr>
        </p:nvGraphicFramePr>
        <p:xfrm>
          <a:off x="683568" y="2492896"/>
          <a:ext cx="7704856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5504"/>
                <a:gridCol w="536935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понятия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определения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А) товар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1) продукт, произведённый на продажу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Б) услуга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2) состояние, когда человек не имеет средств для удовлетворения основных потребностей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В) бедность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3) действие, приносящие пользу другому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8031" y="49411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Запиши в таблицу выбранные цифры под соответствующими буквами: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126937"/>
              </p:ext>
            </p:extLst>
          </p:nvPr>
        </p:nvGraphicFramePr>
        <p:xfrm>
          <a:off x="578031" y="5661248"/>
          <a:ext cx="7848871" cy="100811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2616017"/>
                <a:gridCol w="2616017"/>
                <a:gridCol w="2616837"/>
              </a:tblGrid>
              <a:tr h="5644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А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Б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37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09682" y="6237312"/>
            <a:ext cx="3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55976" y="6267781"/>
            <a:ext cx="3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0272" y="6267781"/>
            <a:ext cx="342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636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5832648" cy="864096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tx2"/>
                </a:solidFill>
              </a:rPr>
              <a:t>Домашнее задание</a:t>
            </a:r>
            <a:r>
              <a:rPr lang="ru-RU" b="1" u="sng" dirty="0" smtClean="0">
                <a:solidFill>
                  <a:schemeClr val="tx2"/>
                </a:solidFill>
              </a:rPr>
              <a:t>: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2" descr="C:\Users\Acer\Desktop\анимационные картинки\смайл на диване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26" y="1898284"/>
            <a:ext cx="2956148" cy="2042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719931" y="4509120"/>
            <a:ext cx="7704137" cy="201607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</a:t>
            </a:r>
            <a:r>
              <a:rPr lang="ru-RU" sz="2600" b="1" dirty="0"/>
              <a:t>9</a:t>
            </a:r>
            <a:r>
              <a:rPr lang="ru-RU" sz="2600" b="1" dirty="0" smtClean="0"/>
              <a:t>, сс. 74-80,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600" b="1" dirty="0" smtClean="0"/>
              <a:t>адания в рабочей тетради:</a:t>
            </a:r>
          </a:p>
          <a:p>
            <a:pPr marL="68580" indent="0">
              <a:buNone/>
            </a:pPr>
            <a:r>
              <a:rPr lang="ru-RU" sz="2600" b="1" dirty="0" smtClean="0"/>
              <a:t>№№ 2-3, 5, 7-8, сс. 47-51, остальные зада-</a:t>
            </a:r>
            <a:r>
              <a:rPr lang="ru-RU" sz="2600" b="1" dirty="0" err="1" smtClean="0"/>
              <a:t>ния</a:t>
            </a:r>
            <a:r>
              <a:rPr lang="ru-RU" sz="2600" b="1" dirty="0" smtClean="0"/>
              <a:t> – для желающих.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42954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673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Несколько слов для учителя: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7920880" cy="489654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Курс подготовлен к УМК: Обществознание. 5 класс. </a:t>
            </a:r>
            <a:r>
              <a:rPr lang="ru-RU" u="sng" dirty="0" smtClean="0"/>
              <a:t>Учебник</a:t>
            </a:r>
            <a:r>
              <a:rPr lang="ru-RU" dirty="0" smtClean="0"/>
              <a:t> для общеобразовательных учреждений. Под редакцией Л.Н. Боголюбова, Л.Ф. Ивановой. - М.: Просвещение, 2012.</a:t>
            </a:r>
          </a:p>
          <a:p>
            <a:pPr algn="just"/>
            <a:r>
              <a:rPr lang="ru-RU" u="sng" dirty="0" smtClean="0"/>
              <a:t>Рабочая тетрадь</a:t>
            </a:r>
            <a:r>
              <a:rPr lang="ru-RU" dirty="0" smtClean="0"/>
              <a:t>: </a:t>
            </a:r>
            <a:r>
              <a:rPr lang="ru-RU" dirty="0" err="1" smtClean="0"/>
              <a:t>Л.Ф.Иванова</a:t>
            </a:r>
            <a:r>
              <a:rPr lang="ru-RU" dirty="0" smtClean="0"/>
              <a:t>, Я.В. </a:t>
            </a:r>
            <a:r>
              <a:rPr lang="ru-RU" dirty="0" err="1" smtClean="0"/>
              <a:t>Хотеенкова</a:t>
            </a:r>
            <a:r>
              <a:rPr lang="ru-RU" dirty="0" smtClean="0"/>
              <a:t>. Обществознание. 5 класс. Пособие для учащихся общеобразовательных учреждений. - М.: Просвещение, 2012.</a:t>
            </a:r>
          </a:p>
          <a:p>
            <a:pPr algn="just"/>
            <a:r>
              <a:rPr lang="ru-RU" u="sng" dirty="0" smtClean="0"/>
              <a:t>Методическое пособие</a:t>
            </a:r>
            <a:r>
              <a:rPr lang="ru-RU" dirty="0" smtClean="0"/>
              <a:t>:  Методические рекомендации к учебнику «Обществоведение: гражданин, общество, государство»: 5 </a:t>
            </a:r>
            <a:r>
              <a:rPr lang="ru-RU" dirty="0" err="1" smtClean="0"/>
              <a:t>кл</a:t>
            </a:r>
            <a:r>
              <a:rPr lang="ru-RU" dirty="0" smtClean="0"/>
              <a:t>.: Пособие для учителя/Л.Н. Боголюбов, Н.Ф. Виноградник, Н.И. Городецкая и др.; под ред. Л.Ф. Ивановой. М.: Просвещение, 2003.</a:t>
            </a:r>
          </a:p>
          <a:p>
            <a:pPr algn="just"/>
            <a:r>
              <a:rPr lang="ru-RU" dirty="0" smtClean="0"/>
              <a:t>При разработке Презентаций использовалась Рабочая тетрадь по обществоведению: 5 класс/ А.С. Митькин.- М.: Экзамен, 2012.</a:t>
            </a:r>
          </a:p>
          <a:p>
            <a:pPr algn="just"/>
            <a:r>
              <a:rPr lang="ru-RU" dirty="0" smtClean="0"/>
              <a:t>В презентациях использованы иллюстрации из открытого банка иллюстраций Яндекс и Гугл : </a:t>
            </a:r>
            <a:r>
              <a:rPr lang="en-US" dirty="0">
                <a:hlinkClick r:id="rId2"/>
              </a:rPr>
              <a:t>https://yandex.ru/images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;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www.google.ru/imghp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588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460863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</a:t>
            </a: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урока:</a:t>
            </a:r>
            <a:endParaRPr lang="ru-RU" dirty="0"/>
          </a:p>
        </p:txBody>
      </p:sp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038" y="404664"/>
            <a:ext cx="1672582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2600" b="1" dirty="0"/>
              <a:t>1. </a:t>
            </a:r>
            <a:r>
              <a:rPr lang="ru-RU" sz="2600" b="1" dirty="0" smtClean="0"/>
              <a:t>Каким бывает труд.</a:t>
            </a:r>
          </a:p>
          <a:p>
            <a:pPr marL="68580" indent="0">
              <a:buNone/>
            </a:pPr>
            <a:r>
              <a:rPr lang="ru-RU" sz="2600" b="1" dirty="0" smtClean="0"/>
              <a:t>2. Что создаётся трудом.</a:t>
            </a:r>
          </a:p>
          <a:p>
            <a:pPr marL="68580" indent="0">
              <a:buNone/>
            </a:pPr>
            <a:r>
              <a:rPr lang="ru-RU" sz="2600" b="1" dirty="0" smtClean="0"/>
              <a:t>3. Как оценивается труд.</a:t>
            </a:r>
          </a:p>
          <a:p>
            <a:pPr marL="68580" indent="0">
              <a:buNone/>
            </a:pPr>
            <a:r>
              <a:rPr lang="ru-RU" sz="2600" b="1" dirty="0" smtClean="0"/>
              <a:t>4. Богатство и бедность.</a:t>
            </a:r>
          </a:p>
          <a:p>
            <a:pPr marL="68580" indent="0">
              <a:buNone/>
            </a:pPr>
            <a:r>
              <a:rPr lang="ru-RU" sz="2600" b="1" dirty="0" smtClean="0"/>
              <a:t>5. Богатство обязывает.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362518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07584"/>
            <a:ext cx="4792496" cy="156454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Каким бывает труд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72127"/>
            <a:ext cx="8505509" cy="458120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775075" indent="-280988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2600" b="1" dirty="0" smtClean="0"/>
              <a:t>огласись, тема тебе вполне понятна.</a:t>
            </a:r>
          </a:p>
          <a:p>
            <a:pPr marL="3775075" indent="-280988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оэтому мы начнём не с ответов, а с вопросов.</a:t>
            </a:r>
          </a:p>
          <a:p>
            <a:pPr marL="352425" indent="-258763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акие ценности создаются трудом?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сегда ли труд оплачивается?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 понять пословицу «Бедность не порок»?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r>
              <a:rPr lang="ru-RU" sz="2600" b="1" dirty="0" smtClean="0"/>
              <a:t>то ты знаешь о разных профессиях и </a:t>
            </a:r>
            <a:r>
              <a:rPr lang="ru-RU" sz="2600" b="1" dirty="0" err="1" smtClean="0"/>
              <a:t>ремёс-лах</a:t>
            </a:r>
            <a:r>
              <a:rPr lang="ru-RU" sz="2600" b="1" dirty="0" smtClean="0"/>
              <a:t>?</a:t>
            </a:r>
          </a:p>
          <a:p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акие пословицы и поговорки посвящены тру-</a:t>
            </a:r>
            <a:r>
              <a:rPr lang="ru-RU" sz="2600" b="1" dirty="0" err="1" smtClean="0"/>
              <a:t>ду</a:t>
            </a:r>
            <a:r>
              <a:rPr lang="ru-RU" sz="2600" b="1" dirty="0" smtClean="0"/>
              <a:t>, богатству и бедности?</a:t>
            </a:r>
            <a:endParaRPr lang="ru-RU" sz="2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38" b="98985" l="430" r="991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0648"/>
            <a:ext cx="3800404" cy="3222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3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4104456" cy="57606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Заполни таблицу: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340768"/>
            <a:ext cx="4464496" cy="5256584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b="1" i="1" dirty="0" smtClean="0"/>
              <a:t> графы таблицы внеси соответствующие цифры:</a:t>
            </a:r>
          </a:p>
          <a:p>
            <a:pPr marL="68580" indent="0" algn="just">
              <a:buNone/>
            </a:pPr>
            <a:r>
              <a:rPr lang="ru-RU" sz="2600" dirty="0" smtClean="0"/>
              <a:t>1 –постоянный, 2 – времен-</a:t>
            </a:r>
            <a:r>
              <a:rPr lang="ru-RU" sz="2600" dirty="0" err="1" smtClean="0"/>
              <a:t>ный</a:t>
            </a:r>
            <a:r>
              <a:rPr lang="ru-RU" sz="2600" dirty="0" smtClean="0"/>
              <a:t>, 3 – простой, 4 – </a:t>
            </a:r>
            <a:r>
              <a:rPr lang="ru-RU" sz="2600" dirty="0" err="1" smtClean="0"/>
              <a:t>слож-ный</a:t>
            </a:r>
            <a:r>
              <a:rPr lang="ru-RU" sz="2600" dirty="0" smtClean="0"/>
              <a:t>, 5 –умственный, 6 –фи-</a:t>
            </a:r>
            <a:r>
              <a:rPr lang="ru-RU" sz="2600" dirty="0" err="1" smtClean="0"/>
              <a:t>зический</a:t>
            </a:r>
            <a:r>
              <a:rPr lang="ru-RU" sz="2600" dirty="0" smtClean="0"/>
              <a:t>, 7 – </a:t>
            </a:r>
            <a:r>
              <a:rPr lang="ru-RU" sz="2600" dirty="0" err="1" smtClean="0"/>
              <a:t>оплачивае-мый</a:t>
            </a:r>
            <a:r>
              <a:rPr lang="ru-RU" sz="2600" dirty="0" smtClean="0"/>
              <a:t>,      8 – безвозмездный, </a:t>
            </a:r>
          </a:p>
          <a:p>
            <a:pPr marL="68580" indent="0" algn="just">
              <a:buNone/>
            </a:pPr>
            <a:r>
              <a:rPr lang="ru-RU" sz="2600" dirty="0" smtClean="0"/>
              <a:t>9 – добровольный,10 – при-</a:t>
            </a:r>
            <a:r>
              <a:rPr lang="ru-RU" sz="2600" dirty="0" err="1" smtClean="0"/>
              <a:t>нудительный</a:t>
            </a:r>
            <a:r>
              <a:rPr lang="ru-RU" sz="2600" dirty="0" smtClean="0"/>
              <a:t>,    11 – ручной, </a:t>
            </a:r>
          </a:p>
          <a:p>
            <a:pPr marL="68580" indent="0" algn="just">
              <a:buNone/>
            </a:pPr>
            <a:r>
              <a:rPr lang="ru-RU" sz="2600" dirty="0" smtClean="0"/>
              <a:t>12 – автоматизированный, </a:t>
            </a:r>
          </a:p>
          <a:p>
            <a:pPr marL="68580" indent="0" algn="just">
              <a:buNone/>
            </a:pPr>
            <a:r>
              <a:rPr lang="ru-RU" sz="2600" dirty="0" smtClean="0"/>
              <a:t>13 – творческий, 14 –</a:t>
            </a:r>
            <a:r>
              <a:rPr lang="ru-RU" sz="2600" dirty="0" err="1" smtClean="0"/>
              <a:t>тради-ционный</a:t>
            </a:r>
            <a:r>
              <a:rPr lang="ru-RU" sz="2600" dirty="0" smtClean="0"/>
              <a:t>, 15 – коллектив-</a:t>
            </a:r>
            <a:r>
              <a:rPr lang="ru-RU" sz="2600" dirty="0" err="1" smtClean="0"/>
              <a:t>ный</a:t>
            </a:r>
            <a:r>
              <a:rPr lang="ru-RU" sz="2600" dirty="0" smtClean="0"/>
              <a:t>, 16 – индивидуальный.</a:t>
            </a:r>
            <a:endParaRPr lang="ru-RU" sz="2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46934"/>
              </p:ext>
            </p:extLst>
          </p:nvPr>
        </p:nvGraphicFramePr>
        <p:xfrm>
          <a:off x="395536" y="1052736"/>
          <a:ext cx="3960440" cy="5536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1656184"/>
              </a:tblGrid>
              <a:tr h="560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</a:rPr>
                        <a:t>профессия</a:t>
                      </a:r>
                      <a:endParaRPr lang="ru-RU" sz="18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</a:rPr>
                        <a:t>характеристика труда</a:t>
                      </a:r>
                      <a:endParaRPr lang="ru-RU" sz="1400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Шахтёр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Учитель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Художник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Хлебороб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Домохозяйка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Дворник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Программист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Менеджер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Космонавт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Продавец</a:t>
                      </a:r>
                      <a:endParaRPr lang="ru-R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Полицейский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Врач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Банкир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5600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Предприниматель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Водитель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478" marR="54478" marT="0" marB="0"/>
                </a:tc>
              </a:tr>
            </a:tbl>
          </a:graphicData>
        </a:graphic>
      </p:graphicFrame>
      <p:pic>
        <p:nvPicPr>
          <p:cNvPr id="5" name="Picture 6" descr="C:\Users\Acer\Desktop\анимационные картинки\смайл реш задачу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0648"/>
            <a:ext cx="1163535" cy="1152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7425" y="1562859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1,3,6,7,11,14,15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01906" y="1905673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1,4,5,7,13,14,16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8263" y="2275005"/>
            <a:ext cx="1762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2,4,5,7,9,13,16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85451" y="2519160"/>
            <a:ext cx="189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2,3,6,7,12,14,15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7804" y="288371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2,3,6,8,14,16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83718" y="3140968"/>
            <a:ext cx="1897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1,3,6,7,11,14,16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6593" y="3479817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1,4,5,7,13,16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3807049"/>
            <a:ext cx="1748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2,4,5,7,9,13,16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1421" y="4078001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2,4,7,10,12,13,16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3429" y="442828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1,3,7,11,14,16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3788" y="4792841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1,4,7,10,13,16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73306" y="5085184"/>
            <a:ext cx="1875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1,4,5,7,13,14,16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23429" y="536594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1,4,5,7,13,14,16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648581" y="573528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2,4,5,7,9,13,16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73306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1,3,6,7,12,14,16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7673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9"/>
            <a:ext cx="8237547" cy="403244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так, труд – это такая деятельность </a:t>
            </a:r>
            <a:r>
              <a:rPr lang="ru-RU" sz="2600" b="1" dirty="0" err="1" smtClean="0"/>
              <a:t>челове</a:t>
            </a:r>
            <a:r>
              <a:rPr lang="ru-RU" sz="2600" b="1" dirty="0" smtClean="0"/>
              <a:t>-ка, которая требует знаний и умений.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руд не бывает бесцельным, он всегда приводит к результату.</a:t>
            </a:r>
          </a:p>
          <a:p>
            <a:pPr algn="just"/>
            <a:r>
              <a:rPr lang="ru-RU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руд даёт человеку и обществу всё </a:t>
            </a:r>
            <a:r>
              <a:rPr lang="ru-RU" sz="2600" b="1" dirty="0" err="1" smtClean="0"/>
              <a:t>необ-ходимое</a:t>
            </a:r>
            <a:r>
              <a:rPr lang="ru-RU" sz="2600" b="1" dirty="0" smtClean="0"/>
              <a:t> для жизни: пищу, одежду, пред-меты быта, жилище.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руд различается по содержанию и сложности.</a:t>
            </a:r>
            <a:endParaRPr lang="ru-RU" sz="2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4653136"/>
            <a:ext cx="3452550" cy="1997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1" y="4653136"/>
            <a:ext cx="3481187" cy="1960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29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192806" cy="745152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Что создаётся трудом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6336704" cy="504056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</a:t>
            </a:r>
            <a:r>
              <a:rPr lang="ru-RU" sz="2600" b="1" dirty="0" smtClean="0"/>
              <a:t>е на золото и серебро, а имен-но трудом были первоначально созданы все богатства мира», - считал великий английский эко-</a:t>
            </a:r>
            <a:r>
              <a:rPr lang="ru-RU" sz="2600" b="1" dirty="0" err="1" smtClean="0"/>
              <a:t>номист</a:t>
            </a:r>
            <a:r>
              <a:rPr lang="ru-RU" sz="2600" b="1" dirty="0" smtClean="0"/>
              <a:t> </a:t>
            </a:r>
            <a:r>
              <a:rPr lang="en-US" sz="2600" b="1" dirty="0" smtClean="0"/>
              <a:t>XVIII </a:t>
            </a:r>
            <a:r>
              <a:rPr lang="ru-RU" sz="2600" b="1" dirty="0" smtClean="0"/>
              <a:t>в. Адам Смит.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родукты труда используются человеком либо для </a:t>
            </a:r>
            <a:r>
              <a:rPr lang="ru-RU" sz="2600" b="1" dirty="0" err="1" smtClean="0"/>
              <a:t>удовлетворе-ния</a:t>
            </a:r>
            <a:r>
              <a:rPr lang="ru-RU" sz="2600" b="1" dirty="0" smtClean="0"/>
              <a:t> собственных нужд, либо для продажи.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родукт труда, произведённый на продажу, называется </a:t>
            </a:r>
            <a:r>
              <a:rPr lang="ru-RU" sz="2600" b="1" i="1" dirty="0" smtClean="0">
                <a:solidFill>
                  <a:srgbClr val="FFFF00"/>
                </a:solidFill>
              </a:rPr>
              <a:t>товаром</a:t>
            </a:r>
            <a:r>
              <a:rPr lang="ru-RU" sz="2600" b="1" dirty="0" smtClean="0"/>
              <a:t>.</a:t>
            </a:r>
            <a:endParaRPr lang="ru-RU" sz="2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209855"/>
            <a:ext cx="1653927" cy="165392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>
              <a:rot lat="0" lon="10799978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2863782"/>
            <a:ext cx="1753934" cy="1911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2280" y="4749049"/>
            <a:ext cx="1509912" cy="2013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969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552846" cy="93610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Как оценивается труд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196752"/>
            <a:ext cx="5616624" cy="532859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ru-RU" sz="2600" b="1" dirty="0" smtClean="0"/>
              <a:t>руд людей чаще всего </a:t>
            </a:r>
            <a:r>
              <a:rPr lang="ru-RU" sz="2600" b="1" dirty="0" err="1" smtClean="0"/>
              <a:t>оце-нивается</a:t>
            </a:r>
            <a:r>
              <a:rPr lang="ru-RU" sz="2600" b="1" dirty="0" smtClean="0"/>
              <a:t> по количеству </a:t>
            </a:r>
            <a:r>
              <a:rPr lang="ru-RU" sz="2600" b="1" dirty="0" err="1" smtClean="0"/>
              <a:t>сде-ланного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ажную роль в оценке труда играет качество.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ru-RU" sz="2600" b="1" dirty="0" smtClean="0"/>
              <a:t>лата за труд составляет </a:t>
            </a:r>
            <a:r>
              <a:rPr lang="ru-RU" sz="2600" b="1" i="1" dirty="0" smtClean="0">
                <a:solidFill>
                  <a:srgbClr val="FFFF00"/>
                </a:solidFill>
              </a:rPr>
              <a:t>за-работную плату работника</a:t>
            </a:r>
            <a:r>
              <a:rPr lang="ru-RU" sz="2600" b="1" dirty="0" smtClean="0"/>
              <a:t>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2600" b="1" dirty="0" smtClean="0"/>
              <a:t>ачественный труд </a:t>
            </a:r>
            <a:r>
              <a:rPr lang="ru-RU" sz="2600" b="1" dirty="0" err="1" smtClean="0"/>
              <a:t>поощря-ется</a:t>
            </a:r>
            <a:r>
              <a:rPr lang="ru-RU" sz="2600" b="1" dirty="0" smtClean="0"/>
              <a:t>: награды, премии, до-</a:t>
            </a:r>
            <a:r>
              <a:rPr lang="ru-RU" sz="2600" b="1" dirty="0" err="1" smtClean="0"/>
              <a:t>полнительная</a:t>
            </a:r>
            <a:r>
              <a:rPr lang="ru-RU" sz="2600" b="1" dirty="0" smtClean="0"/>
              <a:t> оплата (над-</a:t>
            </a:r>
            <a:r>
              <a:rPr lang="ru-RU" sz="2600" b="1" dirty="0" err="1" smtClean="0"/>
              <a:t>бавки</a:t>
            </a:r>
            <a:r>
              <a:rPr lang="ru-RU" sz="2600" b="1" dirty="0" smtClean="0"/>
              <a:t>), благодарности,  </a:t>
            </a:r>
            <a:r>
              <a:rPr lang="ru-RU" sz="2600" b="1" dirty="0" err="1" smtClean="0"/>
              <a:t>по-вышение</a:t>
            </a:r>
            <a:r>
              <a:rPr lang="ru-RU" sz="2600" b="1" dirty="0" smtClean="0"/>
              <a:t> в должности.</a:t>
            </a:r>
            <a:endParaRPr lang="ru-RU" sz="2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2381250" cy="1538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3074617"/>
            <a:ext cx="2508716" cy="1506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377" y="4841870"/>
            <a:ext cx="1086666" cy="158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4070" r="936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9411" y="4859165"/>
            <a:ext cx="1054274" cy="146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4419" y="4721383"/>
            <a:ext cx="14287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5957" y="6353685"/>
            <a:ext cx="2553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Награды РФ за труд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352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192806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Богатство и бедность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064896" cy="5256584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600" b="1" dirty="0" smtClean="0"/>
              <a:t> стремлении к богатству нет ничего пре-</a:t>
            </a:r>
            <a:r>
              <a:rPr lang="ru-RU" sz="2600" b="1" dirty="0" err="1" smtClean="0"/>
              <a:t>досудительного</a:t>
            </a:r>
            <a:r>
              <a:rPr lang="ru-RU" sz="2600" b="1" dirty="0" smtClean="0"/>
              <a:t>. Важно различать, на какие цели оно употребляется.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600" b="1" dirty="0" smtClean="0"/>
              <a:t>е безразличны обществу средства </a:t>
            </a:r>
            <a:r>
              <a:rPr lang="ru-RU" sz="2600" b="1" dirty="0" err="1" smtClean="0"/>
              <a:t>дости-жения</a:t>
            </a:r>
            <a:r>
              <a:rPr lang="ru-RU" sz="2600" b="1" dirty="0" smtClean="0"/>
              <a:t> богатства.</a:t>
            </a:r>
          </a:p>
          <a:p>
            <a:pPr algn="just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600" b="1" dirty="0" smtClean="0"/>
              <a:t>сточниками богатства могут служить при-родные ресурсы – земля, лес, полезные </a:t>
            </a:r>
            <a:r>
              <a:rPr lang="ru-RU" sz="2600" b="1" dirty="0" err="1" smtClean="0"/>
              <a:t>ис</a:t>
            </a:r>
            <a:r>
              <a:rPr lang="ru-RU" sz="2600" b="1" dirty="0" smtClean="0"/>
              <a:t>-копаемые. Другой источник богатства – ре-</a:t>
            </a:r>
            <a:r>
              <a:rPr lang="ru-RU" sz="2600" b="1" dirty="0" err="1" smtClean="0"/>
              <a:t>зультаты</a:t>
            </a:r>
            <a:r>
              <a:rPr lang="ru-RU" sz="2600" b="1" dirty="0" smtClean="0"/>
              <a:t> трудовой деятельности. Важный источник богатства – приобретённые че-</a:t>
            </a:r>
            <a:r>
              <a:rPr lang="ru-RU" sz="2600" b="1" dirty="0" err="1" smtClean="0"/>
              <a:t>ловеком</a:t>
            </a:r>
            <a:r>
              <a:rPr lang="ru-RU" sz="2600" b="1" dirty="0" smtClean="0"/>
              <a:t> знания и умения, признанные и оценённые другими людьми.</a:t>
            </a:r>
            <a:endParaRPr lang="ru-RU" sz="2600" b="1" dirty="0"/>
          </a:p>
        </p:txBody>
      </p:sp>
    </p:spTree>
    <p:extLst>
      <p:ext uri="{BB962C8B-B14F-4D97-AF65-F5344CB8AC3E}">
        <p14:creationId xmlns:p14="http://schemas.microsoft.com/office/powerpoint/2010/main" val="24776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7278" y="5877272"/>
            <a:ext cx="883809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Результаты труда: построенный дом, написанная книга, возделанный сад, сочинённая музы-ка и т.п.</a:t>
            </a:r>
            <a:endParaRPr lang="ru-RU" sz="2400" b="1" dirty="0"/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>
            <a:off x="2566629" y="3212976"/>
            <a:ext cx="3960801" cy="2664296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spc="1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богатства</a:t>
            </a:r>
            <a:endParaRPr lang="ru-RU" sz="2600" b="1" spc="1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08" y="846929"/>
            <a:ext cx="2366184" cy="236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7430" y="3301263"/>
            <a:ext cx="2349697" cy="2349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93" y="3633610"/>
            <a:ext cx="3142703" cy="1523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Природные ресурсы: земля, её недра, леса, воды.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77278" y="1407672"/>
            <a:ext cx="2491936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Трудовые ре-</a:t>
            </a:r>
            <a:r>
              <a:rPr lang="ru-RU" sz="2400" b="1" dirty="0" err="1" smtClean="0"/>
              <a:t>сурсы</a:t>
            </a:r>
            <a:r>
              <a:rPr lang="ru-RU" sz="2400" b="1" dirty="0" smtClean="0"/>
              <a:t>: люди с приобретён-</a:t>
            </a:r>
            <a:r>
              <a:rPr lang="ru-RU" sz="2400" b="1" dirty="0" err="1" smtClean="0"/>
              <a:t>ными</a:t>
            </a:r>
            <a:r>
              <a:rPr lang="ru-RU" sz="2400" b="1" dirty="0" smtClean="0"/>
              <a:t> умения-ми и навыка-ми.</a:t>
            </a:r>
            <a:endParaRPr lang="ru-RU" sz="2400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5" y="3301263"/>
            <a:ext cx="3539606" cy="169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5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715</TotalTime>
  <Words>785</Words>
  <Application>Microsoft Office PowerPoint</Application>
  <PresentationFormat>Экран (4:3)</PresentationFormat>
  <Paragraphs>127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Остин</vt:lpstr>
      <vt:lpstr>Труд – основа жизни.</vt:lpstr>
      <vt:lpstr>План урока:</vt:lpstr>
      <vt:lpstr>Каким бывает труд</vt:lpstr>
      <vt:lpstr>Заполни таблицу:</vt:lpstr>
      <vt:lpstr>Презентация PowerPoint</vt:lpstr>
      <vt:lpstr>Что создаётся трудом</vt:lpstr>
      <vt:lpstr>Как оценивается труд</vt:lpstr>
      <vt:lpstr>Богатство и бедность</vt:lpstr>
      <vt:lpstr>Презентация PowerPoint</vt:lpstr>
      <vt:lpstr>Богатство обязывает</vt:lpstr>
      <vt:lpstr>Давай повторим главное</vt:lpstr>
      <vt:lpstr>Домашнее задание:</vt:lpstr>
      <vt:lpstr>Несколько слов для учителя: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Петухова Ирина Владимировна</cp:lastModifiedBy>
  <cp:revision>38</cp:revision>
  <dcterms:created xsi:type="dcterms:W3CDTF">2012-07-13T15:35:08Z</dcterms:created>
  <dcterms:modified xsi:type="dcterms:W3CDTF">2015-06-04T09:09:49Z</dcterms:modified>
</cp:coreProperties>
</file>