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9F8"/>
    <a:srgbClr val="E9DEEA"/>
    <a:srgbClr val="D8C4DA"/>
    <a:srgbClr val="F0B6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0BDC7-5CFC-4934-B6D2-C839552C1DD8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4C2F2-A6C8-4CC0-9865-6CB7F9FDA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899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4C2F2-A6C8-4CC0-9865-6CB7F9FDAB24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4C2F2-A6C8-4CC0-9865-6CB7F9FDAB24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43400"/>
            <a:ext cx="8077200" cy="708025"/>
          </a:xfrm>
        </p:spPr>
        <p:txBody>
          <a:bodyPr/>
          <a:lstStyle>
            <a:lvl1pPr algn="ctr">
              <a:defRPr b="1">
                <a:solidFill>
                  <a:srgbClr val="E9DEE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685800"/>
          </a:xfrm>
        </p:spPr>
        <p:txBody>
          <a:bodyPr/>
          <a:lstStyle>
            <a:lvl1pPr marL="0" indent="0" algn="ctr">
              <a:buNone/>
              <a:defRPr>
                <a:solidFill>
                  <a:srgbClr val="D8C4D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5D-08E3-4B76-9DD7-2C903926682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A3DBDC8-AC66-45E7-BFC5-73A33D157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5D-08E3-4B76-9DD7-2C903926682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BDC8-AC66-45E7-BFC5-73A33D157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5D-08E3-4B76-9DD7-2C903926682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BDC8-AC66-45E7-BFC5-73A33D157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5D-08E3-4B76-9DD7-2C903926682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BDC8-AC66-45E7-BFC5-73A33D157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5D-08E3-4B76-9DD7-2C903926682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BDC8-AC66-45E7-BFC5-73A33D157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5D-08E3-4B76-9DD7-2C903926682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BDC8-AC66-45E7-BFC5-73A33D157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5113"/>
            <a:ext cx="3505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174875"/>
            <a:ext cx="3505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1535113"/>
            <a:ext cx="3505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174875"/>
            <a:ext cx="3505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5D-08E3-4B76-9DD7-2C903926682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BDC8-AC66-45E7-BFC5-73A33D157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5D-08E3-4B76-9DD7-2C903926682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BDC8-AC66-45E7-BFC5-73A33D157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5D-08E3-4B76-9DD7-2C903926682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BDC8-AC66-45E7-BFC5-73A33D157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5D-08E3-4B76-9DD7-2C903926682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BDC8-AC66-45E7-BFC5-73A33D157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5D-08E3-4B76-9DD7-2C903926682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BDC8-AC66-45E7-BFC5-73A33D157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600200"/>
            <a:ext cx="716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0" y="6356350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5455D-08E3-4B76-9DD7-2C903926682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2552" y="6356350"/>
            <a:ext cx="1984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DBDC8-AC66-45E7-BFC5-73A33D1577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E9DEEA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D8C4D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D8C4D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D8C4D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D8C4D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D8C4D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656" y="980728"/>
            <a:ext cx="8100392" cy="1916832"/>
          </a:xfrm>
        </p:spPr>
        <p:txBody>
          <a:bodyPr>
            <a:noAutofit/>
          </a:bodyPr>
          <a:lstStyle/>
          <a:p>
            <a: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КОМНАТНЫЕ </a:t>
            </a:r>
            <a:b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РАСТЕНИЯ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8184" y="5229200"/>
            <a:ext cx="2915816" cy="720080"/>
          </a:xfrm>
        </p:spPr>
        <p:txBody>
          <a:bodyPr>
            <a:noAutofit/>
          </a:bodyPr>
          <a:lstStyle/>
          <a:p>
            <a:r>
              <a:rPr lang="ru-RU" sz="1800" dirty="0" smtClean="0"/>
              <a:t>Воспитатель ГБДОУ  № 17</a:t>
            </a:r>
          </a:p>
          <a:p>
            <a:r>
              <a:rPr lang="ru-RU" sz="1800" dirty="0"/>
              <a:t>г</a:t>
            </a:r>
            <a:r>
              <a:rPr lang="ru-RU" sz="1800" dirty="0" smtClean="0"/>
              <a:t>. Санкт-Петербург</a:t>
            </a:r>
          </a:p>
          <a:p>
            <a:r>
              <a:rPr lang="ru-RU" sz="1800" dirty="0" smtClean="0"/>
              <a:t>Волошина З.П.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7162800" cy="1143000"/>
          </a:xfrm>
        </p:spPr>
        <p:txBody>
          <a:bodyPr/>
          <a:lstStyle/>
          <a:p>
            <a: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ФУКСИЯ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017250"/>
            <a:ext cx="3600400" cy="2966454"/>
          </a:xfrm>
          <a:ln w="38100">
            <a:solidFill>
              <a:srgbClr val="E9DEEA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96499"/>
            <a:ext cx="1800200" cy="2814397"/>
          </a:xfrm>
          <a:prstGeom prst="rect">
            <a:avLst/>
          </a:prstGeom>
          <a:ln w="38100">
            <a:solidFill>
              <a:srgbClr val="FBE9F8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748" y="1996498"/>
            <a:ext cx="1944216" cy="2814397"/>
          </a:xfrm>
          <a:prstGeom prst="rect">
            <a:avLst/>
          </a:prstGeom>
          <a:ln w="38100">
            <a:solidFill>
              <a:srgbClr val="E9DEEA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403648" y="4869160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BE9F8"/>
                </a:solidFill>
              </a:rPr>
              <a:t>Родом из </a:t>
            </a:r>
            <a:r>
              <a:rPr lang="ru-RU" dirty="0">
                <a:solidFill>
                  <a:srgbClr val="FBE9F8"/>
                </a:solidFill>
              </a:rPr>
              <a:t>М</a:t>
            </a:r>
            <a:r>
              <a:rPr lang="ru-RU" dirty="0" smtClean="0">
                <a:solidFill>
                  <a:srgbClr val="FBE9F8"/>
                </a:solidFill>
              </a:rPr>
              <a:t>ексики.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-Выращивание простое.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-Местоположение: не любит прямых солнечных лучей, лучше полутень.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-Температура: зимой примерно 10 градусов, а летом не выше 20-25 градусов.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-Полив: умеренный, но постоянный. Растение регулярно опрыскивают.</a:t>
            </a:r>
            <a:endParaRPr lang="ru-RU" dirty="0">
              <a:solidFill>
                <a:srgbClr val="FBE9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-315416"/>
            <a:ext cx="7162800" cy="1368152"/>
          </a:xfrm>
        </p:spPr>
        <p:txBody>
          <a:bodyPr/>
          <a:lstStyle/>
          <a:p>
            <a: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СЕМПОЛИЯ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908720"/>
            <a:ext cx="5328592" cy="3399018"/>
          </a:xfrm>
          <a:ln w="38100">
            <a:solidFill>
              <a:srgbClr val="E9DEEA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763688" y="4365104"/>
            <a:ext cx="662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BE9F8"/>
                </a:solidFill>
              </a:rPr>
              <a:t>Родом из Центральной и Южной Африки.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-Выращивание простое.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-Местоположение: солнечное, но не прямые солнечные лучи.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-Температура: зимняя 15-18 градусов, а летом 18-21 градус.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-Полив: воду рекомендуется наливать в поддон, излишки сливать. Вода не должна попадать на листья.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-Пересаживание: только весной, по необходимости. Используя специальный </a:t>
            </a:r>
            <a:r>
              <a:rPr lang="ru-RU" dirty="0" err="1" smtClean="0">
                <a:solidFill>
                  <a:srgbClr val="FBE9F8"/>
                </a:solidFill>
              </a:rPr>
              <a:t>почвогрунт</a:t>
            </a:r>
            <a:r>
              <a:rPr lang="ru-RU" dirty="0" smtClean="0">
                <a:solidFill>
                  <a:srgbClr val="FBE9F8"/>
                </a:solidFill>
              </a:rPr>
              <a:t>. Горшок-чуть больше предыдущего.</a:t>
            </a:r>
            <a:endParaRPr lang="ru-RU" dirty="0">
              <a:solidFill>
                <a:srgbClr val="FBE9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53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-19907"/>
            <a:ext cx="7162800" cy="1143000"/>
          </a:xfrm>
        </p:spPr>
        <p:txBody>
          <a:bodyPr/>
          <a:lstStyle/>
          <a:p>
            <a: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АСПАРАГУС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980728"/>
            <a:ext cx="4176464" cy="2836177"/>
          </a:xfrm>
          <a:ln w="38100">
            <a:solidFill>
              <a:srgbClr val="E9DEEA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204864"/>
            <a:ext cx="1944216" cy="2160240"/>
          </a:xfrm>
          <a:prstGeom prst="rect">
            <a:avLst/>
          </a:prstGeom>
          <a:ln w="38100">
            <a:solidFill>
              <a:srgbClr val="FBE9F8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244" y="2217246"/>
            <a:ext cx="1911104" cy="2160240"/>
          </a:xfrm>
          <a:prstGeom prst="rect">
            <a:avLst/>
          </a:prstGeom>
          <a:ln w="38100">
            <a:solidFill>
              <a:srgbClr val="E9DEEA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897654" y="4377486"/>
            <a:ext cx="67788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BE9F8"/>
                </a:solidFill>
              </a:rPr>
              <a:t>Родом из Южной Америки.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-Выращивание : простое.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-Местоположение: полутень.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-Температура: не любят сухой горячий воздух. Зимой 7-8 градусов, а летом не выше 25 градусов.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-Полив: летом поливают обильно 2-3 раза в неделю. Частое опрыскивание. Зимой достаточно почву поддерживать во влажном состоянии.</a:t>
            </a:r>
            <a:endParaRPr lang="ru-RU" dirty="0">
              <a:solidFill>
                <a:srgbClr val="FBE9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62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0"/>
            <a:ext cx="7162800" cy="1052736"/>
          </a:xfrm>
        </p:spPr>
        <p:txBody>
          <a:bodyPr>
            <a:normAutofit/>
          </a:bodyPr>
          <a:lstStyle/>
          <a:p>
            <a: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ФИКУС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685" y="980728"/>
            <a:ext cx="2978055" cy="3188914"/>
          </a:xfrm>
          <a:ln w="38100">
            <a:solidFill>
              <a:srgbClr val="FBE9F8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980728"/>
            <a:ext cx="3135853" cy="3200400"/>
          </a:xfrm>
          <a:prstGeom prst="rect">
            <a:avLst/>
          </a:prstGeom>
          <a:ln w="38100">
            <a:solidFill>
              <a:srgbClr val="E9DEEA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835696" y="4293096"/>
            <a:ext cx="6192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E9DEEA"/>
                </a:solidFill>
              </a:rPr>
              <a:t>Родина- Северо-Восточная Индия, Непал, Бирма.</a:t>
            </a:r>
          </a:p>
          <a:p>
            <a:r>
              <a:rPr lang="ru-RU" dirty="0" smtClean="0">
                <a:solidFill>
                  <a:srgbClr val="E9DEEA"/>
                </a:solidFill>
              </a:rPr>
              <a:t>-Выращивание простое.</a:t>
            </a:r>
          </a:p>
          <a:p>
            <a:r>
              <a:rPr lang="ru-RU" dirty="0" smtClean="0">
                <a:solidFill>
                  <a:srgbClr val="E9DEEA"/>
                </a:solidFill>
              </a:rPr>
              <a:t>-Местоположение: сильно освещенное.</a:t>
            </a:r>
          </a:p>
          <a:p>
            <a:r>
              <a:rPr lang="ru-RU" dirty="0" smtClean="0">
                <a:solidFill>
                  <a:srgbClr val="E9DEEA"/>
                </a:solidFill>
              </a:rPr>
              <a:t>-Температура: зимой 15 градусов, а летом 24-25.</a:t>
            </a:r>
          </a:p>
          <a:p>
            <a:r>
              <a:rPr lang="ru-RU" dirty="0" smtClean="0">
                <a:solidFill>
                  <a:srgbClr val="E9DEEA"/>
                </a:solidFill>
              </a:rPr>
              <a:t>-Полив: зимой 1 раз в неделю. Летом поливают обильно не реже, чем раз в два дня и часто опрыскивают водой.</a:t>
            </a:r>
          </a:p>
          <a:p>
            <a:r>
              <a:rPr lang="ru-RU" dirty="0" smtClean="0">
                <a:solidFill>
                  <a:srgbClr val="E9DEEA"/>
                </a:solidFill>
              </a:rPr>
              <a:t>-Пересаживание: один раз в 2-3 года в апреле-мае с использованием горшка на 3-4 размера больше.</a:t>
            </a:r>
            <a:endParaRPr lang="ru-RU" dirty="0">
              <a:solidFill>
                <a:srgbClr val="E9DE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91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-243408"/>
            <a:ext cx="7162800" cy="1661046"/>
          </a:xfrm>
        </p:spPr>
        <p:txBody>
          <a:bodyPr/>
          <a:lstStyle/>
          <a:p>
            <a: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ДИФФЕНБАХИЯ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124744"/>
            <a:ext cx="2880320" cy="3327337"/>
          </a:xfrm>
          <a:ln w="38100">
            <a:solidFill>
              <a:srgbClr val="FBE9F8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7" y="1052736"/>
            <a:ext cx="3264018" cy="3384376"/>
          </a:xfrm>
          <a:prstGeom prst="rect">
            <a:avLst/>
          </a:prstGeom>
          <a:ln w="38100">
            <a:solidFill>
              <a:srgbClr val="E9DEEA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619672" y="4411425"/>
            <a:ext cx="71421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BE9F8"/>
                </a:solidFill>
              </a:rPr>
              <a:t>Родина Южная Америка.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-Выращивание: простое.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-Местоположение: зимой на свету, а летом в легкой тени.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-Температура: оптимальная 18-22 градуса.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-Полив: летом частый, весной и осенью сокращенный полив и зимой скудный.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-Пересаживание: весной, используя горшок на 2 размера больше.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РАСТЕНИЕ ЯДОВИТО.УХОД ТОЛЬКО В ПЕРЧАТКАХ. БЕРЕЧЬ ОТ ДЕТЕЙ.</a:t>
            </a:r>
            <a:endParaRPr lang="ru-RU" dirty="0">
              <a:solidFill>
                <a:srgbClr val="FBE9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23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45719" cy="720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1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щучий хвост</a:t>
            </a:r>
            <a:endParaRPr lang="ru-RU" sz="1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44691" y="260648"/>
            <a:ext cx="75485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САНСЕВИЕРИЯ, ЩУЧИЙ ХВОСТ</a:t>
            </a:r>
            <a:endParaRPr lang="ru-RU" sz="44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485" y="1311587"/>
            <a:ext cx="3056951" cy="2304256"/>
          </a:xfrm>
          <a:ln w="38100">
            <a:solidFill>
              <a:srgbClr val="D8C4DA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340768"/>
            <a:ext cx="1790231" cy="3245348"/>
          </a:xfrm>
          <a:prstGeom prst="rect">
            <a:avLst/>
          </a:prstGeom>
          <a:ln w="38100">
            <a:solidFill>
              <a:srgbClr val="FBE9F8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510" y="1311587"/>
            <a:ext cx="1865376" cy="3240360"/>
          </a:xfrm>
          <a:prstGeom prst="rect">
            <a:avLst/>
          </a:prstGeom>
          <a:ln w="38100">
            <a:solidFill>
              <a:srgbClr val="D8C4DA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2627784" y="4643944"/>
            <a:ext cx="59017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BE9F8"/>
                </a:solidFill>
              </a:rPr>
              <a:t>Эти растения родом из Центральной Африки.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-Выращивание простое.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-Местоположение: хорошо освещенное.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-Температура: зимой 18-20 С, летом до 30 градусов.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-Полив: нечастый.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-Цветение: летом, но цветки невзрачные.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H="1" flipV="1">
            <a:off x="9036496" y="-45718"/>
            <a:ext cx="107504" cy="4571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endParaRPr lang="ru-RU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116632"/>
            <a:ext cx="727280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ПЕЛАРГОНИЯ, ГЕРАНЬ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259" y="988789"/>
            <a:ext cx="2997942" cy="2625387"/>
          </a:xfrm>
          <a:ln w="38100">
            <a:solidFill>
              <a:srgbClr val="D8C4DA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123" y="2708920"/>
            <a:ext cx="2231136" cy="1810512"/>
          </a:xfrm>
          <a:prstGeom prst="rect">
            <a:avLst/>
          </a:prstGeom>
          <a:ln w="38100">
            <a:solidFill>
              <a:srgbClr val="E9DEEA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617480"/>
            <a:ext cx="2212848" cy="1901952"/>
          </a:xfrm>
          <a:prstGeom prst="rect">
            <a:avLst/>
          </a:prstGeom>
          <a:ln w="38100">
            <a:solidFill>
              <a:srgbClr val="E9DEEA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195736" y="4581128"/>
            <a:ext cx="64087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BE9F8"/>
                </a:solidFill>
              </a:rPr>
              <a:t>Родом из Южной Африки.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-Выращивание простое.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-Местоположение: хорошо освещенное, даже на открытом солнце.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-Температура: не ниже 0 градусов.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-Полив: летом регулярный, обильный; зимой редкий.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-Цветение: с весны до поздней осени.</a:t>
            </a:r>
            <a:endParaRPr lang="ru-RU" dirty="0">
              <a:solidFill>
                <a:srgbClr val="FBE9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9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7162800" cy="792088"/>
          </a:xfrm>
        </p:spPr>
        <p:txBody>
          <a:bodyPr>
            <a:normAutofit/>
          </a:bodyPr>
          <a:lstStyle/>
          <a:p>
            <a: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КЛИВИЯ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980728"/>
            <a:ext cx="3332266" cy="3114499"/>
          </a:xfrm>
          <a:ln w="38100">
            <a:solidFill>
              <a:schemeClr val="accent3">
                <a:lumMod val="20000"/>
                <a:lumOff val="80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077" y="980728"/>
            <a:ext cx="3456384" cy="3096344"/>
          </a:xfrm>
          <a:prstGeom prst="rect">
            <a:avLst/>
          </a:prstGeom>
          <a:ln w="38100">
            <a:solidFill>
              <a:schemeClr val="accent3">
                <a:lumMod val="20000"/>
                <a:lumOff val="8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846428" y="4301496"/>
            <a:ext cx="5832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BE9F8"/>
                </a:solidFill>
              </a:rPr>
              <a:t>Кливия</a:t>
            </a:r>
            <a:r>
              <a:rPr lang="ru-RU" dirty="0" smtClean="0">
                <a:solidFill>
                  <a:srgbClr val="FBE9F8"/>
                </a:solidFill>
              </a:rPr>
              <a:t> завезена в Европу в начале 19 века.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Родина Южная Африка.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-Выращивание простое.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-Местоположение любое.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-Температура: 10-24 градуса.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-Полив: умеренный.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-Цветение: с конца зимы до начала лета.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-Пересаживание: один раз в 3-4 года после цветения.</a:t>
            </a:r>
            <a:endParaRPr lang="ru-RU" dirty="0">
              <a:solidFill>
                <a:srgbClr val="FBE9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10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6923112" cy="864096"/>
          </a:xfrm>
        </p:spPr>
        <p:txBody>
          <a:bodyPr/>
          <a:lstStyle/>
          <a:p>
            <a: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ДРИМИОПСИС </a:t>
            </a:r>
            <a:r>
              <a:rPr lang="ru-RU" sz="48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</a:t>
            </a:r>
            <a: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ИРКА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860" y="1052736"/>
            <a:ext cx="3312368" cy="2952328"/>
          </a:xfrm>
          <a:ln w="38100">
            <a:solidFill>
              <a:srgbClr val="E9DEEA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771800" y="4365104"/>
            <a:ext cx="51125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BE9F8"/>
                </a:solidFill>
              </a:rPr>
              <a:t>Родина тропическая Африка.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-Выращивание : простое.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-Местоположение: любое.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-Температура: 10-25 градусов.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-Полив: умеренный.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-Пересаживание: один раз в 2-3 года, делением луковиц.</a:t>
            </a:r>
            <a:endParaRPr lang="ru-RU" dirty="0">
              <a:solidFill>
                <a:srgbClr val="FBE9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81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7162800" cy="792088"/>
          </a:xfrm>
        </p:spPr>
        <p:txBody>
          <a:bodyPr>
            <a:normAutofit/>
          </a:bodyPr>
          <a:lstStyle/>
          <a:p>
            <a: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МОНСТЕРА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340768"/>
            <a:ext cx="2664296" cy="2880320"/>
          </a:xfrm>
          <a:ln w="38100">
            <a:solidFill>
              <a:schemeClr val="accent3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340768"/>
            <a:ext cx="2633472" cy="2880320"/>
          </a:xfrm>
          <a:prstGeom prst="rect">
            <a:avLst/>
          </a:prstGeom>
          <a:ln w="38100">
            <a:solidFill>
              <a:schemeClr val="accent3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555776" y="4291801"/>
            <a:ext cx="4392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BE9F8"/>
                </a:solidFill>
              </a:rPr>
              <a:t>Выращивание: несложное.</a:t>
            </a:r>
          </a:p>
          <a:p>
            <a:r>
              <a:rPr lang="ru-RU" sz="1600" dirty="0" smtClean="0">
                <a:solidFill>
                  <a:srgbClr val="FBE9F8"/>
                </a:solidFill>
              </a:rPr>
              <a:t>Местоположение : возможна тень и даже углы помещений.</a:t>
            </a:r>
          </a:p>
          <a:p>
            <a:r>
              <a:rPr lang="ru-RU" sz="1600" dirty="0" smtClean="0">
                <a:solidFill>
                  <a:srgbClr val="FBE9F8"/>
                </a:solidFill>
              </a:rPr>
              <a:t>Температура: очень хорошо чувствует себя при комнатной температуре от 10 до 25 градусов.</a:t>
            </a:r>
          </a:p>
          <a:p>
            <a:r>
              <a:rPr lang="ru-RU" sz="1600" dirty="0" smtClean="0">
                <a:solidFill>
                  <a:srgbClr val="FBE9F8"/>
                </a:solidFill>
              </a:rPr>
              <a:t>Полив: с мая по август требует обильного полива и подкормки, а также опрыскивание.</a:t>
            </a:r>
          </a:p>
          <a:p>
            <a:r>
              <a:rPr lang="ru-RU" sz="1600" dirty="0" smtClean="0">
                <a:solidFill>
                  <a:srgbClr val="FBE9F8"/>
                </a:solidFill>
              </a:rPr>
              <a:t>Пересадка: в том случае если </a:t>
            </a:r>
            <a:r>
              <a:rPr lang="ru-RU" sz="1600" smtClean="0">
                <a:solidFill>
                  <a:srgbClr val="FBE9F8"/>
                </a:solidFill>
              </a:rPr>
              <a:t>корням очень тесно.</a:t>
            </a:r>
            <a:endParaRPr lang="ru-RU" sz="1600" dirty="0" smtClean="0">
              <a:solidFill>
                <a:srgbClr val="FBE9F8"/>
              </a:solidFill>
            </a:endParaRPr>
          </a:p>
          <a:p>
            <a:endParaRPr lang="ru-RU" sz="1600" dirty="0" smtClean="0">
              <a:solidFill>
                <a:srgbClr val="FBE9F8"/>
              </a:solidFill>
            </a:endParaRPr>
          </a:p>
          <a:p>
            <a:endParaRPr lang="ru-RU" sz="1600" dirty="0" smtClean="0">
              <a:solidFill>
                <a:srgbClr val="FBE9F8"/>
              </a:solidFill>
            </a:endParaRPr>
          </a:p>
          <a:p>
            <a:endParaRPr lang="ru-RU" sz="1600" dirty="0" smtClean="0">
              <a:solidFill>
                <a:srgbClr val="FBE9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08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162800" cy="11430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ШЛЮМБЕРГЕРА</a:t>
            </a:r>
            <a:endParaRPr lang="ru-RU" dirty="0">
              <a:ln/>
              <a:solidFill>
                <a:schemeClr val="accent3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179764"/>
            <a:ext cx="2808312" cy="2501772"/>
          </a:xfrm>
          <a:ln w="38100">
            <a:solidFill>
              <a:srgbClr val="FBE9F8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780928"/>
            <a:ext cx="2377440" cy="1865376"/>
          </a:xfrm>
          <a:prstGeom prst="rect">
            <a:avLst/>
          </a:prstGeom>
          <a:ln w="38100">
            <a:solidFill>
              <a:srgbClr val="D8C4DA"/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780928"/>
            <a:ext cx="2340864" cy="1865376"/>
          </a:xfrm>
          <a:prstGeom prst="rect">
            <a:avLst/>
          </a:prstGeom>
          <a:ln w="38100">
            <a:solidFill>
              <a:srgbClr val="E9DEEA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1272789" y="4755479"/>
            <a:ext cx="79420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BE9F8"/>
                </a:solidFill>
              </a:rPr>
              <a:t>Существует множество принадлежащих к этому роду разновидностей с белыми, сиреневыми, пурпурными и голубыми цветками.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-Выращивание средней сложности.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-Местоположение: хорошо освещённое рассеянным светом.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-Оптимальная температура 16-18 градусов.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-Полив летом регулярный, зимой скудный.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-Цветение с мая по сентябрь.</a:t>
            </a:r>
            <a:endParaRPr lang="ru-RU" dirty="0">
              <a:solidFill>
                <a:srgbClr val="FBE9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61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ПИЛЕЯ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434098"/>
            <a:ext cx="3456384" cy="2426950"/>
          </a:xfrm>
          <a:ln w="38100">
            <a:solidFill>
              <a:srgbClr val="E9DEEA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276872"/>
            <a:ext cx="2448272" cy="2331688"/>
          </a:xfrm>
          <a:prstGeom prst="rect">
            <a:avLst/>
          </a:prstGeom>
          <a:ln w="38100">
            <a:solidFill>
              <a:srgbClr val="FBE9F8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204864"/>
            <a:ext cx="2483752" cy="2403696"/>
          </a:xfrm>
          <a:prstGeom prst="rect">
            <a:avLst/>
          </a:prstGeom>
          <a:ln w="38100">
            <a:solidFill>
              <a:srgbClr val="E9DEEA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699792" y="4583602"/>
            <a:ext cx="55446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BE9F8"/>
                </a:solidFill>
              </a:rPr>
              <a:t>-Выращивание: достаточно сложное.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-Местоположение: в зависимости от времени года.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-Температура: минимальная 11-12 градусов, оптимальная 16-18 градусов.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-Полив: весной-летом частый.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-Цветение: с мая по начало осени.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-Пересаживание: в конце весны.</a:t>
            </a:r>
            <a:endParaRPr lang="ru-RU" dirty="0">
              <a:solidFill>
                <a:srgbClr val="FBE9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19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922114"/>
          </a:xfrm>
        </p:spPr>
        <p:txBody>
          <a:bodyPr/>
          <a:lstStyle/>
          <a:p>
            <a: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ЭУХАРИС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221947"/>
            <a:ext cx="3456383" cy="2855125"/>
          </a:xfrm>
          <a:ln w="38100">
            <a:solidFill>
              <a:srgbClr val="E9DEEA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051720" y="4365104"/>
            <a:ext cx="64087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BE9F8"/>
                </a:solidFill>
              </a:rPr>
              <a:t>Родом из </a:t>
            </a:r>
            <a:r>
              <a:rPr lang="ru-RU" dirty="0" err="1" smtClean="0">
                <a:solidFill>
                  <a:srgbClr val="FBE9F8"/>
                </a:solidFill>
              </a:rPr>
              <a:t>Амазонии</a:t>
            </a:r>
            <a:r>
              <a:rPr lang="ru-RU" dirty="0" smtClean="0">
                <a:solidFill>
                  <a:srgbClr val="FBE9F8"/>
                </a:solidFill>
              </a:rPr>
              <a:t>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-Выращивание: сложное.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-Местоположение: требует очень хорошо освещённое место.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-Температура: минимальная 15-16 градусов.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-Полив: поливают часто, регулярно, особенно летом.</a:t>
            </a:r>
          </a:p>
          <a:p>
            <a:r>
              <a:rPr lang="ru-RU" dirty="0" smtClean="0">
                <a:solidFill>
                  <a:srgbClr val="FBE9F8"/>
                </a:solidFill>
              </a:rPr>
              <a:t>-Пересаживают весной, не часто, минимум раз в 3 года, делением луковиц.</a:t>
            </a:r>
            <a:endParaRPr lang="ru-RU" dirty="0">
              <a:solidFill>
                <a:srgbClr val="FBE9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1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DE492B0-4888-4863-B9E0-6569DC3D26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CSC(2)</Template>
  <TotalTime>0</TotalTime>
  <Words>734</Words>
  <Application>Microsoft Office PowerPoint</Application>
  <PresentationFormat>Экран (4:3)</PresentationFormat>
  <Paragraphs>99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CSC(2)</vt:lpstr>
      <vt:lpstr>КОМНАТНЫЕ   РАСТЕНИЯ</vt:lpstr>
      <vt:lpstr> щучий хвост</vt:lpstr>
      <vt:lpstr>Презентация PowerPoint</vt:lpstr>
      <vt:lpstr>КЛИВИЯ</vt:lpstr>
      <vt:lpstr>ДРИМИОПСИС КИРКА</vt:lpstr>
      <vt:lpstr>МОНСТЕРА</vt:lpstr>
      <vt:lpstr>ШЛЮМБЕРГЕРА</vt:lpstr>
      <vt:lpstr>ПИЛЕЯ</vt:lpstr>
      <vt:lpstr>ЭУХАРИС</vt:lpstr>
      <vt:lpstr>ФУКСИЯ</vt:lpstr>
      <vt:lpstr>СЕМПОЛИЯ</vt:lpstr>
      <vt:lpstr>АСПАРАГУС</vt:lpstr>
      <vt:lpstr>ФИКУС</vt:lpstr>
      <vt:lpstr>ДИФФЕНБАХИЯ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2011-03-19T18:07:17Z</dcterms:created>
  <dcterms:modified xsi:type="dcterms:W3CDTF">2013-12-02T19:25:25Z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TC030005278</vt:lpwstr>
  </property>
</Properties>
</file>