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81" r:id="rId3"/>
    <p:sldId id="276" r:id="rId4"/>
    <p:sldId id="277" r:id="rId5"/>
    <p:sldId id="278" r:id="rId6"/>
    <p:sldId id="280" r:id="rId7"/>
    <p:sldId id="279" r:id="rId8"/>
    <p:sldId id="282" r:id="rId9"/>
    <p:sldId id="283" r:id="rId10"/>
    <p:sldId id="284" r:id="rId11"/>
    <p:sldId id="287" r:id="rId12"/>
    <p:sldId id="286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7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36DCB-BA4E-48CE-9E1E-BED83973BF7D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595A9-2749-4A5C-84DB-0BF1ADADE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omarovschool.ucoz.net/voron.gif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.board.com.ua/a/1043632768/wm/1-doska-pod-mel-magnitnaya-65h100sm-alyuminievaya.jpg" TargetMode="Externa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rtasticliving.com/web_images/geometry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11day.files.wordpress.com/2011/01/8_9-ht5.jpg?w=336&amp;h=29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403648" y="404664"/>
            <a:ext cx="6120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МБОУ «Средняя общеобразовательная школа № 31»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4" descr="http://komarovschool.ucoz.net/voron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4869160"/>
            <a:ext cx="1911608" cy="1447361"/>
          </a:xfrm>
          <a:prstGeom prst="rect">
            <a:avLst/>
          </a:prstGeom>
          <a:noFill/>
        </p:spPr>
      </p:pic>
      <p:pic>
        <p:nvPicPr>
          <p:cNvPr id="23554" name="Picture 2" descr="http://static.skynetblogs.be/media/63333/dyn010_original_250_250_gif_2590242_43a74d7df4258e19fd59291855e36ef9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556792"/>
            <a:ext cx="2376264" cy="237626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87824" y="645333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/>
          </a:p>
        </p:txBody>
      </p:sp>
      <p:pic>
        <p:nvPicPr>
          <p:cNvPr id="8" name="Picture 2" descr="http://img.board.com.ua/a/1043632768/wm/1-doska-pod-mel-magnitnaya-65h100sm-alyuminievay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 l="2778" t="4101" r="4630" b="4304"/>
          <a:stretch>
            <a:fillRect/>
          </a:stretch>
        </p:blipFill>
        <p:spPr bwMode="auto">
          <a:xfrm>
            <a:off x="2555776" y="1196752"/>
            <a:ext cx="5448964" cy="365080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699792" y="1412776"/>
            <a:ext cx="51845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Типовые задания для формирования универсальных учебных действий.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7686" y="5000636"/>
            <a:ext cx="3071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Подготовила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учитель начальных классов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Катунина</a:t>
            </a:r>
            <a:r>
              <a:rPr lang="ru-RU" dirty="0" smtClean="0">
                <a:solidFill>
                  <a:srgbClr val="FF0000"/>
                </a:solidFill>
              </a:rPr>
              <a:t> С.В.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28596" y="214290"/>
            <a:ext cx="745577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Типовые </a:t>
            </a:r>
            <a:r>
              <a:rPr lang="ru-RU" b="1" dirty="0" smtClean="0">
                <a:solidFill>
                  <a:schemeClr val="bg1"/>
                </a:solidFill>
              </a:rPr>
              <a:t>з</a:t>
            </a:r>
            <a:r>
              <a:rPr lang="ru-RU" b="1" dirty="0" smtClean="0"/>
              <a:t>Задание направлено на формирование навыков разрешения проблем и проблемных ситуаций (для совместного выполнения в двух группах).</a:t>
            </a:r>
            <a:endParaRPr lang="ru-RU" dirty="0" smtClean="0"/>
          </a:p>
          <a:p>
            <a:r>
              <a:rPr lang="ru-RU" dirty="0" smtClean="0"/>
              <a:t>Через две недели – в классе праздник мам и бабушек . К нам на классный час придут гости. Нам необходимо изготовить своими руками для них красивые и полезные сувениры.</a:t>
            </a:r>
          </a:p>
          <a:p>
            <a:r>
              <a:rPr lang="ru-RU" dirty="0" smtClean="0"/>
              <a:t>1. Организуйтесь в две группы. В </a:t>
            </a:r>
            <a:r>
              <a:rPr lang="ru-RU" b="1" dirty="0" smtClean="0"/>
              <a:t>течение первой</a:t>
            </a:r>
            <a:r>
              <a:rPr lang="ru-RU" dirty="0" smtClean="0"/>
              <a:t> недели </a:t>
            </a:r>
            <a:r>
              <a:rPr lang="ru-RU" b="1" dirty="0" smtClean="0"/>
              <a:t>найдите и обсудите</a:t>
            </a:r>
            <a:r>
              <a:rPr lang="ru-RU" dirty="0" smtClean="0"/>
              <a:t> в группе </a:t>
            </a:r>
            <a:r>
              <a:rPr lang="ru-RU" b="1" dirty="0" smtClean="0"/>
              <a:t>возможные варианты</a:t>
            </a:r>
            <a:r>
              <a:rPr lang="ru-RU" dirty="0" smtClean="0"/>
              <a:t> изделия (использовать возможности интернета, использовать дополнительную литературу по технологии и ИЗО).</a:t>
            </a:r>
          </a:p>
          <a:p>
            <a:r>
              <a:rPr lang="ru-RU" dirty="0" smtClean="0"/>
              <a:t>2. Из множества вариантов выберите один с учетом следующих моментов:</a:t>
            </a:r>
          </a:p>
          <a:p>
            <a:pPr lvl="0"/>
            <a:r>
              <a:rPr lang="ru-RU" dirty="0" smtClean="0"/>
              <a:t>ваших умений, полученных на уроках технологии и ИЗО;</a:t>
            </a:r>
          </a:p>
          <a:p>
            <a:pPr lvl="0"/>
            <a:r>
              <a:rPr lang="ru-RU" dirty="0" smtClean="0"/>
              <a:t>требований к изделию (полезность, эстетичность, оригинальность);</a:t>
            </a:r>
          </a:p>
          <a:p>
            <a:pPr lvl="0"/>
            <a:r>
              <a:rPr lang="ru-RU" dirty="0" smtClean="0"/>
              <a:t>интересов гостей;</a:t>
            </a:r>
          </a:p>
          <a:p>
            <a:pPr lvl="0"/>
            <a:r>
              <a:rPr lang="ru-RU" dirty="0" smtClean="0"/>
              <a:t>наличия необходимых материалов и инструментов.</a:t>
            </a:r>
          </a:p>
          <a:p>
            <a:r>
              <a:rPr lang="ru-RU" dirty="0" smtClean="0"/>
              <a:t>3. Обсудите и наметьте порядок работы.</a:t>
            </a:r>
          </a:p>
          <a:p>
            <a:r>
              <a:rPr lang="ru-RU" dirty="0" smtClean="0"/>
              <a:t>4. Распределите обязанности в своей группе.</a:t>
            </a:r>
          </a:p>
          <a:p>
            <a:r>
              <a:rPr lang="ru-RU" dirty="0" smtClean="0"/>
              <a:t> 5. Изготовьте, украсьте свои изделия.</a:t>
            </a:r>
          </a:p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адания</a:t>
            </a:r>
            <a:r>
              <a:rPr lang="ru-RU" b="1" dirty="0" smtClean="0">
                <a:solidFill>
                  <a:schemeClr val="bg1"/>
                </a:solidFill>
              </a:rPr>
              <a:t> для формирования </a:t>
            </a:r>
            <a:r>
              <a:rPr lang="ru-RU" sz="1600" b="1" dirty="0" smtClean="0">
                <a:solidFill>
                  <a:schemeClr val="bg1"/>
                </a:solidFill>
              </a:rPr>
              <a:t>универсальных учебных действий.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28596" y="285728"/>
            <a:ext cx="821537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6. В начале второй недели (вторник) каждая из групп выступит в классе с презентацией своего изделия. Для этого подготовьте рассказ о совместно проделанной работе по следующим опорным вопросам:</a:t>
            </a:r>
          </a:p>
          <a:p>
            <a:pPr lvl="0"/>
            <a:r>
              <a:rPr lang="ru-RU" dirty="0" smtClean="0"/>
              <a:t>Как проходил поиск идеи? По каким критериям выбирали вариант изделия?</a:t>
            </a:r>
          </a:p>
          <a:p>
            <a:pPr lvl="0"/>
            <a:r>
              <a:rPr lang="ru-RU" dirty="0" smtClean="0"/>
              <a:t>Какими источниками воспользовались?</a:t>
            </a:r>
          </a:p>
          <a:p>
            <a:pPr lvl="0"/>
            <a:r>
              <a:rPr lang="ru-RU" dirty="0" smtClean="0"/>
              <a:t>Как распределяли обязанности?</a:t>
            </a:r>
          </a:p>
          <a:p>
            <a:pPr lvl="0"/>
            <a:r>
              <a:rPr lang="ru-RU" dirty="0" smtClean="0"/>
              <a:t>Какие трудности возникали и как вы их преодолевали?</a:t>
            </a:r>
          </a:p>
          <a:p>
            <a:pPr lvl="0"/>
            <a:r>
              <a:rPr lang="ru-RU" dirty="0" smtClean="0"/>
              <a:t>Пригодились ли навыки, полученные на уроках по разным предметам?</a:t>
            </a:r>
          </a:p>
          <a:p>
            <a:pPr lvl="0"/>
            <a:r>
              <a:rPr lang="ru-RU" dirty="0" smtClean="0"/>
              <a:t>К кому обращались за помощью?</a:t>
            </a:r>
          </a:p>
          <a:p>
            <a:pPr lvl="0"/>
            <a:r>
              <a:rPr lang="ru-RU" dirty="0" smtClean="0"/>
              <a:t>Удалось ли вашей группе достигнуть того результата, который вы планировали?</a:t>
            </a:r>
          </a:p>
          <a:p>
            <a:r>
              <a:rPr lang="ru-RU" dirty="0" smtClean="0"/>
              <a:t>    7. Ко дню встречи с мамами и бабушками (пятница) продумайте слова, с которыми вы будете вручать свой сувенир гостям.</a:t>
            </a:r>
          </a:p>
          <a:p>
            <a:r>
              <a:rPr lang="ru-RU" b="1" u="sng" dirty="0" smtClean="0"/>
              <a:t>Методические рекомендации:</a:t>
            </a:r>
            <a:endParaRPr lang="ru-RU" dirty="0" smtClean="0"/>
          </a:p>
          <a:p>
            <a:pPr lvl="0"/>
            <a:r>
              <a:rPr lang="ru-RU" dirty="0" smtClean="0"/>
              <a:t>На некоторые рекомендации, данные в задании, в начале работы над проектом дети  могут не обратить пристального внимания, но не рекомендуется учителю торопиться давать им на этот счет прямые указания, не дожидаясь просьбы о помощи.</a:t>
            </a:r>
          </a:p>
          <a:p>
            <a:pPr lvl="0"/>
            <a:r>
              <a:rPr lang="ru-RU" dirty="0" smtClean="0"/>
              <a:t> Учителю следует продумать моменты «подстраховки» детей  в целях  предупреждения возможных стрессовых ситуаций у обучающихся (в случае полного провала проекта).</a:t>
            </a:r>
            <a:r>
              <a:rPr lang="ru-RU" b="1" dirty="0" err="1" smtClean="0">
                <a:solidFill>
                  <a:schemeClr val="bg1"/>
                </a:solidFill>
              </a:rPr>
              <a:t>овые</a:t>
            </a:r>
            <a:r>
              <a:rPr lang="ru-RU" b="1" dirty="0" smtClean="0">
                <a:solidFill>
                  <a:schemeClr val="bg1"/>
                </a:solidFill>
              </a:rPr>
              <a:t> задания для формирования универсальных учебных действий.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28596" y="1412776"/>
            <a:ext cx="74557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р</a:t>
            </a:r>
            <a:r>
              <a:rPr lang="ru-RU" sz="2000" b="1" dirty="0" err="1" smtClean="0"/>
              <a:t>Целесообразно</a:t>
            </a:r>
            <a:r>
              <a:rPr lang="ru-RU" sz="2000" b="1" dirty="0" smtClean="0"/>
              <a:t> практиковать выполнение  такого рода заданий детьми, объединенными в пары или </a:t>
            </a:r>
            <a:r>
              <a:rPr lang="ru-RU" sz="2000" b="1" dirty="0" err="1" smtClean="0"/>
              <a:t>микрогруппы</a:t>
            </a:r>
            <a:r>
              <a:rPr lang="ru-RU" sz="2000" b="1" dirty="0" smtClean="0"/>
              <a:t> по 3–4 человека, когда они, например, должны выработать общее мнение или создать общее описание… Такой прием придаст этим заданиям психологически полноценный характер деятельности детей, устранит тягостную для них искусственность необходимости «рассказывать самому себе».</a:t>
            </a:r>
            <a:endParaRPr lang="ru-RU" sz="2000" dirty="0" smtClean="0"/>
          </a:p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мирования</a:t>
            </a:r>
            <a:r>
              <a:rPr lang="ru-RU" sz="2000" b="1" dirty="0" smtClean="0">
                <a:solidFill>
                  <a:schemeClr val="bg1"/>
                </a:solidFill>
              </a:rPr>
              <a:t> универсальных учебных </a:t>
            </a:r>
            <a:r>
              <a:rPr lang="ru-RU" b="1" dirty="0" smtClean="0">
                <a:solidFill>
                  <a:schemeClr val="bg1"/>
                </a:solidFill>
              </a:rPr>
              <a:t>действий.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735288" y="1628800"/>
            <a:ext cx="640871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«…что знаешь в детстве – знаешь на всю жизнь, но и: чего не знаешь в детстве –</a:t>
            </a:r>
          </a:p>
          <a:p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знаешь на всю жизнь»</a:t>
            </a:r>
          </a:p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4" descr="http://eiffel.ilt.columbia.edu/teachers/cluster_teachers/Dick_Parsons/agendas/PS%2092%20Fall%202000/bumphea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284984"/>
            <a:ext cx="2935240" cy="27775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Стрелка вправо с вырезом 8"/>
          <p:cNvSpPr/>
          <p:nvPr/>
        </p:nvSpPr>
        <p:spPr>
          <a:xfrm>
            <a:off x="5436096" y="5301208"/>
            <a:ext cx="720080" cy="4320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131840" y="5157192"/>
            <a:ext cx="4896544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835696" y="1124744"/>
            <a:ext cx="70567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УНИВЕРСАЛЬНЫЕ УЧЕБНЫЕ ДЕЙСТВИЯ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ЭТО ДЕЙСТВИЯ,    ОБЕСПЕЧИВАЮЩИЕ ОВЛАДЕНИЕ   КЛЮЧЕВЫМИ    КОМПЕТЕНЦИЯМИ,   СОСТАВЛЯЮЩИМИ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ОСНОВУ  УМЕНИЯ  УЧИТЬСЯ.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ЛОГИКА РАЗВИТИЯ УУД 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СТРОИТСЯ ПО ФОРМУЛЕ:</a:t>
            </a:r>
          </a:p>
          <a:p>
            <a:endParaRPr lang="ru-RU" sz="2400" b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ДЕЙСТВИЕ                 МЫСЛЬ.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трелка вправо с вырезом 13"/>
          <p:cNvSpPr/>
          <p:nvPr/>
        </p:nvSpPr>
        <p:spPr>
          <a:xfrm>
            <a:off x="5148064" y="5517232"/>
            <a:ext cx="792088" cy="7200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820" name="Picture 4" descr="http://savepic.net/1628153.jpg"/>
          <p:cNvPicPr>
            <a:picLocks noChangeAspect="1" noChangeArrowheads="1"/>
          </p:cNvPicPr>
          <p:nvPr/>
        </p:nvPicPr>
        <p:blipFill>
          <a:blip r:embed="rId3" cstate="print"/>
          <a:srcRect l="16032" t="6445" r="18849" b="6668"/>
          <a:stretch>
            <a:fillRect/>
          </a:stretch>
        </p:blipFill>
        <p:spPr bwMode="auto">
          <a:xfrm>
            <a:off x="251520" y="3212976"/>
            <a:ext cx="1907704" cy="29120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 descr="http://www.edu.cap.ru/home/5394/130095904592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0802" y="4005064"/>
            <a:ext cx="2607223" cy="187220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27584" y="908720"/>
            <a:ext cx="7200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УНИВЕРСАЛЬНЫЕ УЧЕБНЫЕ ДЕЙСТВИЯ:</a:t>
            </a:r>
          </a:p>
          <a:p>
            <a:endParaRPr lang="ru-RU" sz="2800" b="1" i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</a:rPr>
              <a:t>  ЛИЧНОСТНЫЕ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</a:rPr>
              <a:t>  РЕГУЛЯТИВНЫЕ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</a:rPr>
              <a:t>  ПОЗНАВАТЕЛЬНЫЕ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</a:rPr>
              <a:t>  КОММУНИКАТИВНЫЕ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83568" y="1340768"/>
            <a:ext cx="792088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ВИДЫ ЗАДАНИЙ, ФОРМИРУЮЩИЕ </a:t>
            </a:r>
            <a:r>
              <a:rPr lang="ru-RU" sz="2400" b="1" u="sng" dirty="0" smtClean="0">
                <a:solidFill>
                  <a:srgbClr val="C00000"/>
                </a:solidFill>
              </a:rPr>
              <a:t>ЛИЧНОСТНЫЕ  У У Д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</a:rPr>
              <a:t>  участие в проектах;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</a:rPr>
              <a:t>  подведение итогов  урока;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</a:rPr>
              <a:t>  творческие задания;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</a:rPr>
              <a:t>  мысленное воспроизведение ситуации, картины;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</a:rPr>
              <a:t>  самооценка события, происшествия.</a:t>
            </a:r>
          </a:p>
          <a:p>
            <a:endParaRPr lang="ru-RU" dirty="0"/>
          </a:p>
        </p:txBody>
      </p:sp>
      <p:pic>
        <p:nvPicPr>
          <p:cNvPr id="8" name="Picture 2" descr="http://www.smartasticliving.com/web_images/geometry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221088"/>
            <a:ext cx="2278223" cy="1822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467544" y="1412776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ВИДЫ ЗАДАНИЙ, ФОРМИРУЮЩИЕ  </a:t>
            </a:r>
            <a:r>
              <a:rPr lang="ru-RU" sz="2400" b="1" u="sng" dirty="0" smtClean="0">
                <a:solidFill>
                  <a:srgbClr val="C00000"/>
                </a:solidFill>
              </a:rPr>
              <a:t>РЕГУЛЯТИВНЫЕ  У У Д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</a:rPr>
              <a:t>   «</a:t>
            </a:r>
            <a:r>
              <a:rPr lang="ru-RU" sz="2400" b="1" dirty="0" err="1" smtClean="0">
                <a:solidFill>
                  <a:srgbClr val="C00000"/>
                </a:solidFill>
              </a:rPr>
              <a:t>преднамереннные</a:t>
            </a:r>
            <a:r>
              <a:rPr lang="ru-RU" sz="2400" b="1" dirty="0" smtClean="0">
                <a:solidFill>
                  <a:srgbClr val="C00000"/>
                </a:solidFill>
              </a:rPr>
              <a:t> ошибки»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</a:rPr>
              <a:t>   поиск информации в предложенных источниках;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</a:rPr>
              <a:t>   самоконтроль и взаимоконтроль;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</a:rPr>
              <a:t>   взаимный диктант;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</a:rPr>
              <a:t>   диспут.</a:t>
            </a: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rgbClr val="C00000"/>
              </a:solidFill>
            </a:endParaRPr>
          </a:p>
        </p:txBody>
      </p:sp>
      <p:pic>
        <p:nvPicPr>
          <p:cNvPr id="9" name="Picture 2" descr="http://11day.files.wordpress.com/2011/01/8_9-ht5.jpg?w=336&amp;h=29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3212976"/>
            <a:ext cx="2310294" cy="2055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467544" y="1340768"/>
            <a:ext cx="828092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ВИДЫ ЗАДАНИЙ, ФОРМИРУЮЩИЕ </a:t>
            </a:r>
            <a:r>
              <a:rPr lang="ru-RU" sz="2400" b="1" u="sng" dirty="0" smtClean="0">
                <a:solidFill>
                  <a:srgbClr val="C00000"/>
                </a:solidFill>
              </a:rPr>
              <a:t>ПОЗНАВАТЕЛЬНЫЕ  У У Д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C00000"/>
                </a:solidFill>
              </a:rPr>
              <a:t>  «найди о</a:t>
            </a:r>
            <a:r>
              <a:rPr lang="ru-RU" sz="2800" b="1" dirty="0" smtClean="0">
                <a:solidFill>
                  <a:srgbClr val="C00000"/>
                </a:solidFill>
              </a:rPr>
              <a:t>т</a:t>
            </a:r>
            <a:r>
              <a:rPr lang="ru-RU" sz="2400" b="1" dirty="0" smtClean="0">
                <a:solidFill>
                  <a:srgbClr val="C00000"/>
                </a:solidFill>
              </a:rPr>
              <a:t>личия»;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C00000"/>
                </a:solidFill>
              </a:rPr>
              <a:t>  «поиск лишнего»;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C00000"/>
                </a:solidFill>
              </a:rPr>
              <a:t>  «лабиринты»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C00000"/>
                </a:solidFill>
              </a:rPr>
              <a:t>  хитроумные решения;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C00000"/>
                </a:solidFill>
              </a:rPr>
              <a:t>  составление схем-опор;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C00000"/>
                </a:solidFill>
              </a:rPr>
              <a:t>  работа с разного вида таблицами, графиками;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C00000"/>
                </a:solidFill>
              </a:rPr>
              <a:t>  составление и распознавание диаграмм;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C00000"/>
                </a:solidFill>
              </a:rPr>
              <a:t>  работа со словарями.</a:t>
            </a: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endParaRPr lang="ru-RU" sz="2400" b="1" dirty="0" smtClean="0">
              <a:solidFill>
                <a:srgbClr val="C00000"/>
              </a:solidFill>
            </a:endParaRPr>
          </a:p>
        </p:txBody>
      </p:sp>
      <p:pic>
        <p:nvPicPr>
          <p:cNvPr id="1026" name="Picture 2" descr="http://im4-tub-ru.yandex.net/i?id=5711397-67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121446"/>
            <a:ext cx="2160240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51520" y="1340768"/>
            <a:ext cx="871296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ВИДЫ ЗАДАНИЙ, ФОРМИРУЮЩИЕ </a:t>
            </a:r>
            <a:r>
              <a:rPr lang="ru-RU" sz="2400" b="1" u="sng" dirty="0" smtClean="0">
                <a:solidFill>
                  <a:srgbClr val="C00000"/>
                </a:solidFill>
              </a:rPr>
              <a:t>КОММУНИКАТИВНЫЕ  У У Д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C00000"/>
                </a:solidFill>
              </a:rPr>
              <a:t>  составить задание партнеру;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C00000"/>
                </a:solidFill>
              </a:rPr>
              <a:t>  оценка работы товарища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C00000"/>
                </a:solidFill>
              </a:rPr>
              <a:t>  групповая работа по выполнению заданий;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C00000"/>
                </a:solidFill>
              </a:rPr>
              <a:t>  «подготовь рассказ…», «опиши устно…», «объясни…»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C00000"/>
                </a:solidFill>
              </a:rPr>
              <a:t> парный опрос;</a:t>
            </a:r>
          </a:p>
        </p:txBody>
      </p:sp>
      <p:pic>
        <p:nvPicPr>
          <p:cNvPr id="8" name="Picture 2" descr="http://works.tarefer.ru/50/100208/pics/image0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3824" y="4293096"/>
            <a:ext cx="3320910" cy="21081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Прямоугольник 12"/>
          <p:cNvSpPr/>
          <p:nvPr/>
        </p:nvSpPr>
        <p:spPr>
          <a:xfrm>
            <a:off x="785786" y="404664"/>
            <a:ext cx="7643866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Тема: </a:t>
            </a:r>
            <a:r>
              <a:rPr lang="ru-RU" sz="2400" dirty="0" smtClean="0"/>
              <a:t>Значение воды для жизни на Земле. Реки.</a:t>
            </a:r>
          </a:p>
          <a:p>
            <a:r>
              <a:rPr lang="ru-RU" sz="2200" b="1" dirty="0" smtClean="0"/>
              <a:t>Характеристика задания:</a:t>
            </a:r>
            <a:endParaRPr lang="ru-RU" sz="2200" dirty="0" smtClean="0"/>
          </a:p>
          <a:p>
            <a:r>
              <a:rPr lang="ru-RU" sz="2200" b="1" dirty="0" smtClean="0"/>
              <a:t>Планируемый результат: </a:t>
            </a:r>
            <a:r>
              <a:rPr lang="ru-RU" sz="2200" dirty="0" smtClean="0"/>
              <a:t>формирование навыков коммуникации.</a:t>
            </a:r>
          </a:p>
          <a:p>
            <a:r>
              <a:rPr lang="ru-RU" sz="2200" b="1" dirty="0" smtClean="0"/>
              <a:t>Умение:</a:t>
            </a:r>
            <a:r>
              <a:rPr lang="ru-RU" sz="2200" dirty="0" smtClean="0"/>
              <a:t> умение подготовить публичное выступление на заданную тему, работать с разными источниками информации (физическая карта России, текст учебника)</a:t>
            </a:r>
          </a:p>
          <a:p>
            <a:r>
              <a:rPr lang="ru-RU" sz="2200" b="1" dirty="0" smtClean="0"/>
              <a:t>Уровень: </a:t>
            </a:r>
            <a:r>
              <a:rPr lang="ru-RU" sz="2200" dirty="0" smtClean="0"/>
              <a:t>базовый и повышенный.</a:t>
            </a:r>
          </a:p>
          <a:p>
            <a:r>
              <a:rPr lang="ru-RU" sz="2200" b="1" dirty="0" smtClean="0"/>
              <a:t>Условие:</a:t>
            </a:r>
            <a:r>
              <a:rPr lang="ru-RU" sz="2200" dirty="0" smtClean="0"/>
              <a:t> Выбери на физической карте России реку и подготовь выступление о какой-нибудь реке России на 3 минуты.</a:t>
            </a:r>
          </a:p>
          <a:p>
            <a:r>
              <a:rPr lang="ru-RU" sz="2200" b="1" dirty="0" smtClean="0"/>
              <a:t>Инструкция по выполнению задания:</a:t>
            </a:r>
            <a:r>
              <a:rPr lang="ru-RU" sz="2200" dirty="0" smtClean="0"/>
              <a:t> В сообщении покажи, по какой местности она протекает, в какой части России находится, где находится ее исток, куда река впадает. Закончи выступление выводом, возможны вопросы от ребят.</a:t>
            </a:r>
          </a:p>
          <a:p>
            <a:r>
              <a:rPr lang="ru-RU" sz="2200" i="1" dirty="0" smtClean="0"/>
              <a:t>Источник: </a:t>
            </a:r>
            <a:r>
              <a:rPr lang="ru-RU" sz="2200" dirty="0" smtClean="0"/>
              <a:t>физическая карта России, учебник: А.А. Плешаков. Окружающий мир.</a:t>
            </a:r>
          </a:p>
          <a:p>
            <a:endParaRPr lang="ru-RU" sz="2200" dirty="0" smtClean="0"/>
          </a:p>
          <a:p>
            <a:endParaRPr lang="ru-RU" sz="2200" dirty="0" smtClean="0"/>
          </a:p>
          <a:p>
            <a:endParaRPr lang="ru-RU" sz="2400" dirty="0" smtClean="0"/>
          </a:p>
          <a:p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403648" y="404664"/>
            <a:ext cx="612068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Критерий достижения базового уровня:</a:t>
            </a:r>
            <a:r>
              <a:rPr lang="ru-RU" sz="2400" dirty="0" smtClean="0"/>
              <a:t> в выступлении отражены не все особенности реки, нет вывода, ответы на вопросы полные; выступление  построено правильно.</a:t>
            </a:r>
          </a:p>
          <a:p>
            <a:r>
              <a:rPr lang="ru-RU" sz="2400" b="1" dirty="0" smtClean="0"/>
              <a:t>Критерий достижения повышенного уровня:</a:t>
            </a:r>
            <a:r>
              <a:rPr lang="ru-RU" sz="2400" dirty="0" smtClean="0"/>
              <a:t> в выступлении отражены все особенности реки, сделан вывод, ответы на вопросы полные; выступление логически правильно построено, речь грамотная.</a:t>
            </a:r>
          </a:p>
          <a:p>
            <a:r>
              <a:rPr lang="ru-RU" sz="2400" b="1" dirty="0" smtClean="0"/>
              <a:t>Время выполнения задания:</a:t>
            </a:r>
            <a:r>
              <a:rPr lang="ru-RU" sz="2400" dirty="0" smtClean="0"/>
              <a:t> одна неделя.</a:t>
            </a:r>
          </a:p>
          <a:p>
            <a:r>
              <a:rPr lang="ru-RU" sz="2400" b="1" dirty="0" smtClean="0"/>
              <a:t>Методические комментарии:</a:t>
            </a:r>
            <a:r>
              <a:rPr lang="ru-RU" sz="2400" dirty="0" smtClean="0"/>
              <a:t> Во время публичного выступления ученик должен показать не только умение правильно строить высказывание, но и пользоваться физической картой.</a:t>
            </a:r>
          </a:p>
          <a:p>
            <a:r>
              <a:rPr lang="ru-RU" sz="2400" b="1" dirty="0" smtClean="0"/>
              <a:t> </a:t>
            </a:r>
            <a:endParaRPr lang="ru-RU" sz="2400" dirty="0" smtClean="0"/>
          </a:p>
          <a:p>
            <a:pPr algn="ctr"/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808</Words>
  <Application>Microsoft Office PowerPoint</Application>
  <PresentationFormat>Экран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43</cp:revision>
  <dcterms:created xsi:type="dcterms:W3CDTF">2012-11-21T18:41:48Z</dcterms:created>
  <dcterms:modified xsi:type="dcterms:W3CDTF">2015-05-31T22:07:08Z</dcterms:modified>
</cp:coreProperties>
</file>