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0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695E0-FA34-4D1C-AF44-299ADED37ACB}" type="datetimeFigureOut">
              <a:rPr lang="ru-RU" smtClean="0"/>
              <a:t>31.03.2014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D70FD9-F7FF-47F8-B449-150FEEAD240D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695E0-FA34-4D1C-AF44-299ADED37ACB}" type="datetimeFigureOut">
              <a:rPr lang="ru-RU" smtClean="0"/>
              <a:t>31.03.2014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D70FD9-F7FF-47F8-B449-150FEEAD240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695E0-FA34-4D1C-AF44-299ADED37ACB}" type="datetimeFigureOut">
              <a:rPr lang="ru-RU" smtClean="0"/>
              <a:t>31.03.2014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D70FD9-F7FF-47F8-B449-150FEEAD240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695E0-FA34-4D1C-AF44-299ADED37ACB}" type="datetimeFigureOut">
              <a:rPr lang="ru-RU" smtClean="0"/>
              <a:t>31.03.2014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D70FD9-F7FF-47F8-B449-150FEEAD240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695E0-FA34-4D1C-AF44-299ADED37ACB}" type="datetimeFigureOut">
              <a:rPr lang="ru-RU" smtClean="0"/>
              <a:t>31.03.2014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D70FD9-F7FF-47F8-B449-150FEEAD240D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695E0-FA34-4D1C-AF44-299ADED37ACB}" type="datetimeFigureOut">
              <a:rPr lang="ru-RU" smtClean="0"/>
              <a:t>31.03.2014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D70FD9-F7FF-47F8-B449-150FEEAD240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695E0-FA34-4D1C-AF44-299ADED37ACB}" type="datetimeFigureOut">
              <a:rPr lang="ru-RU" smtClean="0"/>
              <a:t>31.03.2014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D70FD9-F7FF-47F8-B449-150FEEAD240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695E0-FA34-4D1C-AF44-299ADED37ACB}" type="datetimeFigureOut">
              <a:rPr lang="ru-RU" smtClean="0"/>
              <a:t>31.03.2014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D70FD9-F7FF-47F8-B449-150FEEAD240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695E0-FA34-4D1C-AF44-299ADED37ACB}" type="datetimeFigureOut">
              <a:rPr lang="ru-RU" smtClean="0"/>
              <a:t>31.03.2014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D70FD9-F7FF-47F8-B449-150FEEAD240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695E0-FA34-4D1C-AF44-299ADED37ACB}" type="datetimeFigureOut">
              <a:rPr lang="ru-RU" smtClean="0"/>
              <a:t>31.03.2014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D70FD9-F7FF-47F8-B449-150FEEAD240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695E0-FA34-4D1C-AF44-299ADED37ACB}" type="datetimeFigureOut">
              <a:rPr lang="ru-RU" smtClean="0"/>
              <a:t>31.03.2014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C5D70FD9-F7FF-47F8-B449-150FEEAD240D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C4695E0-FA34-4D1C-AF44-299ADED37ACB}" type="datetimeFigureOut">
              <a:rPr lang="ru-RU" smtClean="0"/>
              <a:t>31.03.2014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5D70FD9-F7FF-47F8-B449-150FEEAD240D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27867" y="620688"/>
            <a:ext cx="7851648" cy="2599006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Двоеточие в бессоюзном сложном предложении</a:t>
            </a:r>
            <a:br>
              <a:rPr lang="ru-RU" dirty="0" smtClean="0"/>
            </a:br>
            <a:r>
              <a:rPr lang="ru-RU" dirty="0" smtClean="0"/>
              <a:t>9 класс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427984" y="3212976"/>
            <a:ext cx="3960112" cy="2952328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ru-RU" dirty="0" smtClean="0"/>
              <a:t>Работу выполнила учитель русского языка и литературы </a:t>
            </a:r>
          </a:p>
          <a:p>
            <a:pPr algn="ctr"/>
            <a:r>
              <a:rPr lang="ru-RU" dirty="0" smtClean="0"/>
              <a:t> ГОУ Школа №429 им. </a:t>
            </a:r>
            <a:r>
              <a:rPr lang="ru-RU" dirty="0" err="1" smtClean="0"/>
              <a:t>М.Ю.Малофеева</a:t>
            </a:r>
            <a:endParaRPr lang="ru-RU" dirty="0" smtClean="0"/>
          </a:p>
          <a:p>
            <a:pPr algn="ctr"/>
            <a:r>
              <a:rPr lang="ru-RU" dirty="0" err="1" smtClean="0"/>
              <a:t>Г.Ломоносов</a:t>
            </a:r>
            <a:endParaRPr lang="ru-RU" dirty="0" smtClean="0"/>
          </a:p>
          <a:p>
            <a:pPr algn="ctr"/>
            <a:r>
              <a:rPr lang="ru-RU" dirty="0" smtClean="0"/>
              <a:t>Вороненко Татьяна Евгеньевна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5923846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800" dirty="0" smtClean="0"/>
              <a:t>В каких случаях ставится двоеточие в простых предложениях?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i="1" dirty="0"/>
              <a:t>1. Двоеточие в простом предложении</a:t>
            </a:r>
            <a:endParaRPr lang="ru-RU" sz="2800" dirty="0"/>
          </a:p>
          <a:p>
            <a:r>
              <a:rPr lang="ru-RU" sz="2800" i="1" dirty="0"/>
              <a:t> </a:t>
            </a:r>
            <a:r>
              <a:rPr lang="ru-RU" sz="2800" i="1" dirty="0" smtClean="0"/>
              <a:t>0 </a:t>
            </a:r>
            <a:r>
              <a:rPr lang="ru-RU" sz="2800" i="1" dirty="0"/>
              <a:t>:○,○,○</a:t>
            </a:r>
            <a:r>
              <a:rPr lang="ru-RU" sz="2800" dirty="0"/>
              <a:t> </a:t>
            </a:r>
          </a:p>
          <a:p>
            <a:r>
              <a:rPr lang="ru-RU" sz="2800" i="1" dirty="0"/>
              <a:t>2.Двоеточие в предложении с прямой речью</a:t>
            </a:r>
            <a:endParaRPr lang="ru-RU" sz="2800" dirty="0"/>
          </a:p>
          <a:p>
            <a:r>
              <a:rPr lang="ru-RU" sz="2800" i="1" dirty="0"/>
              <a:t>А:  </a:t>
            </a:r>
            <a:r>
              <a:rPr lang="ru-RU" sz="2800" i="1" dirty="0" smtClean="0"/>
              <a:t>«</a:t>
            </a:r>
            <a:r>
              <a:rPr lang="ru-RU" sz="2800" i="1" dirty="0"/>
              <a:t>П</a:t>
            </a:r>
            <a:r>
              <a:rPr lang="ru-RU" sz="2800" i="1" dirty="0" smtClean="0"/>
              <a:t>».</a:t>
            </a:r>
          </a:p>
          <a:p>
            <a:r>
              <a:rPr lang="ru-RU" sz="2800" i="1" dirty="0" smtClean="0"/>
              <a:t>Приведите примеры таких предложений.</a:t>
            </a:r>
            <a:endParaRPr lang="ru-RU" sz="2800" dirty="0"/>
          </a:p>
          <a:p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4630860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229600" cy="1080120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/>
              <a:t>Двоеточие в бессоюзном сложном предложении</a:t>
            </a:r>
            <a:endParaRPr lang="ru-RU" sz="2800" dirty="0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2490788" y="1935163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0" name="Объект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91082215"/>
              </p:ext>
            </p:extLst>
          </p:nvPr>
        </p:nvGraphicFramePr>
        <p:xfrm>
          <a:off x="611560" y="1412777"/>
          <a:ext cx="7272808" cy="41469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24334"/>
                <a:gridCol w="2192090"/>
                <a:gridCol w="3456384"/>
              </a:tblGrid>
              <a:tr h="936103">
                <a:tc>
                  <a:txBody>
                    <a:bodyPr/>
                    <a:lstStyle/>
                    <a:p>
                      <a:r>
                        <a:rPr lang="ru-RU" dirty="0" smtClean="0"/>
                        <a:t>Смысловые</a:t>
                      </a:r>
                      <a:r>
                        <a:rPr lang="ru-RU" baseline="0" dirty="0" smtClean="0"/>
                        <a:t> отношения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Можно вставить союз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Примеры </a:t>
                      </a:r>
                      <a:endParaRPr lang="ru-RU" dirty="0"/>
                    </a:p>
                  </a:txBody>
                  <a:tcPr/>
                </a:tc>
              </a:tr>
              <a:tr h="1070271">
                <a:tc>
                  <a:txBody>
                    <a:bodyPr/>
                    <a:lstStyle/>
                    <a:p>
                      <a:r>
                        <a:rPr lang="ru-RU" dirty="0" smtClean="0"/>
                        <a:t>1.</a:t>
                      </a:r>
                      <a:r>
                        <a:rPr lang="ru-RU" baseline="0" dirty="0" smtClean="0"/>
                        <a:t> Причины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Потому что,</a:t>
                      </a:r>
                    </a:p>
                    <a:p>
                      <a:r>
                        <a:rPr lang="ru-RU" dirty="0" smtClean="0"/>
                        <a:t>Так как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Печален я: со мною друга нет.</a:t>
                      </a:r>
                    </a:p>
                    <a:p>
                      <a:r>
                        <a:rPr lang="ru-RU" dirty="0" smtClean="0"/>
                        <a:t>(</a:t>
                      </a:r>
                      <a:r>
                        <a:rPr lang="ru-RU" baseline="0" dirty="0" smtClean="0"/>
                        <a:t> Печален я, как как со мною друга нет.)</a:t>
                      </a:r>
                      <a:endParaRPr lang="ru-RU" dirty="0"/>
                    </a:p>
                  </a:txBody>
                  <a:tcPr/>
                </a:tc>
              </a:tr>
              <a:tr h="1070271">
                <a:tc>
                  <a:txBody>
                    <a:bodyPr/>
                    <a:lstStyle/>
                    <a:p>
                      <a:r>
                        <a:rPr lang="ru-RU" dirty="0" smtClean="0"/>
                        <a:t>2. Пояснение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А именно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Наступила весна: закапало с крыш, появились</a:t>
                      </a:r>
                      <a:r>
                        <a:rPr lang="ru-RU" baseline="0" dirty="0" smtClean="0"/>
                        <a:t> проталины.</a:t>
                      </a:r>
                      <a:endParaRPr lang="ru-RU" dirty="0"/>
                    </a:p>
                  </a:txBody>
                  <a:tcPr/>
                </a:tc>
              </a:tr>
              <a:tr h="1070271">
                <a:tc>
                  <a:txBody>
                    <a:bodyPr/>
                    <a:lstStyle/>
                    <a:p>
                      <a:r>
                        <a:rPr lang="ru-RU" dirty="0" smtClean="0"/>
                        <a:t>3. Изъяснение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Что, как (=что)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Я знаю: вы мне напишите.</a:t>
                      </a:r>
                    </a:p>
                    <a:p>
                      <a:r>
                        <a:rPr lang="ru-RU" dirty="0" smtClean="0"/>
                        <a:t>(Я</a:t>
                      </a:r>
                      <a:r>
                        <a:rPr lang="ru-RU" baseline="0" dirty="0" smtClean="0"/>
                        <a:t> знаю, что вы мне напишите.)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495151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115212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100" dirty="0" smtClean="0"/>
              <a:t>Запишите предложения, укажите смысловые значения между частями сложных предложений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623792"/>
          </a:xfrm>
        </p:spPr>
        <p:txBody>
          <a:bodyPr>
            <a:normAutofit/>
          </a:bodyPr>
          <a:lstStyle/>
          <a:p>
            <a:r>
              <a:rPr lang="ru-RU" sz="3200" dirty="0" smtClean="0"/>
              <a:t>1.</a:t>
            </a:r>
            <a:r>
              <a:rPr lang="ru-RU" sz="3200" dirty="0"/>
              <a:t> Все вышли на перрон: подходил </a:t>
            </a:r>
            <a:r>
              <a:rPr lang="ru-RU" sz="3200" dirty="0" smtClean="0"/>
              <a:t>поезд.</a:t>
            </a:r>
          </a:p>
          <a:p>
            <a:r>
              <a:rPr lang="ru-RU" sz="3200" dirty="0" smtClean="0"/>
              <a:t>2.</a:t>
            </a:r>
            <a:r>
              <a:rPr lang="ru-RU" sz="3200" dirty="0"/>
              <a:t> Он знал: завтра всё будет </a:t>
            </a:r>
            <a:r>
              <a:rPr lang="ru-RU" sz="3200" dirty="0" smtClean="0"/>
              <a:t>иначе.</a:t>
            </a:r>
          </a:p>
          <a:p>
            <a:r>
              <a:rPr lang="ru-RU" sz="3200" dirty="0" smtClean="0"/>
              <a:t>3.</a:t>
            </a:r>
            <a:r>
              <a:rPr lang="ru-RU" sz="3200" dirty="0"/>
              <a:t> Луг ярко пестрел цветами: желтели круглые глазки белоснежных ромашек, синели нежные </a:t>
            </a:r>
            <a:r>
              <a:rPr lang="ru-RU" sz="3200" dirty="0" smtClean="0"/>
              <a:t>колокольчики.</a:t>
            </a:r>
          </a:p>
          <a:p>
            <a:r>
              <a:rPr lang="ru-RU" sz="3200" dirty="0" smtClean="0"/>
              <a:t>4.Подходим ближе: стая морских птиц колыхается на волнах.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416748988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/>
              <a:t>Образуйте бессоюзное сложное предложение с указанным значением. Поставьте знак препинания.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276872"/>
            <a:ext cx="8229600" cy="4047728"/>
          </a:xfrm>
        </p:spPr>
        <p:txBody>
          <a:bodyPr>
            <a:normAutofit/>
          </a:bodyPr>
          <a:lstStyle/>
          <a:p>
            <a:r>
              <a:rPr lang="ru-RU" sz="2800" dirty="0" smtClean="0"/>
              <a:t>Я сильно волновался…(значение причины).</a:t>
            </a:r>
          </a:p>
          <a:p>
            <a:r>
              <a:rPr lang="ru-RU" sz="2800" dirty="0" smtClean="0"/>
              <a:t>Товарищ мой прислушался…(значение изъяснения).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408732382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Подведение итогов урока.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 каких случаях в бессоюзных сложных предложениях ставится двоеточие?</a:t>
            </a:r>
          </a:p>
          <a:p>
            <a:endParaRPr lang="ru-RU" dirty="0"/>
          </a:p>
          <a:p>
            <a:r>
              <a:rPr lang="ru-RU" dirty="0" smtClean="0"/>
              <a:t>1.</a:t>
            </a:r>
          </a:p>
          <a:p>
            <a:r>
              <a:rPr lang="ru-RU" dirty="0" smtClean="0"/>
              <a:t>2.</a:t>
            </a:r>
          </a:p>
          <a:p>
            <a:r>
              <a:rPr lang="ru-RU" dirty="0" smtClean="0"/>
              <a:t>3.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9862403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Домашнее задание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911824"/>
          </a:xfrm>
        </p:spPr>
        <p:txBody>
          <a:bodyPr>
            <a:normAutofit/>
          </a:bodyPr>
          <a:lstStyle/>
          <a:p>
            <a:r>
              <a:rPr lang="ru-RU" dirty="0" smtClean="0"/>
              <a:t>1. Выучить правило.</a:t>
            </a:r>
          </a:p>
          <a:p>
            <a:r>
              <a:rPr lang="ru-RU" dirty="0" smtClean="0"/>
              <a:t>2. Написать сочинение-рассуждение на лингвистическую тему: «Двоеточие в бессоюзном сложном предложении».</a:t>
            </a:r>
            <a:r>
              <a:rPr lang="ru-RU" dirty="0"/>
              <a:t> Аргументируя свой ответ, приведите 2 (два) примера из </a:t>
            </a:r>
            <a:r>
              <a:rPr lang="ru-RU" dirty="0" smtClean="0"/>
              <a:t>текста </a:t>
            </a:r>
            <a:r>
              <a:rPr lang="ru-RU" dirty="0" err="1" smtClean="0"/>
              <a:t>Н.В.Гоголя</a:t>
            </a:r>
            <a:r>
              <a:rPr lang="ru-RU" dirty="0" smtClean="0"/>
              <a:t> «Мертвые души».</a:t>
            </a:r>
            <a:endParaRPr lang="ru-RU" dirty="0"/>
          </a:p>
          <a:p>
            <a:r>
              <a:rPr lang="ru-RU" dirty="0"/>
              <a:t>Приводя примеры, указывайте </a:t>
            </a:r>
            <a:r>
              <a:rPr lang="ru-RU" dirty="0" smtClean="0"/>
              <a:t>предложения </a:t>
            </a:r>
            <a:r>
              <a:rPr lang="ru-RU" dirty="0"/>
              <a:t>или </a:t>
            </a:r>
            <a:r>
              <a:rPr lang="ru-RU" dirty="0" smtClean="0"/>
              <a:t>применяйте  цитирование</a:t>
            </a:r>
            <a:r>
              <a:rPr lang="ru-RU" dirty="0"/>
              <a:t>.</a:t>
            </a:r>
          </a:p>
          <a:p>
            <a:r>
              <a:rPr lang="ru-RU" dirty="0"/>
              <a:t>Вы можете писать работу в научном или публицистическом </a:t>
            </a:r>
            <a:r>
              <a:rPr lang="ru-RU" dirty="0" smtClean="0"/>
              <a:t>стиле.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480302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Цели урока: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1. Проверить знания учащихся по подготовке к ГИА.</a:t>
            </a:r>
          </a:p>
          <a:p>
            <a:r>
              <a:rPr lang="ru-RU" dirty="0" smtClean="0"/>
              <a:t>2. Повторить изученный ранее материал( Двоеточие в простом предложении).</a:t>
            </a:r>
          </a:p>
          <a:p>
            <a:r>
              <a:rPr lang="ru-RU" dirty="0" smtClean="0"/>
              <a:t>3. Познакомиться с новым материалом: определять смысловые отношения между частями сложного предложения.</a:t>
            </a:r>
          </a:p>
          <a:p>
            <a:r>
              <a:rPr lang="ru-RU" dirty="0" smtClean="0"/>
              <a:t>4.Производить синонимическую замену </a:t>
            </a:r>
            <a:r>
              <a:rPr lang="ru-RU" err="1" smtClean="0"/>
              <a:t>предложений</a:t>
            </a:r>
            <a:r>
              <a:rPr lang="ru-RU" smtClean="0"/>
              <a:t>, правильно </a:t>
            </a:r>
            <a:r>
              <a:rPr lang="ru-RU" dirty="0" smtClean="0"/>
              <a:t>ставить знаки препинания в БСП.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411743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8069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Подготовка к ГИА. Тест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dirty="0" smtClean="0">
                <a:latin typeface="TimesNewRomanPSMT"/>
              </a:rPr>
              <a:t>1. Укажите </a:t>
            </a:r>
            <a:r>
              <a:rPr lang="ru-RU" sz="2800" dirty="0">
                <a:latin typeface="TimesNewRomanPSMT"/>
              </a:rPr>
              <a:t>слово с </a:t>
            </a:r>
            <a:r>
              <a:rPr lang="ru-RU" sz="2800" b="1" dirty="0">
                <a:latin typeface="TimesNewRomanPS-BoldMT"/>
              </a:rPr>
              <a:t>чередующейся </a:t>
            </a:r>
            <a:r>
              <a:rPr lang="ru-RU" sz="2800" dirty="0">
                <a:latin typeface="TimesNewRomanPSMT"/>
              </a:rPr>
              <a:t>гласной в корне.</a:t>
            </a:r>
          </a:p>
          <a:p>
            <a:r>
              <a:rPr lang="ru-RU" sz="2800" dirty="0">
                <a:latin typeface="TimesNewRomanPSMT"/>
              </a:rPr>
              <a:t>1) подивилась</a:t>
            </a:r>
          </a:p>
          <a:p>
            <a:r>
              <a:rPr lang="ru-RU" sz="2800" dirty="0">
                <a:latin typeface="TimesNewRomanPSMT"/>
              </a:rPr>
              <a:t>2) вклинилась</a:t>
            </a:r>
          </a:p>
          <a:p>
            <a:r>
              <a:rPr lang="ru-RU" sz="2800" dirty="0">
                <a:latin typeface="TimesNewRomanPSMT"/>
              </a:rPr>
              <a:t>3) касаются</a:t>
            </a:r>
          </a:p>
          <a:p>
            <a:r>
              <a:rPr lang="ru-RU" sz="2800" dirty="0">
                <a:latin typeface="TimesNewRomanPSMT"/>
              </a:rPr>
              <a:t>4) написал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447760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924712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/>
              <a:t>2.В </a:t>
            </a:r>
            <a:r>
              <a:rPr lang="ru-RU" sz="2800" dirty="0"/>
              <a:t>каком слове правописание приставки определяется её значением –</a:t>
            </a:r>
            <a:br>
              <a:rPr lang="ru-RU" sz="2800" dirty="0"/>
            </a:br>
            <a:r>
              <a:rPr lang="ru-RU" sz="2800" dirty="0"/>
              <a:t>«приближение»?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/>
              <a:t>1) пришли</a:t>
            </a:r>
          </a:p>
          <a:p>
            <a:r>
              <a:rPr lang="ru-RU" sz="2800" dirty="0"/>
              <a:t>2) привычный</a:t>
            </a:r>
          </a:p>
          <a:p>
            <a:r>
              <a:rPr lang="ru-RU" sz="2800" dirty="0"/>
              <a:t>3) прикрыла</a:t>
            </a:r>
          </a:p>
          <a:p>
            <a:r>
              <a:rPr lang="ru-RU" sz="2800" dirty="0"/>
              <a:t>4) прислушалась</a:t>
            </a:r>
          </a:p>
        </p:txBody>
      </p:sp>
    </p:spTree>
    <p:extLst>
      <p:ext uri="{BB962C8B-B14F-4D97-AF65-F5344CB8AC3E}">
        <p14:creationId xmlns:p14="http://schemas.microsoft.com/office/powerpoint/2010/main" val="28842436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 smtClean="0"/>
              <a:t>3.В </a:t>
            </a:r>
            <a:r>
              <a:rPr lang="ru-RU" sz="2800" dirty="0"/>
              <a:t>каком слове правописание суффикса является исключением из правила?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/>
              <a:t>1) бесценные</a:t>
            </a:r>
          </a:p>
          <a:p>
            <a:r>
              <a:rPr lang="ru-RU" sz="2800" dirty="0"/>
              <a:t>2) сосредоточена</a:t>
            </a:r>
          </a:p>
          <a:p>
            <a:r>
              <a:rPr lang="ru-RU" sz="2800" dirty="0"/>
              <a:t>3) напряжённо</a:t>
            </a:r>
          </a:p>
          <a:p>
            <a:r>
              <a:rPr lang="ru-RU" sz="2800" dirty="0"/>
              <a:t>4) деревянная</a:t>
            </a:r>
          </a:p>
        </p:txBody>
      </p:sp>
    </p:spTree>
    <p:extLst>
      <p:ext uri="{BB962C8B-B14F-4D97-AF65-F5344CB8AC3E}">
        <p14:creationId xmlns:p14="http://schemas.microsoft.com/office/powerpoint/2010/main" val="40200226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487888"/>
          </a:xfrm>
        </p:spPr>
        <p:txBody>
          <a:bodyPr/>
          <a:lstStyle/>
          <a:p>
            <a:r>
              <a:rPr lang="ru-RU" sz="2800" dirty="0" smtClean="0">
                <a:latin typeface="TimesNewRomanPSMT"/>
              </a:rPr>
              <a:t>4.Замените </a:t>
            </a:r>
            <a:r>
              <a:rPr lang="ru-RU" sz="2800" dirty="0">
                <a:latin typeface="TimesNewRomanPSMT"/>
              </a:rPr>
              <a:t>словосочетание </a:t>
            </a:r>
            <a:r>
              <a:rPr lang="ru-RU" sz="2800" b="1" dirty="0">
                <a:latin typeface="TimesNewRomanPS-BoldMT"/>
              </a:rPr>
              <a:t>«деревянная шкатулка»</a:t>
            </a:r>
            <a:r>
              <a:rPr lang="ru-RU" sz="2800" dirty="0">
                <a:latin typeface="TimesNewRomanPSMT"/>
              </a:rPr>
              <a:t>, построенное на основе</a:t>
            </a:r>
          </a:p>
          <a:p>
            <a:r>
              <a:rPr lang="ru-RU" sz="2800" dirty="0">
                <a:latin typeface="TimesNewRomanPSMT"/>
              </a:rPr>
              <a:t>согласования, синонимичным словосочетанием со связью </a:t>
            </a:r>
            <a:r>
              <a:rPr lang="ru-RU" sz="2800" b="1" dirty="0">
                <a:latin typeface="TimesNewRomanPS-BoldMT"/>
              </a:rPr>
              <a:t>управление</a:t>
            </a:r>
            <a:r>
              <a:rPr lang="ru-RU" sz="2800" dirty="0">
                <a:latin typeface="TimesNewRomanPSMT"/>
              </a:rPr>
              <a:t>.</a:t>
            </a:r>
          </a:p>
          <a:p>
            <a:r>
              <a:rPr lang="ru-RU" sz="2800" dirty="0">
                <a:latin typeface="TimesNewRomanPSMT"/>
              </a:rPr>
              <a:t>Напишите получившееся словосочетание.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508398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800" dirty="0" smtClean="0"/>
              <a:t>5.В </a:t>
            </a:r>
            <a:r>
              <a:rPr lang="ru-RU" sz="2800" dirty="0"/>
              <a:t>приведённых ниже предложениях из прочитанного текста пронумерованы</a:t>
            </a:r>
            <a:br>
              <a:rPr lang="ru-RU" sz="2800" dirty="0"/>
            </a:br>
            <a:r>
              <a:rPr lang="ru-RU" sz="2800" dirty="0"/>
              <a:t>все запятые. Выпишите цифры, обозначающие запятые при </a:t>
            </a:r>
            <a:r>
              <a:rPr lang="ru-RU" sz="2800" b="1" dirty="0"/>
              <a:t>вводном слове</a:t>
            </a:r>
            <a:r>
              <a:rPr lang="ru-RU" sz="2800" dirty="0"/>
              <a:t>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i="1" dirty="0"/>
              <a:t>Но и этот громкий голос пролетел,(1) видимо,(2) мимо сознания Анны</a:t>
            </a:r>
          </a:p>
          <a:p>
            <a:r>
              <a:rPr lang="ru-RU" b="1" i="1" dirty="0"/>
              <a:t>Федотовны. Она ждала скрипа задвигаемого ящика,(3) вся была</a:t>
            </a:r>
          </a:p>
          <a:p>
            <a:r>
              <a:rPr lang="ru-RU" b="1" i="1" dirty="0"/>
              <a:t>сосредоточена на этом скрипе и,(4) когда наконец он раздался,(5) вздохнула</a:t>
            </a:r>
          </a:p>
          <a:p>
            <a:r>
              <a:rPr lang="ru-RU" b="1" i="1" dirty="0"/>
              <a:t>с облегчением:</a:t>
            </a:r>
          </a:p>
          <a:p>
            <a:r>
              <a:rPr lang="ru-RU" b="1" i="1" dirty="0"/>
              <a:t>– Ступайте,(6) дети. Я очень устала.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846648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Проверь себя!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1. касаются;</a:t>
            </a:r>
          </a:p>
          <a:p>
            <a:r>
              <a:rPr lang="ru-RU" sz="2800" dirty="0" smtClean="0"/>
              <a:t>2.пришли;</a:t>
            </a:r>
          </a:p>
          <a:p>
            <a:r>
              <a:rPr lang="ru-RU" sz="2800" dirty="0" smtClean="0"/>
              <a:t>3.деревянная;</a:t>
            </a:r>
          </a:p>
          <a:p>
            <a:r>
              <a:rPr lang="ru-RU" sz="2800" dirty="0" smtClean="0"/>
              <a:t>4.шкатулка из дерева;</a:t>
            </a:r>
          </a:p>
          <a:p>
            <a:r>
              <a:rPr lang="ru-RU" sz="2800" dirty="0" smtClean="0"/>
              <a:t>5. 1.2.(видимо)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1992824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548680"/>
            <a:ext cx="8229600" cy="1143000"/>
          </a:xfrm>
        </p:spPr>
        <p:txBody>
          <a:bodyPr>
            <a:normAutofit fontScale="90000"/>
          </a:bodyPr>
          <a:lstStyle/>
          <a:p>
            <a:pPr lvl="0"/>
            <a:r>
              <a:rPr lang="ru-RU" b="1" dirty="0"/>
              <a:t>Повторение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055840"/>
          </a:xfrm>
        </p:spPr>
        <p:txBody>
          <a:bodyPr>
            <a:normAutofit/>
          </a:bodyPr>
          <a:lstStyle/>
          <a:p>
            <a:r>
              <a:rPr lang="ru-RU" sz="2800" dirty="0"/>
              <a:t>- Какие предложения называются сложными?</a:t>
            </a:r>
          </a:p>
          <a:p>
            <a:r>
              <a:rPr lang="ru-RU" sz="2800" dirty="0"/>
              <a:t>- Какие две группы сложных предложений вы знаете?</a:t>
            </a:r>
          </a:p>
          <a:p>
            <a:r>
              <a:rPr lang="ru-RU" sz="2800" dirty="0"/>
              <a:t>- Чем отличаются союзные сложные предложения от бессоюзных?</a:t>
            </a:r>
          </a:p>
          <a:p>
            <a:r>
              <a:rPr lang="ru-RU" sz="2800" dirty="0"/>
              <a:t>- Какие предложения называются бессоюзными?</a:t>
            </a:r>
          </a:p>
          <a:p>
            <a:r>
              <a:rPr lang="ru-RU" sz="2800" dirty="0"/>
              <a:t>- В каких случаях в БСП ставится запятая, а в каких – точка с запятой</a:t>
            </a:r>
          </a:p>
        </p:txBody>
      </p:sp>
    </p:spTree>
    <p:extLst>
      <p:ext uri="{BB962C8B-B14F-4D97-AF65-F5344CB8AC3E}">
        <p14:creationId xmlns:p14="http://schemas.microsoft.com/office/powerpoint/2010/main" val="296649129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73</TotalTime>
  <Words>580</Words>
  <Application>Microsoft Office PowerPoint</Application>
  <PresentationFormat>Экран (4:3)</PresentationFormat>
  <Paragraphs>88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Поток</vt:lpstr>
      <vt:lpstr>Двоеточие в бессоюзном сложном предложении 9 класс</vt:lpstr>
      <vt:lpstr>Цели урока:</vt:lpstr>
      <vt:lpstr>Подготовка к ГИА. Тест </vt:lpstr>
      <vt:lpstr>2.В каком слове правописание приставки определяется её значением – «приближение»?</vt:lpstr>
      <vt:lpstr>3.В каком слове правописание суффикса является исключением из правила?</vt:lpstr>
      <vt:lpstr>Презентация PowerPoint</vt:lpstr>
      <vt:lpstr>5.В приведённых ниже предложениях из прочитанного текста пронумерованы все запятые. Выпишите цифры, обозначающие запятые при вводном слове.</vt:lpstr>
      <vt:lpstr>Проверь себя!</vt:lpstr>
      <vt:lpstr>Повторение </vt:lpstr>
      <vt:lpstr>В каких случаях ставится двоеточие в простых предложениях?</vt:lpstr>
      <vt:lpstr>Двоеточие в бессоюзном сложном предложении</vt:lpstr>
      <vt:lpstr>Запишите предложения, укажите смысловые значения между частями сложных предложений.</vt:lpstr>
      <vt:lpstr>Образуйте бессоюзное сложное предложение с указанным значением. Поставьте знак препинания.</vt:lpstr>
      <vt:lpstr>Подведение итогов урока.</vt:lpstr>
      <vt:lpstr>Домашнее задание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Двоеточие в бессоюзном сложном предложении 9 класс</dc:title>
  <dc:creator>Дружок</dc:creator>
  <cp:lastModifiedBy>Дружок</cp:lastModifiedBy>
  <cp:revision>8</cp:revision>
  <dcterms:created xsi:type="dcterms:W3CDTF">2014-03-31T06:52:16Z</dcterms:created>
  <dcterms:modified xsi:type="dcterms:W3CDTF">2014-03-31T08:14:50Z</dcterms:modified>
</cp:coreProperties>
</file>