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69" r:id="rId2"/>
    <p:sldId id="277" r:id="rId3"/>
    <p:sldId id="288" r:id="rId4"/>
    <p:sldId id="266" r:id="rId5"/>
    <p:sldId id="276" r:id="rId6"/>
    <p:sldId id="268" r:id="rId7"/>
    <p:sldId id="285" r:id="rId8"/>
    <p:sldId id="275" r:id="rId9"/>
    <p:sldId id="272" r:id="rId10"/>
    <p:sldId id="282" r:id="rId11"/>
    <p:sldId id="279" r:id="rId12"/>
    <p:sldId id="263" r:id="rId13"/>
    <p:sldId id="283" r:id="rId14"/>
    <p:sldId id="259" r:id="rId15"/>
    <p:sldId id="261" r:id="rId16"/>
    <p:sldId id="284" r:id="rId17"/>
    <p:sldId id="289" r:id="rId18"/>
    <p:sldId id="270" r:id="rId19"/>
    <p:sldId id="286" r:id="rId20"/>
    <p:sldId id="287" r:id="rId21"/>
    <p:sldId id="281" r:id="rId22"/>
    <p:sldId id="280" r:id="rId23"/>
    <p:sldId id="265" r:id="rId24"/>
    <p:sldId id="256" r:id="rId25"/>
    <p:sldId id="271" r:id="rId26"/>
    <p:sldId id="260" r:id="rId27"/>
    <p:sldId id="26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39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>
        <p:scale>
          <a:sx n="60" d="100"/>
          <a:sy n="60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58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9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1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6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5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5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64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88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7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82;&#1091;&#1088;&#1083;&#1099;&#1082;&#1072;&#1085;&#1100;&#1077;%20&#1078;&#1091;&#1088;&#1072;&#1074;&#1083;&#1103;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1. Наступила поздняя осень и журавли потянулись на юг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2. Наступила поздняя осень  журавли потянулись на юг.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3. Когда наступила поздняя осень  журавли потянулись на юг. </a:t>
            </a:r>
          </a:p>
          <a:p>
            <a:pPr marL="0" indent="0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Сложные союзные предложения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468891"/>
              </p:ext>
            </p:extLst>
          </p:nvPr>
        </p:nvGraphicFramePr>
        <p:xfrm>
          <a:off x="0" y="1412776"/>
          <a:ext cx="9144000" cy="554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91072"/>
                <a:gridCol w="1800200"/>
                <a:gridCol w="2160240"/>
                <a:gridCol w="1763688"/>
              </a:tblGrid>
              <a:tr h="11563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союзного предложения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Союзы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Связь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840709"/>
              </p:ext>
            </p:extLst>
          </p:nvPr>
        </p:nvGraphicFramePr>
        <p:xfrm>
          <a:off x="0" y="1412776"/>
          <a:ext cx="9144000" cy="565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91072"/>
                <a:gridCol w="1800200"/>
                <a:gridCol w="2160240"/>
                <a:gridCol w="1763688"/>
              </a:tblGrid>
              <a:tr h="166611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союзного предложения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Союзы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Связь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200" b="0" dirty="0" smtClean="0"/>
                        <a:t>?</a:t>
                      </a:r>
                      <a:r>
                        <a:rPr lang="ru-RU" sz="7200" b="0" baseline="0" dirty="0" smtClean="0"/>
                        <a:t> </a:t>
                      </a:r>
                      <a:endParaRPr lang="ru-RU" sz="7200" b="0" dirty="0"/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Сочини-</a:t>
                      </a:r>
                    </a:p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тельная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Равно-</a:t>
                      </a:r>
                    </a:p>
                    <a:p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правные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Нельзя задать вопрос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где 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когда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Подчини-</a:t>
                      </a:r>
                    </a:p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тельная</a:t>
                      </a:r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Неравно-</a:t>
                      </a:r>
                    </a:p>
                    <a:p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правные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Можно задать вопрос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0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определения вида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союзного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252520" cy="5373216"/>
          </a:xfrm>
        </p:spPr>
        <p:txBody>
          <a:bodyPr>
            <a:normAutofit/>
          </a:bodyPr>
          <a:lstStyle/>
          <a:p>
            <a:pPr marL="0" indent="0">
              <a:buClr>
                <a:srgbClr val="793905"/>
              </a:buClr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Выделяю </a:t>
            </a:r>
            <a:r>
              <a:rPr 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ГО,определяю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их количество.</a:t>
            </a:r>
          </a:p>
          <a:p>
            <a:pPr marL="0" indent="0">
              <a:buClr>
                <a:srgbClr val="793905"/>
              </a:buClr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1. Исследую союз, связывающий простые предложения.</a:t>
            </a:r>
          </a:p>
          <a:p>
            <a:pPr>
              <a:buClr>
                <a:srgbClr val="793905"/>
              </a:buClr>
              <a:buFont typeface="Wingdings" panose="05000000000000000000" pitchFamily="2" charset="2"/>
              <a:buChar char="§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3905"/>
              </a:buClr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Анализирую отношения между простыми предложениями.</a:t>
            </a:r>
          </a:p>
          <a:p>
            <a:pPr marL="0" indent="0">
              <a:buClr>
                <a:srgbClr val="793905"/>
              </a:buClr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3905"/>
              </a:buClr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Определяю вид связи.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793905"/>
              </a:buClr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363" y="2975288"/>
            <a:ext cx="148838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 а  но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7609" y="2969473"/>
            <a:ext cx="280932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где когда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4509120"/>
            <a:ext cx="2952328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равноправные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3798" y="4489783"/>
            <a:ext cx="328187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неравноправные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8436" y="5805264"/>
            <a:ext cx="3125452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сочинительная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1381" y="5805264"/>
            <a:ext cx="336458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подчинительная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939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А.Степанов. Журавли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96089864_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827" y="1340768"/>
            <a:ext cx="8998346" cy="4826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87" y="0"/>
            <a:ext cx="903649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И.Левитан.   Журавли. Болото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small_048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96752"/>
            <a:ext cx="8928992" cy="5586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1" y="1184160"/>
          <a:ext cx="7355161" cy="5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259"/>
                <a:gridCol w="2451951"/>
                <a:gridCol w="2451951"/>
              </a:tblGrid>
              <a:tr h="758297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№              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ССП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СПП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297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60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2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latin typeface="+mn-lt"/>
                          <a:cs typeface="+mn-cs"/>
                        </a:rPr>
                        <a:t>           </a:t>
                      </a:r>
                      <a:r>
                        <a:rPr lang="ru-RU" sz="3600" b="1" dirty="0" smtClean="0">
                          <a:latin typeface="+mn-lt"/>
                          <a:cs typeface="+mn-cs"/>
                        </a:rPr>
                        <a:t>3</a:t>
                      </a:r>
                      <a:endParaRPr lang="ru-RU" sz="3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60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4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608"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5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608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6608">
                <a:tc>
                  <a:txBody>
                    <a:bodyPr/>
                    <a:lstStyle/>
                    <a:p>
                      <a:r>
                        <a:rPr lang="ru-RU" sz="2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7</a:t>
                      </a:r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347864" y="2708920"/>
            <a:ext cx="2448272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3356992"/>
            <a:ext cx="2376264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4077072"/>
            <a:ext cx="2376264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4797152"/>
            <a:ext cx="2448272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347864" y="6021288"/>
            <a:ext cx="2448272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5373216"/>
            <a:ext cx="2448272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2000240"/>
            <a:ext cx="2373984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Наедине с осенью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900" i="1" smtClean="0">
                <a:latin typeface="Arial" panose="020B0604020202020204" pitchFamily="34" charset="0"/>
                <a:cs typeface="Arial" panose="020B0604020202020204" pitchFamily="34" charset="0"/>
              </a:rPr>
              <a:t>Я  </a:t>
            </a:r>
            <a:r>
              <a:rPr lang="ru-RU" sz="3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услышал, как в небе кто-то начал осторожно переливать воду из звонкого стеклянного сосуда в другой такой же сосуд. </a:t>
            </a:r>
            <a:endParaRPr lang="ru-RU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Вода булькала, позванивала, журчала, и звуки эти заполняли все пространство между рекой и небосводом. </a:t>
            </a:r>
            <a:endParaRPr lang="ru-RU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3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Это курлыкал клин журавлей.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989695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23520" y="0"/>
            <a:ext cx="4320480" cy="6858000"/>
          </a:xfrm>
          <a:prstGeom prst="rect">
            <a:avLst/>
          </a:prstGeom>
        </p:spPr>
      </p:pic>
      <p:pic>
        <p:nvPicPr>
          <p:cNvPr id="4" name="Рисунок 3" descr="98969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166320" cy="6888427"/>
          </a:xfrm>
          <a:prstGeom prst="rect">
            <a:avLst/>
          </a:prstGeom>
        </p:spPr>
      </p:pic>
      <p:pic>
        <p:nvPicPr>
          <p:cNvPr id="6" name="курлыканье журавл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Синтаксическая лесенка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775991" y="4382954"/>
            <a:ext cx="3242526" cy="175679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Предложение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50" y="5229200"/>
            <a:ext cx="2751449" cy="9247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Словосочетание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4325" y="3115409"/>
            <a:ext cx="3094314" cy="30243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7" name="Рисунок 6" descr="98969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29444">
            <a:off x="212001" y="1409460"/>
            <a:ext cx="2286000" cy="3264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04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 animBg="1"/>
      <p:bldP spid="4" grpId="0" animBg="1"/>
      <p:bldP spid="6" grpId="0" uiExpan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Урок полезен, все понятно.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Лишь кое-что чуть-чуть неясно.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Еще придется потрудиться.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Да, трудно все-таки учиться!</a:t>
            </a:r>
            <a:b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98969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29444">
            <a:off x="7425584" y="96790"/>
            <a:ext cx="1572577" cy="2245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98247"/>
              </p:ext>
            </p:extLst>
          </p:nvPr>
        </p:nvGraphicFramePr>
        <p:xfrm>
          <a:off x="611560" y="1423999"/>
          <a:ext cx="7488832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888432"/>
              </a:tblGrid>
              <a:tr h="90404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Сочинительные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Подчинительные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2006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няя и грус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тают на юг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2006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 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север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журавлей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12006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и к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сяк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вительная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80312" y="-99392"/>
            <a:ext cx="972714" cy="15567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7702" y="23355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57682" y="350100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292" y="463785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417721" y="4769590"/>
            <a:ext cx="1797445" cy="214515"/>
            <a:chOff x="5248712" y="1412776"/>
            <a:chExt cx="2383628" cy="36004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7629433" y="1412776"/>
              <a:ext cx="2907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5248712" y="1412776"/>
              <a:ext cx="2383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524871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 flipH="1">
            <a:off x="5597742" y="2468533"/>
            <a:ext cx="1296144" cy="198193"/>
            <a:chOff x="5248712" y="1412776"/>
            <a:chExt cx="2383628" cy="36004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7629433" y="1412776"/>
              <a:ext cx="2907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>
              <a:off x="5248712" y="1412776"/>
              <a:ext cx="2383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24871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flipH="1">
            <a:off x="5430163" y="3693671"/>
            <a:ext cx="1302077" cy="180020"/>
            <a:chOff x="5248712" y="1412776"/>
            <a:chExt cx="2383628" cy="36004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7629433" y="1412776"/>
              <a:ext cx="2907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H="1">
              <a:off x="5248712" y="1412776"/>
              <a:ext cx="2383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524871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1655676" y="2480681"/>
            <a:ext cx="1512168" cy="198193"/>
            <a:chOff x="1403648" y="2480681"/>
            <a:chExt cx="1512168" cy="198193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1403648" y="2480681"/>
              <a:ext cx="15121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1403648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2915816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1672326" y="4769590"/>
            <a:ext cx="1368152" cy="198193"/>
            <a:chOff x="1403648" y="2480681"/>
            <a:chExt cx="1512168" cy="198193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1403648" y="2480681"/>
              <a:ext cx="15121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1403648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2915816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1783042" y="3632742"/>
            <a:ext cx="1257436" cy="198193"/>
            <a:chOff x="1403648" y="2480681"/>
            <a:chExt cx="1512168" cy="198193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403648" y="2480681"/>
              <a:ext cx="151216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1403648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915816" y="2480681"/>
              <a:ext cx="0" cy="1981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964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"/>
                            </p:stCondLst>
                            <p:childTnLst>
                              <p:par>
                                <p:cTn id="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34113"/>
              </p:ext>
            </p:extLst>
          </p:nvPr>
        </p:nvGraphicFramePr>
        <p:xfrm>
          <a:off x="831807" y="1188864"/>
          <a:ext cx="7488832" cy="44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888432"/>
              </a:tblGrid>
              <a:tr h="1120068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няя и грус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тают на юг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 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север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журавлей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и к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сяк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вительная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8085"/>
              </p:ext>
            </p:extLst>
          </p:nvPr>
        </p:nvGraphicFramePr>
        <p:xfrm>
          <a:off x="864194" y="1215498"/>
          <a:ext cx="7488832" cy="4427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888432"/>
              </a:tblGrid>
              <a:tr h="904044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Сочинительные</a:t>
                      </a:r>
                    </a:p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Подчинительные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няя и грус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ная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тают на юг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 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север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журавлей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 и к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сяк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вительная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ос</a:t>
                      </a:r>
                      <a:r>
                        <a:rPr lang="ru-RU" sz="2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</a:t>
                      </a:r>
                      <a:r>
                        <a:rPr lang="ru-RU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нь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80312" y="-99392"/>
            <a:ext cx="972714" cy="15567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90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ipitchnyy-kolodets-U-n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2852936"/>
            <a:ext cx="5088565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Содержимое 3" descr="0_285860078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60648"/>
            <a:ext cx="5140424" cy="33336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Журавли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Я плыл по лодке вниз и вдруг услышал, как в небе кто-то  осторожно переливать воду из звонкого стеклянного сосуда в другой такой же сосуд. </a:t>
            </a:r>
            <a:endParaRPr lang="ru-RU" sz="4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Вода булькала, позванивала, журчала, и звуки эти заполняли все пространство между рекой и небосводом. </a:t>
            </a:r>
            <a:endParaRPr lang="ru-RU" sz="4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Это курлыкал клин  ……….. </a:t>
            </a: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Сложные союзные предложения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532786"/>
              </p:ext>
            </p:extLst>
          </p:nvPr>
        </p:nvGraphicFramePr>
        <p:xfrm>
          <a:off x="0" y="1524408"/>
          <a:ext cx="9144000" cy="554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91072"/>
                <a:gridCol w="1800200"/>
                <a:gridCol w="2160240"/>
                <a:gridCol w="1763688"/>
              </a:tblGrid>
              <a:tr h="115633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</a:t>
                      </a:r>
                      <a:r>
                        <a:rPr lang="ru-RU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союзного предложения 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Союзы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Связь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Сочини-</a:t>
                      </a:r>
                    </a:p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тельная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Равно-</a:t>
                      </a:r>
                    </a:p>
                    <a:p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правные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Нельзя задать вопрос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  <a:tr h="1993056">
                <a:tc>
                  <a:txBody>
                    <a:bodyPr/>
                    <a:lstStyle/>
                    <a:p>
                      <a:r>
                        <a:rPr lang="ru-RU" sz="48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СПП</a:t>
                      </a:r>
                      <a:endParaRPr lang="ru-RU" sz="48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что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где </a:t>
                      </a:r>
                    </a:p>
                    <a:p>
                      <a:r>
                        <a:rPr lang="ru-RU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когда</a:t>
                      </a:r>
                      <a:endParaRPr lang="ru-RU" sz="3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Подчини-</a:t>
                      </a:r>
                    </a:p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тельная</a:t>
                      </a:r>
                      <a:r>
                        <a:rPr lang="ru-RU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Неравно-</a:t>
                      </a:r>
                    </a:p>
                    <a:p>
                      <a:r>
                        <a:rPr lang="ru-RU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правные</a:t>
                      </a:r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Можно задать вопрос 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433" marR="8043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Третье лишнее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1. Наступила поздняя осень и журавли потянулись на юг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2. Наступила поздняя осень  журавли потянулись на юг.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3. Когда наступила поздняя осень  журавли потянулись на юг. </a:t>
            </a:r>
          </a:p>
          <a:p>
            <a:pPr marL="0" indent="0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844824"/>
            <a:ext cx="9143999" cy="3240360"/>
          </a:xfrm>
          <a:solidFill>
            <a:schemeClr val="accent5">
              <a:lumMod val="40000"/>
              <a:lumOff val="60000"/>
              <a:alpha val="47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Наступила поз</a:t>
            </a:r>
            <a:r>
              <a:rPr lang="ru-RU" sz="5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няя ос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ru-RU" sz="5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журавли пот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нулись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на  ю</a:t>
            </a:r>
            <a:r>
              <a:rPr lang="ru-RU" sz="5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844824"/>
            <a:ext cx="9143999" cy="3240360"/>
          </a:xfrm>
          <a:solidFill>
            <a:schemeClr val="accent5">
              <a:lumMod val="40000"/>
              <a:lumOff val="60000"/>
              <a:alpha val="47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Наступила поз</a:t>
            </a:r>
            <a:r>
              <a:rPr lang="ru-RU" sz="5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няя ос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ru-RU" sz="5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журавли пот</a:t>
            </a:r>
            <a:r>
              <a:rPr lang="ru-RU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нулись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на  ю</a:t>
            </a:r>
            <a:r>
              <a:rPr lang="ru-RU" sz="5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endParaRPr lang="ru-RU" sz="5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732240" y="2780928"/>
            <a:ext cx="1800200" cy="0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32240" y="1772816"/>
            <a:ext cx="179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сущ.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66737" y="2852936"/>
            <a:ext cx="3402013" cy="200595"/>
            <a:chOff x="566737" y="2780928"/>
            <a:chExt cx="3402013" cy="20059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11560" y="2780928"/>
              <a:ext cx="3312368" cy="0"/>
            </a:xfrm>
            <a:prstGeom prst="line">
              <a:avLst/>
            </a:prstGeom>
            <a:ln w="444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737" y="2852936"/>
              <a:ext cx="3402013" cy="128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1691680" y="1758466"/>
            <a:ext cx="64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367643" y="3861048"/>
            <a:ext cx="2601107" cy="0"/>
          </a:xfrm>
          <a:prstGeom prst="line">
            <a:avLst/>
          </a:prstGeom>
          <a:ln w="444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21970" y="2893166"/>
            <a:ext cx="179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сущ.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И.п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4195776" y="3847728"/>
            <a:ext cx="3402013" cy="200595"/>
            <a:chOff x="566737" y="2780928"/>
            <a:chExt cx="3402013" cy="200595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611560" y="2780928"/>
              <a:ext cx="3312368" cy="0"/>
            </a:xfrm>
            <a:prstGeom prst="line">
              <a:avLst/>
            </a:prstGeom>
            <a:ln w="444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737" y="2852936"/>
              <a:ext cx="3402013" cy="128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5248712" y="2852936"/>
            <a:ext cx="64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4076494" y="2780928"/>
            <a:ext cx="2511730" cy="171332"/>
          </a:xfrm>
          <a:custGeom>
            <a:avLst/>
            <a:gdLst>
              <a:gd name="connsiteX0" fmla="*/ 0 w 1904588"/>
              <a:gd name="connsiteY0" fmla="*/ 130831 h 171332"/>
              <a:gd name="connsiteX1" fmla="*/ 185057 w 1904588"/>
              <a:gd name="connsiteY1" fmla="*/ 203 h 171332"/>
              <a:gd name="connsiteX2" fmla="*/ 283029 w 1904588"/>
              <a:gd name="connsiteY2" fmla="*/ 141717 h 171332"/>
              <a:gd name="connsiteX3" fmla="*/ 435429 w 1904588"/>
              <a:gd name="connsiteY3" fmla="*/ 21974 h 171332"/>
              <a:gd name="connsiteX4" fmla="*/ 555171 w 1904588"/>
              <a:gd name="connsiteY4" fmla="*/ 152603 h 171332"/>
              <a:gd name="connsiteX5" fmla="*/ 707571 w 1904588"/>
              <a:gd name="connsiteY5" fmla="*/ 11088 h 171332"/>
              <a:gd name="connsiteX6" fmla="*/ 838200 w 1904588"/>
              <a:gd name="connsiteY6" fmla="*/ 141717 h 171332"/>
              <a:gd name="connsiteX7" fmla="*/ 1012371 w 1904588"/>
              <a:gd name="connsiteY7" fmla="*/ 203 h 171332"/>
              <a:gd name="connsiteX8" fmla="*/ 1143000 w 1904588"/>
              <a:gd name="connsiteY8" fmla="*/ 141717 h 171332"/>
              <a:gd name="connsiteX9" fmla="*/ 1328057 w 1904588"/>
              <a:gd name="connsiteY9" fmla="*/ 11088 h 171332"/>
              <a:gd name="connsiteX10" fmla="*/ 1415143 w 1904588"/>
              <a:gd name="connsiteY10" fmla="*/ 152603 h 171332"/>
              <a:gd name="connsiteX11" fmla="*/ 1545771 w 1904588"/>
              <a:gd name="connsiteY11" fmla="*/ 203 h 171332"/>
              <a:gd name="connsiteX12" fmla="*/ 1643743 w 1904588"/>
              <a:gd name="connsiteY12" fmla="*/ 119945 h 171332"/>
              <a:gd name="connsiteX13" fmla="*/ 1654629 w 1904588"/>
              <a:gd name="connsiteY13" fmla="*/ 119945 h 171332"/>
              <a:gd name="connsiteX14" fmla="*/ 1785257 w 1904588"/>
              <a:gd name="connsiteY14" fmla="*/ 203 h 171332"/>
              <a:gd name="connsiteX15" fmla="*/ 1894114 w 1904588"/>
              <a:gd name="connsiteY15" fmla="*/ 152603 h 171332"/>
              <a:gd name="connsiteX16" fmla="*/ 1894114 w 1904588"/>
              <a:gd name="connsiteY16" fmla="*/ 163488 h 17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04588" h="171332">
                <a:moveTo>
                  <a:pt x="0" y="130831"/>
                </a:moveTo>
                <a:cubicBezTo>
                  <a:pt x="68943" y="64610"/>
                  <a:pt x="137886" y="-1611"/>
                  <a:pt x="185057" y="203"/>
                </a:cubicBezTo>
                <a:cubicBezTo>
                  <a:pt x="232228" y="2017"/>
                  <a:pt x="241300" y="138088"/>
                  <a:pt x="283029" y="141717"/>
                </a:cubicBezTo>
                <a:cubicBezTo>
                  <a:pt x="324758" y="145346"/>
                  <a:pt x="390072" y="20160"/>
                  <a:pt x="435429" y="21974"/>
                </a:cubicBezTo>
                <a:cubicBezTo>
                  <a:pt x="480786" y="23788"/>
                  <a:pt x="509814" y="154417"/>
                  <a:pt x="555171" y="152603"/>
                </a:cubicBezTo>
                <a:cubicBezTo>
                  <a:pt x="600528" y="150789"/>
                  <a:pt x="660400" y="12902"/>
                  <a:pt x="707571" y="11088"/>
                </a:cubicBezTo>
                <a:cubicBezTo>
                  <a:pt x="754742" y="9274"/>
                  <a:pt x="787400" y="143531"/>
                  <a:pt x="838200" y="141717"/>
                </a:cubicBezTo>
                <a:cubicBezTo>
                  <a:pt x="889000" y="139903"/>
                  <a:pt x="961571" y="203"/>
                  <a:pt x="1012371" y="203"/>
                </a:cubicBezTo>
                <a:cubicBezTo>
                  <a:pt x="1063171" y="203"/>
                  <a:pt x="1090386" y="139903"/>
                  <a:pt x="1143000" y="141717"/>
                </a:cubicBezTo>
                <a:cubicBezTo>
                  <a:pt x="1195614" y="143531"/>
                  <a:pt x="1282700" y="9274"/>
                  <a:pt x="1328057" y="11088"/>
                </a:cubicBezTo>
                <a:cubicBezTo>
                  <a:pt x="1373414" y="12902"/>
                  <a:pt x="1378857" y="154417"/>
                  <a:pt x="1415143" y="152603"/>
                </a:cubicBezTo>
                <a:cubicBezTo>
                  <a:pt x="1451429" y="150789"/>
                  <a:pt x="1507671" y="5646"/>
                  <a:pt x="1545771" y="203"/>
                </a:cubicBezTo>
                <a:cubicBezTo>
                  <a:pt x="1583871" y="-5240"/>
                  <a:pt x="1625600" y="99988"/>
                  <a:pt x="1643743" y="119945"/>
                </a:cubicBezTo>
                <a:cubicBezTo>
                  <a:pt x="1661886" y="139902"/>
                  <a:pt x="1631043" y="139902"/>
                  <a:pt x="1654629" y="119945"/>
                </a:cubicBezTo>
                <a:cubicBezTo>
                  <a:pt x="1678215" y="99988"/>
                  <a:pt x="1745343" y="-5240"/>
                  <a:pt x="1785257" y="203"/>
                </a:cubicBezTo>
                <a:cubicBezTo>
                  <a:pt x="1825171" y="5646"/>
                  <a:pt x="1875971" y="125389"/>
                  <a:pt x="1894114" y="152603"/>
                </a:cubicBezTo>
                <a:cubicBezTo>
                  <a:pt x="1912257" y="179817"/>
                  <a:pt x="1903185" y="171652"/>
                  <a:pt x="1894114" y="16348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45" name="Группа 1044"/>
          <p:cNvGrpSpPr/>
          <p:nvPr/>
        </p:nvGrpSpPr>
        <p:grpSpPr>
          <a:xfrm>
            <a:off x="5248712" y="1578446"/>
            <a:ext cx="2383628" cy="360040"/>
            <a:chOff x="5248712" y="1412776"/>
            <a:chExt cx="2383628" cy="360040"/>
          </a:xfrm>
        </p:grpSpPr>
        <p:cxnSp>
          <p:nvCxnSpPr>
            <p:cNvPr id="1033" name="Прямая соединительная линия 1032"/>
            <p:cNvCxnSpPr>
              <a:stCxn id="5" idx="0"/>
            </p:cNvCxnSpPr>
            <p:nvPr/>
          </p:nvCxnSpPr>
          <p:spPr>
            <a:xfrm flipV="1">
              <a:off x="7629433" y="1412776"/>
              <a:ext cx="2907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8" name="Прямая соединительная линия 1037"/>
            <p:cNvCxnSpPr/>
            <p:nvPr/>
          </p:nvCxnSpPr>
          <p:spPr>
            <a:xfrm flipH="1">
              <a:off x="5248712" y="1412776"/>
              <a:ext cx="2383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0" name="Прямая со стрелкой 1039"/>
            <p:cNvCxnSpPr/>
            <p:nvPr/>
          </p:nvCxnSpPr>
          <p:spPr>
            <a:xfrm>
              <a:off x="524871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846071" y="1068139"/>
            <a:ext cx="1188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какая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71402" y="1796615"/>
            <a:ext cx="117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7" name="Прямая соединительная линия 1046"/>
          <p:cNvCxnSpPr/>
          <p:nvPr/>
        </p:nvCxnSpPr>
        <p:spPr>
          <a:xfrm>
            <a:off x="3516355" y="4869160"/>
            <a:ext cx="2056392" cy="0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 flipH="1">
            <a:off x="6804248" y="3114546"/>
            <a:ext cx="1935666" cy="360040"/>
            <a:chOff x="5248712" y="1412776"/>
            <a:chExt cx="2383628" cy="360040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7629433" y="1412776"/>
              <a:ext cx="2907" cy="3600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flipH="1">
              <a:off x="5248712" y="1412776"/>
              <a:ext cx="238362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524871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7452320" y="2663334"/>
            <a:ext cx="1188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куда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68326" y="3919736"/>
            <a:ext cx="231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сущ. на пр.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97789" y="1527633"/>
            <a:ext cx="400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30974" y="2925823"/>
            <a:ext cx="400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2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/>
          </a:p>
          <a:p>
            <a:endParaRPr lang="ru-RU" sz="4800" dirty="0" smtClean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Повеств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невосклиц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., сложное, бессоюзное)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878577" y="1804662"/>
            <a:ext cx="2974487" cy="914400"/>
            <a:chOff x="878577" y="1804662"/>
            <a:chExt cx="2974487" cy="914400"/>
          </a:xfrm>
        </p:grpSpPr>
        <p:sp>
          <p:nvSpPr>
            <p:cNvPr id="4" name="Правая круглая скобка 3"/>
            <p:cNvSpPr/>
            <p:nvPr/>
          </p:nvSpPr>
          <p:spPr>
            <a:xfrm>
              <a:off x="3779912" y="1804662"/>
              <a:ext cx="73152" cy="914400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Левая круглая скобка 5"/>
            <p:cNvSpPr/>
            <p:nvPr/>
          </p:nvSpPr>
          <p:spPr>
            <a:xfrm>
              <a:off x="878577" y="1804662"/>
              <a:ext cx="73152" cy="914400"/>
            </a:xfrm>
            <a:prstGeom prst="lef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008922" y="2144413"/>
              <a:ext cx="792088" cy="216024"/>
              <a:chOff x="971600" y="2924944"/>
              <a:chExt cx="792088" cy="21602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971600" y="2924944"/>
                <a:ext cx="79208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971600" y="3140968"/>
                <a:ext cx="79208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Полилиния 20"/>
            <p:cNvSpPr/>
            <p:nvPr/>
          </p:nvSpPr>
          <p:spPr>
            <a:xfrm>
              <a:off x="1979712" y="2176905"/>
              <a:ext cx="864096" cy="121974"/>
            </a:xfrm>
            <a:custGeom>
              <a:avLst/>
              <a:gdLst>
                <a:gd name="connsiteX0" fmla="*/ 0 w 1904588"/>
                <a:gd name="connsiteY0" fmla="*/ 130831 h 171332"/>
                <a:gd name="connsiteX1" fmla="*/ 185057 w 1904588"/>
                <a:gd name="connsiteY1" fmla="*/ 203 h 171332"/>
                <a:gd name="connsiteX2" fmla="*/ 283029 w 1904588"/>
                <a:gd name="connsiteY2" fmla="*/ 141717 h 171332"/>
                <a:gd name="connsiteX3" fmla="*/ 435429 w 1904588"/>
                <a:gd name="connsiteY3" fmla="*/ 21974 h 171332"/>
                <a:gd name="connsiteX4" fmla="*/ 555171 w 1904588"/>
                <a:gd name="connsiteY4" fmla="*/ 152603 h 171332"/>
                <a:gd name="connsiteX5" fmla="*/ 707571 w 1904588"/>
                <a:gd name="connsiteY5" fmla="*/ 11088 h 171332"/>
                <a:gd name="connsiteX6" fmla="*/ 838200 w 1904588"/>
                <a:gd name="connsiteY6" fmla="*/ 141717 h 171332"/>
                <a:gd name="connsiteX7" fmla="*/ 1012371 w 1904588"/>
                <a:gd name="connsiteY7" fmla="*/ 203 h 171332"/>
                <a:gd name="connsiteX8" fmla="*/ 1143000 w 1904588"/>
                <a:gd name="connsiteY8" fmla="*/ 141717 h 171332"/>
                <a:gd name="connsiteX9" fmla="*/ 1328057 w 1904588"/>
                <a:gd name="connsiteY9" fmla="*/ 11088 h 171332"/>
                <a:gd name="connsiteX10" fmla="*/ 1415143 w 1904588"/>
                <a:gd name="connsiteY10" fmla="*/ 152603 h 171332"/>
                <a:gd name="connsiteX11" fmla="*/ 1545771 w 1904588"/>
                <a:gd name="connsiteY11" fmla="*/ 203 h 171332"/>
                <a:gd name="connsiteX12" fmla="*/ 1643743 w 1904588"/>
                <a:gd name="connsiteY12" fmla="*/ 119945 h 171332"/>
                <a:gd name="connsiteX13" fmla="*/ 1654629 w 1904588"/>
                <a:gd name="connsiteY13" fmla="*/ 119945 h 171332"/>
                <a:gd name="connsiteX14" fmla="*/ 1785257 w 1904588"/>
                <a:gd name="connsiteY14" fmla="*/ 203 h 171332"/>
                <a:gd name="connsiteX15" fmla="*/ 1894114 w 1904588"/>
                <a:gd name="connsiteY15" fmla="*/ 152603 h 171332"/>
                <a:gd name="connsiteX16" fmla="*/ 1894114 w 1904588"/>
                <a:gd name="connsiteY16" fmla="*/ 163488 h 17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04588" h="171332">
                  <a:moveTo>
                    <a:pt x="0" y="130831"/>
                  </a:moveTo>
                  <a:cubicBezTo>
                    <a:pt x="68943" y="64610"/>
                    <a:pt x="137886" y="-1611"/>
                    <a:pt x="185057" y="203"/>
                  </a:cubicBezTo>
                  <a:cubicBezTo>
                    <a:pt x="232228" y="2017"/>
                    <a:pt x="241300" y="138088"/>
                    <a:pt x="283029" y="141717"/>
                  </a:cubicBezTo>
                  <a:cubicBezTo>
                    <a:pt x="324758" y="145346"/>
                    <a:pt x="390072" y="20160"/>
                    <a:pt x="435429" y="21974"/>
                  </a:cubicBezTo>
                  <a:cubicBezTo>
                    <a:pt x="480786" y="23788"/>
                    <a:pt x="509814" y="154417"/>
                    <a:pt x="555171" y="152603"/>
                  </a:cubicBezTo>
                  <a:cubicBezTo>
                    <a:pt x="600528" y="150789"/>
                    <a:pt x="660400" y="12902"/>
                    <a:pt x="707571" y="11088"/>
                  </a:cubicBezTo>
                  <a:cubicBezTo>
                    <a:pt x="754742" y="9274"/>
                    <a:pt x="787400" y="143531"/>
                    <a:pt x="838200" y="141717"/>
                  </a:cubicBezTo>
                  <a:cubicBezTo>
                    <a:pt x="889000" y="139903"/>
                    <a:pt x="961571" y="203"/>
                    <a:pt x="1012371" y="203"/>
                  </a:cubicBezTo>
                  <a:cubicBezTo>
                    <a:pt x="1063171" y="203"/>
                    <a:pt x="1090386" y="139903"/>
                    <a:pt x="1143000" y="141717"/>
                  </a:cubicBezTo>
                  <a:cubicBezTo>
                    <a:pt x="1195614" y="143531"/>
                    <a:pt x="1282700" y="9274"/>
                    <a:pt x="1328057" y="11088"/>
                  </a:cubicBezTo>
                  <a:cubicBezTo>
                    <a:pt x="1373414" y="12902"/>
                    <a:pt x="1378857" y="154417"/>
                    <a:pt x="1415143" y="152603"/>
                  </a:cubicBezTo>
                  <a:cubicBezTo>
                    <a:pt x="1451429" y="150789"/>
                    <a:pt x="1507671" y="5646"/>
                    <a:pt x="1545771" y="203"/>
                  </a:cubicBezTo>
                  <a:cubicBezTo>
                    <a:pt x="1583871" y="-5240"/>
                    <a:pt x="1625600" y="99988"/>
                    <a:pt x="1643743" y="119945"/>
                  </a:cubicBezTo>
                  <a:cubicBezTo>
                    <a:pt x="1661886" y="139902"/>
                    <a:pt x="1631043" y="139902"/>
                    <a:pt x="1654629" y="119945"/>
                  </a:cubicBezTo>
                  <a:cubicBezTo>
                    <a:pt x="1678215" y="99988"/>
                    <a:pt x="1745343" y="-5240"/>
                    <a:pt x="1785257" y="203"/>
                  </a:cubicBezTo>
                  <a:cubicBezTo>
                    <a:pt x="1825171" y="5646"/>
                    <a:pt x="1875971" y="125389"/>
                    <a:pt x="1894114" y="152603"/>
                  </a:cubicBezTo>
                  <a:cubicBezTo>
                    <a:pt x="1912257" y="179817"/>
                    <a:pt x="1903185" y="171652"/>
                    <a:pt x="1894114" y="163488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969247" y="2237892"/>
              <a:ext cx="81066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5274322" y="1773522"/>
            <a:ext cx="3007772" cy="921570"/>
            <a:chOff x="5274322" y="1773522"/>
            <a:chExt cx="3007772" cy="921570"/>
          </a:xfrm>
        </p:grpSpPr>
        <p:sp>
          <p:nvSpPr>
            <p:cNvPr id="8" name="Левая круглая скобка 7"/>
            <p:cNvSpPr/>
            <p:nvPr/>
          </p:nvSpPr>
          <p:spPr>
            <a:xfrm>
              <a:off x="5274322" y="1773522"/>
              <a:ext cx="73152" cy="914400"/>
            </a:xfrm>
            <a:prstGeom prst="lef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авая круглая скобка 8"/>
            <p:cNvSpPr/>
            <p:nvPr/>
          </p:nvSpPr>
          <p:spPr>
            <a:xfrm>
              <a:off x="8208942" y="1780692"/>
              <a:ext cx="73152" cy="914400"/>
            </a:xfrm>
            <a:prstGeom prst="rightBracket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6372200" y="2111994"/>
              <a:ext cx="792088" cy="216024"/>
              <a:chOff x="971600" y="2924944"/>
              <a:chExt cx="792088" cy="216024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971600" y="2924944"/>
                <a:ext cx="79208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971600" y="3140968"/>
                <a:ext cx="79208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единительная линия 23"/>
            <p:cNvCxnSpPr/>
            <p:nvPr/>
          </p:nvCxnSpPr>
          <p:spPr>
            <a:xfrm>
              <a:off x="5347474" y="2228118"/>
              <a:ext cx="81066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7355221" y="2241608"/>
              <a:ext cx="810665" cy="0"/>
            </a:xfrm>
            <a:prstGeom prst="line">
              <a:avLst/>
            </a:prstGeom>
            <a:ln>
              <a:prstDash val="dash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4211960" y="1364483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8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23920" y="1364482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000" dirty="0" smtClean="0"/>
              <a:t>1. </a:t>
            </a:r>
            <a:r>
              <a:rPr lang="ru-RU" sz="4800" dirty="0" smtClean="0"/>
              <a:t>Наступила поздняя осень, и журавли потянулись на юг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4800" dirty="0" smtClean="0"/>
              <a:t>2. Когда наступила поздняя осень  , журавли потянулись на юг. </a:t>
            </a:r>
          </a:p>
          <a:p>
            <a:pPr marL="0" indent="0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1151620" y="620688"/>
            <a:ext cx="6840760" cy="5472608"/>
          </a:xfrm>
          <a:prstGeom prst="sun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счастье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здоровье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удача 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долголетие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98969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23520" y="0"/>
            <a:ext cx="4320480" cy="6858000"/>
          </a:xfrm>
          <a:prstGeom prst="rect">
            <a:avLst/>
          </a:prstGeom>
        </p:spPr>
      </p:pic>
      <p:pic>
        <p:nvPicPr>
          <p:cNvPr id="4" name="Рисунок 3" descr="98969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66320" cy="6888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Экран (4:3)</PresentationFormat>
  <Paragraphs>160</Paragraphs>
  <Slides>27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Синтаксическая лесенка </vt:lpstr>
      <vt:lpstr>Третье лишнее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Сложные союзные предложения </vt:lpstr>
      <vt:lpstr>Алгоритм определения вида союзного предложения </vt:lpstr>
      <vt:lpstr>Презентация PowerPoint</vt:lpstr>
      <vt:lpstr>А.Степанов. Журавли </vt:lpstr>
      <vt:lpstr>И.Левитан.   Журавли. Болото</vt:lpstr>
      <vt:lpstr>Презентация PowerPoint</vt:lpstr>
      <vt:lpstr>Презентация PowerPoint</vt:lpstr>
      <vt:lpstr>Наедине с осенью</vt:lpstr>
      <vt:lpstr>Презентация PowerPoint</vt:lpstr>
      <vt:lpstr>Презентация PowerPoint</vt:lpstr>
      <vt:lpstr>Словосочетания </vt:lpstr>
      <vt:lpstr>Словосочетания </vt:lpstr>
      <vt:lpstr>Презентация PowerPoint</vt:lpstr>
      <vt:lpstr>Презентация PowerPoint</vt:lpstr>
      <vt:lpstr>Презентация PowerPoint</vt:lpstr>
      <vt:lpstr>Журавли </vt:lpstr>
      <vt:lpstr>Сложные союзные предложения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2015-05-28T18:15:34Z</dcterms:created>
  <dcterms:modified xsi:type="dcterms:W3CDTF">2015-05-28T18:16:20Z</dcterms:modified>
</cp:coreProperties>
</file>