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7" r:id="rId2"/>
    <p:sldId id="288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58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59" r:id="rId26"/>
    <p:sldId id="260" r:id="rId27"/>
    <p:sldId id="261" r:id="rId28"/>
    <p:sldId id="262" r:id="rId29"/>
    <p:sldId id="263" r:id="rId30"/>
    <p:sldId id="264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07" autoAdjust="0"/>
  </p:normalViewPr>
  <p:slideViewPr>
    <p:cSldViewPr>
      <p:cViewPr varScale="1">
        <p:scale>
          <a:sx n="77" d="100"/>
          <a:sy n="77" d="100"/>
        </p:scale>
        <p:origin x="-10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B4204-1703-4FB4-9429-DB43A50130D9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804BE1-C26C-4422-A632-50FFF7C41F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B4204-1703-4FB4-9429-DB43A50130D9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04BE1-C26C-4422-A632-50FFF7C41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B4204-1703-4FB4-9429-DB43A50130D9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04BE1-C26C-4422-A632-50FFF7C41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05B4204-1703-4FB4-9429-DB43A50130D9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1804BE1-C26C-4422-A632-50FFF7C41F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B4204-1703-4FB4-9429-DB43A50130D9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04BE1-C26C-4422-A632-50FFF7C41F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B4204-1703-4FB4-9429-DB43A50130D9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04BE1-C26C-4422-A632-50FFF7C41F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04BE1-C26C-4422-A632-50FFF7C41F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B4204-1703-4FB4-9429-DB43A50130D9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B4204-1703-4FB4-9429-DB43A50130D9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04BE1-C26C-4422-A632-50FFF7C41F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B4204-1703-4FB4-9429-DB43A50130D9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04BE1-C26C-4422-A632-50FFF7C41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05B4204-1703-4FB4-9429-DB43A50130D9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1804BE1-C26C-4422-A632-50FFF7C41F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B4204-1703-4FB4-9429-DB43A50130D9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804BE1-C26C-4422-A632-50FFF7C41F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05B4204-1703-4FB4-9429-DB43A50130D9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1804BE1-C26C-4422-A632-50FFF7C41F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  <a:defRPr/>
            </a:pPr>
            <a:r>
              <a:rPr lang="ru-RU" b="1" dirty="0" smtClean="0">
                <a:solidFill>
                  <a:srgbClr val="010F13"/>
                </a:solidFill>
              </a:rPr>
              <a:t>Деревянное зодчество </a:t>
            </a:r>
          </a:p>
          <a:p>
            <a:pPr algn="ctr">
              <a:buNone/>
              <a:defRPr/>
            </a:pPr>
            <a:r>
              <a:rPr lang="ru-RU" b="1" dirty="0" smtClean="0">
                <a:solidFill>
                  <a:srgbClr val="010F13"/>
                </a:solidFill>
              </a:rPr>
              <a:t>Старшая группа</a:t>
            </a:r>
            <a:endParaRPr lang="ru-RU" b="1" dirty="0" smtClean="0">
              <a:solidFill>
                <a:srgbClr val="010F13"/>
              </a:solidFill>
            </a:endParaRPr>
          </a:p>
          <a:p>
            <a:pPr>
              <a:buNone/>
              <a:defRPr/>
            </a:pPr>
            <a:endParaRPr lang="ru-RU" sz="2400" b="1" dirty="0" smtClean="0">
              <a:solidFill>
                <a:srgbClr val="010F13"/>
              </a:solidFill>
            </a:endParaRPr>
          </a:p>
          <a:p>
            <a:pPr>
              <a:buNone/>
              <a:defRPr/>
            </a:pPr>
            <a:endParaRPr lang="ru-RU" sz="2400" b="1" dirty="0" smtClean="0">
              <a:solidFill>
                <a:srgbClr val="010F13"/>
              </a:solidFill>
            </a:endParaRPr>
          </a:p>
          <a:p>
            <a:pPr>
              <a:buNone/>
              <a:defRPr/>
            </a:pPr>
            <a:endParaRPr lang="ru-RU" sz="2400" b="1" dirty="0" smtClean="0">
              <a:solidFill>
                <a:srgbClr val="010F13"/>
              </a:solidFill>
            </a:endParaRPr>
          </a:p>
          <a:p>
            <a:pPr>
              <a:buNone/>
              <a:defRPr/>
            </a:pPr>
            <a:endParaRPr lang="ru-RU" sz="2400" b="1" dirty="0" smtClean="0">
              <a:solidFill>
                <a:srgbClr val="010F13"/>
              </a:solidFill>
            </a:endParaRPr>
          </a:p>
          <a:p>
            <a:pPr>
              <a:buNone/>
              <a:defRPr/>
            </a:pPr>
            <a:endParaRPr lang="ru-RU" sz="2400" b="1" dirty="0" smtClean="0">
              <a:solidFill>
                <a:srgbClr val="010F13"/>
              </a:solidFill>
            </a:endParaRPr>
          </a:p>
          <a:p>
            <a:pPr algn="r">
              <a:buNone/>
              <a:defRPr/>
            </a:pPr>
            <a:r>
              <a:rPr lang="ru-RU" b="1" dirty="0" smtClean="0">
                <a:solidFill>
                  <a:srgbClr val="010F13"/>
                </a:solidFill>
              </a:rPr>
              <a:t>Составила воспитатель </a:t>
            </a:r>
          </a:p>
          <a:p>
            <a:pPr algn="r">
              <a:buNone/>
              <a:defRPr/>
            </a:pPr>
            <a:r>
              <a:rPr lang="ru-RU" b="1" dirty="0" err="1" smtClean="0">
                <a:solidFill>
                  <a:srgbClr val="010F13"/>
                </a:solidFill>
              </a:rPr>
              <a:t>Чирухина</a:t>
            </a:r>
            <a:r>
              <a:rPr lang="ru-RU" b="1" dirty="0" smtClean="0">
                <a:solidFill>
                  <a:srgbClr val="010F13"/>
                </a:solidFill>
              </a:rPr>
              <a:t> Галина Владимировна</a:t>
            </a:r>
          </a:p>
          <a:p>
            <a:pPr algn="ctr">
              <a:buNone/>
              <a:defRPr/>
            </a:pPr>
            <a:r>
              <a:rPr lang="ru-RU" b="1" dirty="0" smtClean="0">
                <a:solidFill>
                  <a:srgbClr val="010F13"/>
                </a:solidFill>
              </a:rPr>
              <a:t>2015 год</a:t>
            </a:r>
            <a:endParaRPr lang="ru-RU" b="1" dirty="0" smtClean="0">
              <a:solidFill>
                <a:srgbClr val="010F13"/>
              </a:solidFill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010F13"/>
                </a:solidFill>
              </a:rPr>
              <a:t>Государственное  бюджетное  дошкольное     </a:t>
            </a:r>
            <a:br>
              <a:rPr lang="ru-RU" sz="2000" b="1" dirty="0" smtClean="0">
                <a:solidFill>
                  <a:srgbClr val="010F13"/>
                </a:solidFill>
              </a:rPr>
            </a:br>
            <a:r>
              <a:rPr lang="ru-RU" sz="2000" b="1" dirty="0" smtClean="0">
                <a:solidFill>
                  <a:srgbClr val="010F13"/>
                </a:solidFill>
              </a:rPr>
              <a:t> образовательное  учреждение </a:t>
            </a:r>
            <a:br>
              <a:rPr lang="ru-RU" sz="2000" b="1" dirty="0" smtClean="0">
                <a:solidFill>
                  <a:srgbClr val="010F13"/>
                </a:solidFill>
              </a:rPr>
            </a:br>
            <a:r>
              <a:rPr lang="ru-RU" sz="2000" b="1" dirty="0" smtClean="0">
                <a:solidFill>
                  <a:srgbClr val="010F13"/>
                </a:solidFill>
              </a:rPr>
              <a:t>детский сад №56 комбинированного вида</a:t>
            </a:r>
            <a:br>
              <a:rPr lang="ru-RU" sz="2000" b="1" dirty="0" smtClean="0">
                <a:solidFill>
                  <a:srgbClr val="010F13"/>
                </a:solidFill>
              </a:rPr>
            </a:br>
            <a:r>
              <a:rPr lang="ru-RU" sz="2000" b="1" dirty="0" err="1" smtClean="0">
                <a:solidFill>
                  <a:srgbClr val="010F13"/>
                </a:solidFill>
              </a:rPr>
              <a:t>Колпинского</a:t>
            </a:r>
            <a:r>
              <a:rPr lang="ru-RU" sz="2000" b="1" dirty="0" smtClean="0">
                <a:solidFill>
                  <a:srgbClr val="010F13"/>
                </a:solidFill>
              </a:rPr>
              <a:t> района</a:t>
            </a:r>
            <a:br>
              <a:rPr lang="ru-RU" sz="2000" b="1" dirty="0" smtClean="0">
                <a:solidFill>
                  <a:srgbClr val="010F13"/>
                </a:solidFill>
              </a:rPr>
            </a:br>
            <a:r>
              <a:rPr lang="ru-RU" sz="2000" b="1" dirty="0" smtClean="0">
                <a:solidFill>
                  <a:srgbClr val="010F13"/>
                </a:solidFill>
              </a:rPr>
              <a:t>города  Санкт – Петербурга</a:t>
            </a:r>
            <a:br>
              <a:rPr lang="ru-RU" sz="2000" b="1" dirty="0" smtClean="0">
                <a:solidFill>
                  <a:srgbClr val="010F13"/>
                </a:solidFill>
              </a:rPr>
            </a:br>
            <a:endParaRPr lang="ru-RU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196635"/>
            <a:ext cx="91440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365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94363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!    - Внимательно рассмотри изображения животных и птиц, которыми украшалась верхняя часть наличников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94363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365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Образы животных порой едва угадываются: настолько обобщённо, декоративно они решены. Резные узорчатые доски наличников оберегали, их переносили со старых разрушившихся домов на новые, а создавая новые детали украшений, следовали традиционным образам и формам. Так сохранились народные традиции.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365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Такие наличники, требующие огромного труда и любви к своему дому и семье, могли быть изготовлены только настоящими мастерами. Их берегли как семейную реликвию и переносили из старого дома в новый, благодаря чему до нашего времени сохранились шедевры деревянного зодчества. В узорном убранстве изб можно увидеть символические образы солнца, птиц, растений, животных, фантастических существ, которые олицетворяли сферу, землю и водную стихию.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365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Всё, чего касалась рука талантливого народного мастера, приобретало праздничную нарядность. Можно себе представить, как преображался крестьянский дом в солнечный день. Свет создавал волшебную игру светотени, оживлял поверхность тенями, превращая островки рукотворной красоты в настоящую драгоценность.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Суздаль, музей под открытм небом - старинная изб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620688"/>
            <a:ext cx="6667500" cy="4981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ukhtoma.ru/doma/rd_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444" y="1196752"/>
            <a:ext cx="7379702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Русское деревянное зодчество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983" y="1196752"/>
            <a:ext cx="7097929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зотчество (700x455, 89K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08720"/>
            <a:ext cx="7854253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Русское деревянное зодчество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836712"/>
            <a:ext cx="7143750" cy="4781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Русское деревянное зодчество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7620000" cy="5543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Русское деревянное зодчество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5960" y="694470"/>
            <a:ext cx="6814392" cy="51107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Русское деревянное зодчество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7620000" cy="55721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Русское деревянное зодчество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980728"/>
            <a:ext cx="6192688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3568" y="260648"/>
            <a:ext cx="78488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Русское деревянное зодчество.</a:t>
            </a:r>
          </a:p>
          <a:p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На большей территории Древней Руси именно из дерева, как из наиболее доступного строительного материала, были выработаны многие архитектурные формы еще до появления каменных построек. Леса покрывали большую часть земель Киевской Руси и все земли Великого Новгорода, Владимиро-Суздальского, Тверского и Московского княжеств. Это и предопределило главенствующую роль дерева как строительного материала, легко обрабатываемого и доступного самым широким слоям населения Руси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</a:p>
          <a:p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2852936"/>
            <a:ext cx="799288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Памятники 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деревянного зодчества - весьма хрупкая часть историко-культурного наследия. Расцвет их приходится на  XVII-XVIII вв. и их можно, вероятно, отнести к своеобразному «русскому барокко». Десятки музеев деревянного зодчества возникли на территории Российской Федерации. Эволюция деревянных построек великолепно прослеживается в крупных музеях деревянного зодчества под открытым небом, прежде всего в Кижах и Малых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Корелах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где представлены десятки разнообразных сооружений.</a:t>
            </a: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 лесной 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зоне Европейской территории России осталось множество заброшенных храмов, часовен, колоколен, да и за Уралом, в Сибири, сохранились уникальные объекты деревянного зодчества. Долгое время трудности пути закрывали к ним доступ, позволяя им медленно стареть и дряхлеть.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Русское деревянное зодчество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225" y="548680"/>
            <a:ext cx="8800975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Русское деревянное зодчество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1" y="836711"/>
            <a:ext cx="7179162" cy="53843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Русское деревянное зодчество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764704"/>
            <a:ext cx="6192688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Русское деревянное зодчество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Русское деревянное зодчество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764704"/>
            <a:ext cx="6667500" cy="5000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сруб из бруса (625x470, 56Kb)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8" name="Picture 4" descr="сруб из бруса (625x470, 56K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620688"/>
            <a:ext cx="5953125" cy="4476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44srub.1gb.ru/dom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7429500" cy="6086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русская изба (640x440, 99Kb)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6" name="Picture 4" descr="русская изба 3 (577x388, 76K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36712"/>
            <a:ext cx="8112153" cy="54549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Старые дома. Русская улиц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90872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ukhtoma.ru/doma/rd_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537" y="908720"/>
            <a:ext cx="7200800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Эволюция деревянных построек великолепно прослеживается в крупных музеях деревянного зодчества под открытым небом, прежде всего в Кижах и Малых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Корелах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где представлены десятки разнообразных сооружений. Древняя Русь, хотя и имела немало городов, но основа ее была деревня. Именно в ней сформировались строительно-архитектурные особенности деревянного зодчества, начиная от архитектурно-планировочных решений и до выбора стандартов - модулей при сооружении разных видов построек.</a:t>
            </a:r>
          </a:p>
        </p:txBody>
      </p:sp>
      <p:pic>
        <p:nvPicPr>
          <p:cNvPr id="3" name="Picture 4" descr="http://img-fotki.yandex.ru/get/4710/123177916.ae/0_8cf69_381b7fb0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140968"/>
            <a:ext cx="4680521" cy="3153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ukhtoma.ru/doma/rd_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510" y="836712"/>
            <a:ext cx="7488831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3775"/>
            <a:ext cx="9144000" cy="710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94363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?  -  Что такое изба?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Слово «изба» произошло от древнего «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ызба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», «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истьба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», «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изъба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», «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истобка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», «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истопка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 (эти синонимы употребляются в древнерусских летописях с самых древнейших времён). Изначально так называлась отапливаемая часть дома с печью.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XI – XII вв. изба состояла из двух помещений: жилой комнаты и сеней.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XVI – XVII вв. – преимущественно из трёх: «изба да клеть да меж ими сени».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Жилище крестьянина Древней Руси отличалось разумным устройством, а утварь была простой и скромной. Ничего лишнего, ненужного. Всё было приспособлено для труда и отдыха.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Места добрые и недобрые.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Выбор деревьев для строительства.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«Без Троицы дом не строится».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 древних времён человек строил себе жилище. Пройдя путь от пещеры до дворца, люди старались создать безопасное пространство.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103878"/>
            <a:ext cx="914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94363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?  -  Зачем людям дом?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Кров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– это главная материальная потребность человека. Маленький кусочек       пространства, ограждающий его от огромного непредсказуемого мира, должен защищать от дождя и снега, согревать и давать душевный покой хозяину дома.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Крыша дома связывалась в народных представлениях с небом, 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клеть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(прямоугольный сруб с окнами, дверью, полом) – с землёй, а 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подклеть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(погреб) – с подземным миром.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Крестьянский дом становился словно маленькой Вселенной, символизируя связь человека с космосом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245882"/>
            <a:ext cx="9144000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94363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? - Как вы думаете, из какого материала строились крестьянские избы?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94363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Почему русские люди выбирали лес основным строительным материалом?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Дерево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– постоянный спутник русского человека. Дерево давало кров над головой, тепло в печи, из него делали посуду, мебель. Оно сопровождало человека от колыбели до могилы.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Мягкий, ароматный, тёплый материал прекрасно поддавался обработке. Эти его свойства дали начало замечательному ремеслу –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резьбе по дереву.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Резьба по дереву возникла ещё с древнейших времён. Древние славяне считали дерево посредником между человеком и солнцем. Оно было символом благополучия и счастья, долголетия и здоровья.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Люди изображали зверей, птиц, солнце, луну и поклонялись им, считая, что вырезанные фигурки приносят в дом счастье, отгоняют всякую нечисть и оберегают хозяев от несчастий.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Каждый мастер выполнял то или иное изделие из древесины, старался сделать его красивым,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показав природную красоту дерева и усилив её.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Человек обустраивал свой дом, наполнял образами не только для украшения, а для того чтобы привлечь силы добра и света и защититься от злых духов.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крыше дома обязательно должен быть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конь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охлупень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108149"/>
            <a:ext cx="9144000" cy="664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94363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?  - Вспомните, что символизировал образ коня?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Конь часто был символом солнца, движущегося по небу.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Крестьянская изба - это одно из тех явлений, которое с первого взгляда  кажется обыденным, мимо нее обычно проходят не замечая. А при ближайшем рассмотрении она оказывается чудом, которым без конца можно любоваться, восторгаться, удивляться делу рук русских умельцев.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Различные символы солнца в виде розеток 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полурозеток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украшали доски – 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полотенца и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причелины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Конёк и солнечные знаки на полотенце символизировали полуденное солнце в зените. Левый конец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причелины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утреннее, восходящее, а правое – вечернее, заходящее.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украшении 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фронтона,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«лица» дома, использовались ромбы, точки-отверстия, узорчатые орнаменты, символизирующие землю и дождь.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богатом убранстве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причелин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можно увидеть зигзаги, различные выступы. Их дополняют небольшие отверстия. Похожие на капли.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322359"/>
            <a:ext cx="9144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94363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?  - Какой смысл они несут?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Наши предки-земледельцы знали цену пролившейся на землю с небес живительной влаги. Они считали, что дождь берётся из каких-то небесных запасов воды, находящихся выше солнца и луны. Нарядные орнаментальные ряды на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причелинах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 есть образное выражение небесной воды, то есть «хляби небесные».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Особым местом дома считались 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окна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«глаза» дома, его связь с внешним миром.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Особенно нарядны 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фронтон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и 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наличники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окон. Поверхность фронтона словно разрослась причудливыми травами, цветущими кустами. На 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лобовой доске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которая идёт по верху бревенчатого сруба, стелются ветви растений, обитают фантастические существа: полулюди-полурыбы, волшебные птицы, добродушные львы. Такую резьбу называли глухой, долблённой, а ещё корабельной. Дом смотрел на мир окнами-очами. Через передние окна в избу входил свет солнца, новости деревенской жизни. Окно связывало мир домашней жизни с внешним миром, и потому так торжественно наряден был декор окон.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Разнообразию оформления изб нет конца. Но помимо эстетических функций, в старые времена все эти кружочки, ломанные линии, точки символизировали молитву, охраняли от  злых сил, были "оберегами".   Одним из важных элементов украшения избы были наличники.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193980"/>
            <a:ext cx="9144000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98480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!     Вслушайтесь в это слово: "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98480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наличник" –   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98480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"находящийся на лице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98480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".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Фасад дома - это его лицо, обращенное к внешнему миру. Лицо должно быть умытым и красивым. Именно наличники  делают каждый дом не похожим на своих соседей. В них многое перекликается с узорами кружев и вышивок.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Орнамент - язык тысячелетий , поэтому  выбор узоров  избы не случаен.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Наличники с пышным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навершьем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выглядели как драгоценная оправа.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Наличники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окон оформлялись особенно пышно. По тому же принципу устройства мира 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нижнюю часть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украшали фантастические существа – русалки, львы-собаки, полурыбы, олицетворяющие подземный и водный мир. Эти изображения причудливо переплетались и перерастали в растительный узор – символы земли, выше – в диковинных птиц и образы солнца.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43</TotalTime>
  <Words>174</Words>
  <Application>Microsoft Office PowerPoint</Application>
  <PresentationFormat>Экран (4:3)</PresentationFormat>
  <Paragraphs>57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Бумажная</vt:lpstr>
      <vt:lpstr>Государственное  бюджетное  дошкольное       образовательное  учреждение  детский сад №56 комбинированного вида Колпинского района города  Санкт – Петербурга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</dc:creator>
  <cp:lastModifiedBy>Галина</cp:lastModifiedBy>
  <cp:revision>5</cp:revision>
  <dcterms:created xsi:type="dcterms:W3CDTF">2014-11-25T16:49:39Z</dcterms:created>
  <dcterms:modified xsi:type="dcterms:W3CDTF">2015-05-18T18:43:51Z</dcterms:modified>
</cp:coreProperties>
</file>