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2" r:id="rId3"/>
    <p:sldId id="276" r:id="rId4"/>
    <p:sldId id="257" r:id="rId5"/>
    <p:sldId id="258" r:id="rId6"/>
    <p:sldId id="259" r:id="rId7"/>
    <p:sldId id="260" r:id="rId8"/>
    <p:sldId id="294" r:id="rId9"/>
    <p:sldId id="275" r:id="rId10"/>
    <p:sldId id="295" r:id="rId11"/>
    <p:sldId id="296" r:id="rId12"/>
    <p:sldId id="297" r:id="rId13"/>
    <p:sldId id="277" r:id="rId14"/>
    <p:sldId id="278" r:id="rId15"/>
    <p:sldId id="279" r:id="rId16"/>
    <p:sldId id="298" r:id="rId17"/>
    <p:sldId id="299" r:id="rId18"/>
    <p:sldId id="280" r:id="rId19"/>
    <p:sldId id="289" r:id="rId20"/>
    <p:sldId id="287" r:id="rId21"/>
    <p:sldId id="288" r:id="rId22"/>
    <p:sldId id="30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19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0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16209E7-54E5-4E4B-80B0-450523997B5E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41E6755-A7CD-491A-85D1-2C817CE59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6209E7-54E5-4E4B-80B0-450523997B5E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1E6755-A7CD-491A-85D1-2C817CE59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16209E7-54E5-4E4B-80B0-450523997B5E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41E6755-A7CD-491A-85D1-2C817CE59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6209E7-54E5-4E4B-80B0-450523997B5E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1E6755-A7CD-491A-85D1-2C817CE59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16209E7-54E5-4E4B-80B0-450523997B5E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41E6755-A7CD-491A-85D1-2C817CE59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6209E7-54E5-4E4B-80B0-450523997B5E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1E6755-A7CD-491A-85D1-2C817CE59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6209E7-54E5-4E4B-80B0-450523997B5E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1E6755-A7CD-491A-85D1-2C817CE59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6209E7-54E5-4E4B-80B0-450523997B5E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1E6755-A7CD-491A-85D1-2C817CE59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16209E7-54E5-4E4B-80B0-450523997B5E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1E6755-A7CD-491A-85D1-2C817CE59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6209E7-54E5-4E4B-80B0-450523997B5E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1E6755-A7CD-491A-85D1-2C817CE59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6209E7-54E5-4E4B-80B0-450523997B5E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1E6755-A7CD-491A-85D1-2C817CE59A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16209E7-54E5-4E4B-80B0-450523997B5E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41E6755-A7CD-491A-85D1-2C817CE59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3286148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ИСПОЛЬЗОВАНИЕ МЕТОДА НАГЛЯДНОГО МОДЕЛИРОВАНИЯ В ПРОЦЕССЕ ФОРМИРОВАНИЯ РЕЧИ ДОШКОЛЬНИКОВ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714884"/>
            <a:ext cx="6400800" cy="9715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УЧИТЕЛЬ-ЛОГОПЕД МДОУ №1ПРОКЛОВА НАТАЛЬЯ АЛЕКСАНДРОВНА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НАЗВАНИЯ  УПРАЖНЕНИЙ</a:t>
            </a:r>
            <a:endParaRPr lang="ru-RU" dirty="0"/>
          </a:p>
        </p:txBody>
      </p:sp>
      <p:pic>
        <p:nvPicPr>
          <p:cNvPr id="4" name="Picture 6" descr="наглядное моделирование000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1643050"/>
            <a:ext cx="3425952" cy="4291584"/>
          </a:xfrm>
          <a:noFill/>
          <a:ln/>
        </p:spPr>
      </p:pic>
      <p:pic>
        <p:nvPicPr>
          <p:cNvPr id="9" name="Picture 7" descr="наглядное моделирование0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00628" y="1714488"/>
            <a:ext cx="3221736" cy="3910584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Закрепление артикуляционных укладов</a:t>
            </a:r>
            <a:endParaRPr lang="ru-RU" dirty="0"/>
          </a:p>
        </p:txBody>
      </p:sp>
      <p:pic>
        <p:nvPicPr>
          <p:cNvPr id="4" name="Picture 5" descr="артикуляц профиль 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3536281" cy="4525963"/>
          </a:xfrm>
          <a:prstGeom prst="rect">
            <a:avLst/>
          </a:prstGeom>
          <a:noFill/>
        </p:spPr>
      </p:pic>
      <p:pic>
        <p:nvPicPr>
          <p:cNvPr id="5" name="Picture 4" descr="артикуляц профиль А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14488"/>
            <a:ext cx="3321050" cy="4248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Автоматизация звука в тексте (</a:t>
            </a:r>
            <a:r>
              <a:rPr lang="ru-RU" dirty="0" err="1" smtClean="0"/>
              <a:t>мнемотаблица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Picture 49" descr="мнемодорожки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0908" y="2912904"/>
            <a:ext cx="4291584" cy="2240280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над связной речью: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Составление предложений.</a:t>
            </a:r>
          </a:p>
          <a:p>
            <a:r>
              <a:rPr lang="ru-RU" dirty="0" smtClean="0"/>
              <a:t>Пересказ текста.</a:t>
            </a:r>
          </a:p>
          <a:p>
            <a:r>
              <a:rPr lang="ru-RU" dirty="0" smtClean="0"/>
              <a:t>Составление описательного рассказа.</a:t>
            </a:r>
          </a:p>
          <a:p>
            <a:r>
              <a:rPr lang="ru-RU" dirty="0" smtClean="0"/>
              <a:t>Составление рассказа по сюжетной картине или серии сюжетных картин.</a:t>
            </a:r>
          </a:p>
          <a:p>
            <a:r>
              <a:rPr lang="ru-RU" dirty="0" smtClean="0"/>
              <a:t>Составление рассказа по замыслу.</a:t>
            </a:r>
          </a:p>
          <a:p>
            <a:r>
              <a:rPr lang="ru-RU" dirty="0" smtClean="0"/>
              <a:t>Составление рассказа из личного опыта.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над предложением.</a:t>
            </a:r>
            <a:endParaRPr lang="ru-RU" dirty="0"/>
          </a:p>
        </p:txBody>
      </p:sp>
      <p:pic>
        <p:nvPicPr>
          <p:cNvPr id="4" name="Содержимое 3" descr="Безымянный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958181"/>
            <a:ext cx="6096000" cy="1399381"/>
          </a:xfrm>
        </p:spPr>
      </p:pic>
      <p:sp>
        <p:nvSpPr>
          <p:cNvPr id="11" name="Прямоугольник 10"/>
          <p:cNvSpPr/>
          <p:nvPr/>
        </p:nvSpPr>
        <p:spPr>
          <a:xfrm>
            <a:off x="1214414" y="3571876"/>
            <a:ext cx="67866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Горизонтальная линия – слово.</a:t>
            </a:r>
          </a:p>
          <a:p>
            <a:r>
              <a:rPr lang="ru-RU" sz="3200" dirty="0" smtClean="0"/>
              <a:t>Короткая вертикальная линия – начало предложения.</a:t>
            </a:r>
          </a:p>
          <a:p>
            <a:r>
              <a:rPr lang="ru-RU" sz="3200" dirty="0" smtClean="0"/>
              <a:t>Точка – конец предложения.</a:t>
            </a:r>
            <a:endParaRPr lang="ru-RU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Дополнительные символы: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9600" dirty="0" smtClean="0">
                <a:latin typeface="Arial"/>
                <a:cs typeface="Arial"/>
              </a:rPr>
              <a:t>Δ</a:t>
            </a:r>
            <a:r>
              <a:rPr lang="ru-RU" dirty="0" smtClean="0">
                <a:latin typeface="Arial"/>
                <a:cs typeface="Arial"/>
              </a:rPr>
              <a:t> – предлог или союз.</a:t>
            </a:r>
            <a:endParaRPr lang="ru-RU" sz="96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l-GR" sz="9600" dirty="0" smtClean="0">
                <a:latin typeface="Arial"/>
                <a:cs typeface="Arial"/>
              </a:rPr>
              <a:t>?</a:t>
            </a:r>
            <a:r>
              <a:rPr lang="ru-RU" sz="9600" dirty="0" smtClean="0">
                <a:latin typeface="Arial"/>
                <a:cs typeface="Arial"/>
              </a:rPr>
              <a:t> </a:t>
            </a:r>
            <a:r>
              <a:rPr lang="ru-RU" dirty="0" smtClean="0">
                <a:latin typeface="Arial"/>
                <a:cs typeface="Arial"/>
              </a:rPr>
              <a:t>- прилагательное.</a:t>
            </a:r>
            <a:endParaRPr lang="ru-RU" sz="96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l-GR" sz="9600" dirty="0" smtClean="0">
                <a:latin typeface="Arial"/>
                <a:cs typeface="Arial"/>
              </a:rPr>
              <a:t>→</a:t>
            </a:r>
            <a:r>
              <a:rPr lang="ru-RU" sz="9600" dirty="0" smtClean="0">
                <a:latin typeface="Arial"/>
                <a:cs typeface="Arial"/>
              </a:rPr>
              <a:t> </a:t>
            </a:r>
            <a:r>
              <a:rPr lang="ru-RU" dirty="0" smtClean="0">
                <a:latin typeface="Arial"/>
                <a:cs typeface="Arial"/>
              </a:rPr>
              <a:t>- глагол.</a:t>
            </a:r>
            <a:endParaRPr lang="ru-RU" sz="9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Пересказ текста</a:t>
            </a:r>
            <a:endParaRPr lang="ru-RU" dirty="0"/>
          </a:p>
        </p:txBody>
      </p:sp>
      <p:pic>
        <p:nvPicPr>
          <p:cNvPr id="8" name="Picture 4" descr="мнемотаблиц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1785926"/>
            <a:ext cx="2643693" cy="2428892"/>
          </a:xfrm>
          <a:noFill/>
          <a:ln/>
        </p:spPr>
      </p:pic>
      <p:pic>
        <p:nvPicPr>
          <p:cNvPr id="9" name="Picture 9" descr="мнемотабли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785926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мнемотаблиц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786190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Описательный рассказ</a:t>
            </a:r>
            <a:endParaRPr lang="ru-RU" dirty="0"/>
          </a:p>
        </p:txBody>
      </p:sp>
      <p:pic>
        <p:nvPicPr>
          <p:cNvPr id="4" name="Picture 4" descr="схема описания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44" y="1785926"/>
            <a:ext cx="8628655" cy="2495723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Приемы в работе над текстом.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Картинно –графический план.</a:t>
            </a:r>
          </a:p>
          <a:p>
            <a:r>
              <a:rPr lang="ru-RU" dirty="0" err="1" smtClean="0"/>
              <a:t>Мнемотаблицы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Фрагменты картин.</a:t>
            </a:r>
          </a:p>
          <a:p>
            <a:r>
              <a:rPr lang="ru-RU" dirty="0" smtClean="0"/>
              <a:t>Контрастные рамки.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Критерии оценки рассказов          (О.С. Ушакова):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Содержательность – насколько полно ребенок передал содержание текста или рассказа.</a:t>
            </a:r>
          </a:p>
          <a:p>
            <a:r>
              <a:rPr lang="ru-RU" dirty="0" smtClean="0"/>
              <a:t>Логическая последовательность – логический переход от одной части рассказа к другой.</a:t>
            </a:r>
          </a:p>
          <a:p>
            <a:r>
              <a:rPr lang="ru-RU" dirty="0" smtClean="0"/>
              <a:t>Грамматическая правильность речи.</a:t>
            </a:r>
          </a:p>
          <a:p>
            <a:r>
              <a:rPr lang="ru-RU" dirty="0" smtClean="0"/>
              <a:t>Богатство языковых форм.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Наглядное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моделирование</a:t>
            </a:r>
            <a:r>
              <a:rPr lang="ru-RU" dirty="0" smtClean="0"/>
              <a:t> -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643050"/>
            <a:ext cx="6400800" cy="43577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Деятельность воспитателей и детей по замещению  существенных </a:t>
            </a:r>
            <a:r>
              <a:rPr lang="ru-RU" dirty="0">
                <a:solidFill>
                  <a:schemeClr val="tx1"/>
                </a:solidFill>
              </a:rPr>
              <a:t>свойств изучаемого объекта, создание его заместителя </a:t>
            </a:r>
            <a:r>
              <a:rPr lang="ru-RU" dirty="0" smtClean="0">
                <a:solidFill>
                  <a:schemeClr val="tx1"/>
                </a:solidFill>
              </a:rPr>
              <a:t>(предмета, картинки, схематического изображения) и </a:t>
            </a:r>
            <a:r>
              <a:rPr lang="ru-RU" dirty="0">
                <a:solidFill>
                  <a:schemeClr val="tx1"/>
                </a:solidFill>
              </a:rPr>
              <a:t>работа с </a:t>
            </a:r>
            <a:r>
              <a:rPr lang="ru-RU" dirty="0" smtClean="0">
                <a:solidFill>
                  <a:schemeClr val="tx1"/>
                </a:solidFill>
              </a:rPr>
              <a:t>ним.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Подготовка к обучению грамоте.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Характеристика звука.</a:t>
            </a:r>
          </a:p>
          <a:p>
            <a:r>
              <a:rPr lang="ru-RU" dirty="0" err="1" smtClean="0"/>
              <a:t>Звуко</a:t>
            </a:r>
            <a:r>
              <a:rPr lang="ru-RU" dirty="0" smtClean="0"/>
              <a:t> – буквенный анализ и синтез слогов, слов.</a:t>
            </a:r>
          </a:p>
          <a:p>
            <a:r>
              <a:rPr lang="ru-RU" dirty="0" smtClean="0"/>
              <a:t>Определение места звука в слове.</a:t>
            </a:r>
          </a:p>
          <a:p>
            <a:r>
              <a:rPr lang="ru-RU" dirty="0" smtClean="0"/>
              <a:t>Дифференциация звуков по твердости – мягкости.</a:t>
            </a:r>
          </a:p>
          <a:p>
            <a:r>
              <a:rPr lang="ru-RU" dirty="0" smtClean="0"/>
              <a:t>Создание зрительного образа букв с помощью различных материалов (камушки, пуговицы, пластилин, палочки, руки и т.д.).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Наглядное моделирование, как особый вид умственной деятельности позволяет оптимизировать процесс формирования </a:t>
            </a:r>
            <a:r>
              <a:rPr lang="ru-RU" dirty="0" err="1" smtClean="0"/>
              <a:t>словесло-логического</a:t>
            </a:r>
            <a:r>
              <a:rPr lang="ru-RU" dirty="0" smtClean="0"/>
              <a:t> мышления и развития речи дошкольников.</a:t>
            </a:r>
          </a:p>
          <a:p>
            <a:r>
              <a:rPr lang="ru-RU" dirty="0" smtClean="0"/>
              <a:t>На основе моделей у детей складывается представление о структуре высказывания, способах связи между предложениями и частями речи.</a:t>
            </a:r>
          </a:p>
          <a:p>
            <a:r>
              <a:rPr lang="ru-RU" dirty="0" smtClean="0"/>
              <a:t>Наглядное моделирование </a:t>
            </a:r>
            <a:r>
              <a:rPr lang="ru-RU" smtClean="0"/>
              <a:t>реализует принцип </a:t>
            </a:r>
            <a:r>
              <a:rPr lang="ru-RU" dirty="0" smtClean="0"/>
              <a:t>наглядности в обучении.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1462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Спасибо за внимание !</a:t>
            </a:r>
            <a:endParaRPr lang="ru-RU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Обеспечить успешное освоение детьми знаний об особенностях объектов и явлений окружающего мира.</a:t>
            </a:r>
          </a:p>
          <a:p>
            <a:r>
              <a:rPr lang="ru-RU" dirty="0" smtClean="0"/>
              <a:t>Научить детей передавать эти знания в различных формах речевых высказываний.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/>
              <a:t>этапы работы с моделью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400" dirty="0"/>
              <a:t>знакомство с графическим образом модели;</a:t>
            </a:r>
          </a:p>
          <a:p>
            <a:pPr lvl="0"/>
            <a:r>
              <a:rPr lang="ru-RU" sz="4400" dirty="0"/>
              <a:t>дешифровка модели;</a:t>
            </a:r>
          </a:p>
          <a:p>
            <a:r>
              <a:rPr lang="ru-RU" sz="4400" dirty="0"/>
              <a:t>непосредственно работа с </a:t>
            </a:r>
            <a:r>
              <a:rPr lang="ru-RU" sz="4400" dirty="0" smtClean="0"/>
              <a:t>моделью.</a:t>
            </a:r>
            <a:endParaRPr lang="ru-RU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Модели могут использоваться: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3115"/>
            <a:ext cx="8229600" cy="342902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4400" dirty="0" smtClean="0"/>
              <a:t>В групповой образовательной деятельности по </a:t>
            </a:r>
            <a:r>
              <a:rPr lang="ru-RU" sz="4400" dirty="0"/>
              <a:t>развитию </a:t>
            </a:r>
            <a:r>
              <a:rPr lang="ru-RU" sz="4400" dirty="0" smtClean="0"/>
              <a:t>речи;</a:t>
            </a:r>
            <a:endParaRPr lang="ru-RU" sz="4400" dirty="0"/>
          </a:p>
          <a:p>
            <a:pPr lvl="0"/>
            <a:r>
              <a:rPr lang="ru-RU" sz="4400" dirty="0" smtClean="0"/>
              <a:t>В индивидуальной образовательной деятельности;</a:t>
            </a:r>
            <a:endParaRPr lang="ru-RU" sz="4400" dirty="0"/>
          </a:p>
          <a:p>
            <a:pPr lvl="0"/>
            <a:r>
              <a:rPr lang="ru-RU" sz="4400" dirty="0" smtClean="0"/>
              <a:t>В самостоятельной образовательной  </a:t>
            </a:r>
            <a:r>
              <a:rPr lang="ru-RU" sz="4400" dirty="0"/>
              <a:t>деятельности детей.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решаемые при использовании метода наглядного моделирования: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428868"/>
            <a:ext cx="8186766" cy="3786214"/>
          </a:xfrm>
        </p:spPr>
        <p:txBody>
          <a:bodyPr/>
          <a:lstStyle/>
          <a:p>
            <a:r>
              <a:rPr lang="ru-RU" dirty="0"/>
              <a:t>формирование лексико-грамматических представлений</a:t>
            </a:r>
            <a:r>
              <a:rPr lang="ru-RU" dirty="0" smtClean="0"/>
              <a:t>;</a:t>
            </a:r>
          </a:p>
          <a:p>
            <a:r>
              <a:rPr lang="ru-RU" dirty="0"/>
              <a:t>работа со </a:t>
            </a:r>
            <a:r>
              <a:rPr lang="ru-RU" dirty="0" smtClean="0"/>
              <a:t>звуками;</a:t>
            </a:r>
          </a:p>
          <a:p>
            <a:r>
              <a:rPr lang="ru-RU" dirty="0"/>
              <a:t>развитие словаря и связной </a:t>
            </a:r>
            <a:r>
              <a:rPr lang="ru-RU" dirty="0" smtClean="0"/>
              <a:t>речи;</a:t>
            </a:r>
          </a:p>
          <a:p>
            <a:r>
              <a:rPr lang="ru-RU" dirty="0" smtClean="0"/>
              <a:t>подготовка к обучению грамоте.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</a:t>
            </a:r>
            <a:r>
              <a:rPr lang="ru-RU" dirty="0"/>
              <a:t>лексико-грамматических представлений</a:t>
            </a:r>
          </a:p>
        </p:txBody>
      </p:sp>
      <p:pic>
        <p:nvPicPr>
          <p:cNvPr id="4" name="Содержимое 3" descr="http://festival.1september.ru/articles/597148/f_clip_image00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142876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estival.1september.ru/articles/597148/f_clip_image00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857364"/>
            <a:ext cx="1294130" cy="162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estival.1september.ru/articles/597148/f_clip_image01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857364"/>
            <a:ext cx="1380490" cy="169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estival.1september.ru/articles/597148/f_clip_image01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1857365"/>
            <a:ext cx="146621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festival.1september.ru/articles/597148/f_clip_image014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4000504"/>
            <a:ext cx="141478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festival.1september.ru/articles/597148/f_clip_image016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4000504"/>
            <a:ext cx="1345565" cy="175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festival.1september.ru/articles/597148/f_clip_image018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7884" y="4000504"/>
            <a:ext cx="1337310" cy="175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ПРЕДЛОГАМИ</a:t>
            </a:r>
            <a:endParaRPr lang="ru-RU" dirty="0"/>
          </a:p>
        </p:txBody>
      </p:sp>
      <p:pic>
        <p:nvPicPr>
          <p:cNvPr id="4" name="Picture 6" descr="Предлоги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725" y="1899444"/>
            <a:ext cx="4933950" cy="4267200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над </a:t>
            </a:r>
            <a:r>
              <a:rPr lang="ru-RU" dirty="0" err="1" smtClean="0"/>
              <a:t>зввукопроизношением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Обозначение артикуляционных упражнений.</a:t>
            </a:r>
          </a:p>
          <a:p>
            <a:r>
              <a:rPr lang="ru-RU" dirty="0" smtClean="0"/>
              <a:t>Автоматизация поставленных звуков.</a:t>
            </a:r>
          </a:p>
          <a:p>
            <a:r>
              <a:rPr lang="ru-RU" dirty="0" smtClean="0"/>
              <a:t>Усвоение артикуляционного уклада звука.</a:t>
            </a:r>
          </a:p>
          <a:p>
            <a:r>
              <a:rPr lang="ru-RU" dirty="0" smtClean="0"/>
              <a:t>Дифференциация сходных по звучанию и произношению звуков.</a:t>
            </a:r>
          </a:p>
          <a:p>
            <a:r>
              <a:rPr lang="ru-RU" dirty="0" smtClean="0"/>
              <a:t>Анализ звуковых рядов.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268</TotalTime>
  <Words>426</Words>
  <Application>Microsoft Office PowerPoint</Application>
  <PresentationFormat>Экран (4:3)</PresentationFormat>
  <Paragraphs>69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ИСПОЛЬЗОВАНИЕ МЕТОДА НАГЛЯДНОГО МОДЕЛИРОВАНИЯ В ПРОЦЕССЕ ФОРМИРОВАНИЯ РЕЧИ ДОШКОЛЬНИКОВ</vt:lpstr>
      <vt:lpstr>Наглядное моделирование -</vt:lpstr>
      <vt:lpstr>Цель:</vt:lpstr>
      <vt:lpstr>этапы работы с моделью</vt:lpstr>
      <vt:lpstr>Модели могут использоваться:</vt:lpstr>
      <vt:lpstr>Задачи решаемые при использовании метода наглядного моделирования:</vt:lpstr>
      <vt:lpstr>Формирование лексико-грамматических представлений</vt:lpstr>
      <vt:lpstr>РАБОТА С ПРЕДЛОГАМИ</vt:lpstr>
      <vt:lpstr>Работа над зввукопроизношением.</vt:lpstr>
      <vt:lpstr>НАЗВАНИЯ  УПРАЖНЕНИЙ</vt:lpstr>
      <vt:lpstr>Закрепление артикуляционных укладов</vt:lpstr>
      <vt:lpstr>Автоматизация звука в тексте (мнемотаблица)</vt:lpstr>
      <vt:lpstr>Работа над связной речью:</vt:lpstr>
      <vt:lpstr>Работа над предложением.</vt:lpstr>
      <vt:lpstr>Дополнительные символы:</vt:lpstr>
      <vt:lpstr>Пересказ текста</vt:lpstr>
      <vt:lpstr>Описательный рассказ</vt:lpstr>
      <vt:lpstr>Приемы в работе над текстом.</vt:lpstr>
      <vt:lpstr>Критерии оценки рассказов          (О.С. Ушакова):</vt:lpstr>
      <vt:lpstr>Подготовка к обучению грамоте.</vt:lpstr>
      <vt:lpstr>Выводы:</vt:lpstr>
      <vt:lpstr>Спасибо за внимание 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Наглядное моделирование -</dc:title>
  <dc:creator>Наталья</dc:creator>
  <cp:lastModifiedBy>Наталья</cp:lastModifiedBy>
  <cp:revision>22</cp:revision>
  <dcterms:created xsi:type="dcterms:W3CDTF">2011-11-05T08:33:44Z</dcterms:created>
  <dcterms:modified xsi:type="dcterms:W3CDTF">2012-04-01T19:05:28Z</dcterms:modified>
</cp:coreProperties>
</file>