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4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60"/>
  </p:normalViewPr>
  <p:slideViewPr>
    <p:cSldViewPr>
      <p:cViewPr varScale="1">
        <p:scale>
          <a:sx n="87" d="100"/>
          <a:sy n="87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4C60-7126-4B22-AD9D-AFAAC46D40B4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92529-8F90-49B8-A5CD-B5138C1B1B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4C60-7126-4B22-AD9D-AFAAC46D40B4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92529-8F90-49B8-A5CD-B5138C1B1B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4C60-7126-4B22-AD9D-AFAAC46D40B4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92529-8F90-49B8-A5CD-B5138C1B1B87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4C60-7126-4B22-AD9D-AFAAC46D40B4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92529-8F90-49B8-A5CD-B5138C1B1B8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4C60-7126-4B22-AD9D-AFAAC46D40B4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92529-8F90-49B8-A5CD-B5138C1B1B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4C60-7126-4B22-AD9D-AFAAC46D40B4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92529-8F90-49B8-A5CD-B5138C1B1B8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4C60-7126-4B22-AD9D-AFAAC46D40B4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92529-8F90-49B8-A5CD-B5138C1B1B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4C60-7126-4B22-AD9D-AFAAC46D40B4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92529-8F90-49B8-A5CD-B5138C1B1B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4C60-7126-4B22-AD9D-AFAAC46D40B4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92529-8F90-49B8-A5CD-B5138C1B1B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4C60-7126-4B22-AD9D-AFAAC46D40B4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92529-8F90-49B8-A5CD-B5138C1B1B87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4C60-7126-4B22-AD9D-AFAAC46D40B4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92529-8F90-49B8-A5CD-B5138C1B1B8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CD14C60-7126-4B22-AD9D-AFAAC46D40B4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2992529-8F90-49B8-A5CD-B5138C1B1B8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988840"/>
            <a:ext cx="6172200" cy="1894362"/>
          </a:xfrm>
        </p:spPr>
        <p:txBody>
          <a:bodyPr>
            <a:normAutofit fontScale="90000"/>
            <a:scene3d>
              <a:camera prst="orthographicFront"/>
              <a:lightRig rig="sunset" dir="t"/>
            </a:scene3d>
            <a:sp3d extrusionH="57150" contourW="12700" prstMaterial="metal">
              <a:bevelT w="38100" h="38100" prst="relaxedInset"/>
              <a:contourClr>
                <a:schemeClr val="accent3">
                  <a:lumMod val="50000"/>
                </a:schemeClr>
              </a:contourClr>
            </a:sp3d>
          </a:bodyPr>
          <a:lstStyle/>
          <a:p>
            <a:pPr algn="ctr"/>
            <a:r>
              <a:rPr lang="ru-RU" dirty="0" smtClean="0"/>
              <a:t> Презентация  урока: </a:t>
            </a:r>
            <a:br>
              <a:rPr lang="ru-RU" dirty="0" smtClean="0"/>
            </a:br>
            <a:r>
              <a:rPr lang="ru-RU" dirty="0" smtClean="0"/>
              <a:t> Практическое </a:t>
            </a:r>
            <a:r>
              <a:rPr lang="ru-RU" dirty="0"/>
              <a:t>з</a:t>
            </a:r>
            <a:r>
              <a:rPr lang="ru-RU" dirty="0" smtClean="0"/>
              <a:t>анятие  </a:t>
            </a:r>
            <a:br>
              <a:rPr lang="ru-RU" dirty="0" smtClean="0"/>
            </a:br>
            <a:r>
              <a:rPr lang="ru-RU" dirty="0" smtClean="0"/>
              <a:t>« Приготовление   </a:t>
            </a:r>
            <a:br>
              <a:rPr lang="ru-RU" dirty="0" smtClean="0"/>
            </a:br>
            <a:r>
              <a:rPr lang="ru-RU" dirty="0" smtClean="0"/>
              <a:t>соуса  молочного, сметанного»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340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836712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I</a:t>
            </a:r>
            <a:r>
              <a:rPr lang="ru-RU" b="1" dirty="0" smtClean="0"/>
              <a:t>.Организационный момент</a:t>
            </a:r>
            <a:endParaRPr lang="en-US" b="1" dirty="0" smtClean="0"/>
          </a:p>
          <a:p>
            <a:pPr marL="0" indent="0">
              <a:buNone/>
            </a:pPr>
            <a:r>
              <a:rPr lang="ru-RU" b="1" dirty="0"/>
              <a:t>II Вводный инструктаж. </a:t>
            </a:r>
            <a:endParaRPr lang="en-US" b="1" dirty="0" smtClean="0"/>
          </a:p>
          <a:p>
            <a:pPr marL="0" indent="0">
              <a:buNone/>
            </a:pPr>
            <a:r>
              <a:rPr lang="ru-RU" b="1" dirty="0"/>
              <a:t>III  Актуализация знаний, определение степени усвояемости </a:t>
            </a:r>
            <a:r>
              <a:rPr lang="ru-RU" b="1" dirty="0" smtClean="0"/>
              <a:t>учащимися.</a:t>
            </a:r>
          </a:p>
          <a:p>
            <a:pPr marL="0" indent="0">
              <a:buNone/>
            </a:pPr>
            <a:r>
              <a:rPr lang="ru-RU" b="1" dirty="0"/>
              <a:t>IV. Текущий инструктаж. Самостоятельная работа </a:t>
            </a:r>
            <a:r>
              <a:rPr lang="ru-RU" b="1" dirty="0" smtClean="0"/>
              <a:t>учащихся</a:t>
            </a:r>
          </a:p>
          <a:p>
            <a:pPr marL="0" indent="0">
              <a:buNone/>
            </a:pPr>
            <a:r>
              <a:rPr lang="ru-RU" b="1" dirty="0"/>
              <a:t>V. Заключительный инструктаж</a:t>
            </a:r>
          </a:p>
        </p:txBody>
      </p:sp>
    </p:spTree>
    <p:extLst>
      <p:ext uri="{BB962C8B-B14F-4D97-AF65-F5344CB8AC3E}">
        <p14:creationId xmlns:p14="http://schemas.microsoft.com/office/powerpoint/2010/main" val="27860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7467600" cy="4873752"/>
          </a:xfrm>
        </p:spPr>
        <p:txBody>
          <a:bodyPr>
            <a:normAutofit/>
          </a:bodyPr>
          <a:lstStyle/>
          <a:p>
            <a:r>
              <a:rPr lang="ru-RU" dirty="0"/>
              <a:t>Проверка теоретических знаний учащихся по приготовлению молочных, сметанных соусов.</a:t>
            </a:r>
          </a:p>
          <a:p>
            <a:r>
              <a:rPr lang="ru-RU" dirty="0" smtClean="0"/>
              <a:t>  Подготовка </a:t>
            </a:r>
            <a:r>
              <a:rPr lang="ru-RU" dirty="0"/>
              <a:t>продуктов</a:t>
            </a:r>
          </a:p>
          <a:p>
            <a:r>
              <a:rPr lang="ru-RU" dirty="0" smtClean="0"/>
              <a:t> Виды </a:t>
            </a:r>
            <a:r>
              <a:rPr lang="ru-RU" dirty="0"/>
              <a:t>молочных соусов</a:t>
            </a:r>
          </a:p>
          <a:p>
            <a:r>
              <a:rPr lang="ru-RU" dirty="0" smtClean="0"/>
              <a:t> Виды </a:t>
            </a:r>
            <a:r>
              <a:rPr lang="ru-RU" dirty="0"/>
              <a:t>сметанных соусов</a:t>
            </a:r>
          </a:p>
          <a:p>
            <a:r>
              <a:rPr lang="ru-RU" dirty="0" smtClean="0"/>
              <a:t> Технологический </a:t>
            </a:r>
            <a:r>
              <a:rPr lang="ru-RU" dirty="0"/>
              <a:t>процесс приготовления молочных соусов</a:t>
            </a:r>
          </a:p>
          <a:p>
            <a:r>
              <a:rPr lang="ru-RU" dirty="0" smtClean="0"/>
              <a:t> Технологический </a:t>
            </a:r>
            <a:r>
              <a:rPr lang="ru-RU" dirty="0"/>
              <a:t>процесс приготовления сметанных соусов</a:t>
            </a:r>
          </a:p>
          <a:p>
            <a:r>
              <a:rPr lang="ru-RU" dirty="0" smtClean="0"/>
              <a:t> Правила </a:t>
            </a:r>
            <a:r>
              <a:rPr lang="ru-RU" dirty="0"/>
              <a:t>подачи соусов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366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28350" y="3224360"/>
            <a:ext cx="4695238" cy="235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830492" cy="67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142942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37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7683624" cy="79208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       Классификация соусов</a:t>
            </a:r>
            <a:endParaRPr lang="ru-RU" sz="3200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8166501" cy="477067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73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Соусы сметанные</a:t>
            </a:r>
            <a:br>
              <a:rPr lang="ru-RU" b="1" dirty="0" smtClean="0"/>
            </a:br>
            <a:r>
              <a:rPr lang="ru-RU" b="1" dirty="0" smtClean="0"/>
              <a:t>Соусы молочные</a:t>
            </a:r>
            <a:endParaRPr lang="ru-RU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277" y="1844824"/>
            <a:ext cx="703195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87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1538" y="3552100"/>
            <a:ext cx="7408862" cy="1696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       Производственное задание </a:t>
            </a:r>
            <a:br>
              <a:rPr lang="ru-RU" sz="3600" dirty="0" smtClean="0"/>
            </a:br>
            <a:r>
              <a:rPr lang="ru-RU" sz="3600" dirty="0"/>
              <a:t> </a:t>
            </a:r>
            <a:r>
              <a:rPr lang="ru-RU" sz="3600" dirty="0" smtClean="0"/>
              <a:t>                           1 бригаде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8034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96336" y="2708920"/>
            <a:ext cx="914479" cy="102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Производственное задание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          2 бригаде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1465263"/>
            <a:ext cx="8059737" cy="392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171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Clr>
                <a:srgbClr val="31B6FD"/>
              </a:buClr>
            </a:pPr>
            <a:r>
              <a:rPr lang="ru-RU" sz="15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Произвести расчет сырья для приготовления  «Соус молочный густой»  выходом      500гр.</a:t>
            </a:r>
          </a:p>
          <a:p>
            <a:pPr lvl="0">
              <a:buClr>
                <a:srgbClr val="31B6FD"/>
              </a:buClr>
            </a:pPr>
            <a:r>
              <a:rPr lang="ru-RU" sz="16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Заполнить технологическую карту.</a:t>
            </a:r>
          </a:p>
          <a:p>
            <a:pPr lvl="0">
              <a:buClr>
                <a:srgbClr val="31B6FD"/>
              </a:buClr>
            </a:pPr>
            <a:r>
              <a:rPr lang="ru-RU" sz="16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Заполнить таблицу ТТК соуса( по </a:t>
            </a:r>
            <a:r>
              <a:rPr lang="ru-RU" sz="16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оргонолептическим</a:t>
            </a:r>
            <a:r>
              <a:rPr lang="ru-RU" sz="16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показателям).</a:t>
            </a:r>
          </a:p>
          <a:p>
            <a:pPr lvl="0">
              <a:buClr>
                <a:srgbClr val="31B6FD"/>
              </a:buClr>
            </a:pPr>
            <a:r>
              <a:rPr lang="ru-RU" sz="16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Определите  и заполните «Х» составные части данных соусов</a:t>
            </a:r>
            <a:r>
              <a:rPr lang="ru-RU" sz="1600" dirty="0">
                <a:solidFill>
                  <a:srgbClr val="073E87"/>
                </a:solidFill>
              </a:rPr>
              <a:t>.</a:t>
            </a:r>
          </a:p>
          <a:p>
            <a:pPr lvl="0">
              <a:buClr>
                <a:srgbClr val="31B6FD"/>
              </a:buClr>
            </a:pPr>
            <a:endParaRPr lang="ru-RU" sz="1600" dirty="0">
              <a:solidFill>
                <a:srgbClr val="073E87"/>
              </a:solidFill>
            </a:endParaRPr>
          </a:p>
          <a:p>
            <a:pPr marL="0" lvl="0" indent="0">
              <a:buClr>
                <a:srgbClr val="31B6FD"/>
              </a:buClr>
              <a:buNone/>
            </a:pPr>
            <a:r>
              <a:rPr lang="ru-RU" sz="1600" dirty="0">
                <a:solidFill>
                  <a:srgbClr val="073E87"/>
                </a:solidFill>
              </a:rPr>
              <a:t>                                                                Рецептура № 551                             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sz="1600" dirty="0">
                <a:solidFill>
                  <a:srgbClr val="073E87"/>
                </a:solidFill>
              </a:rPr>
              <a:t>                                                          </a:t>
            </a:r>
            <a:r>
              <a:rPr lang="ru-RU" sz="15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Соус молочный густой»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sz="1600" dirty="0">
                <a:solidFill>
                  <a:srgbClr val="073E87"/>
                </a:solidFill>
              </a:rPr>
              <a:t>                                                                    Молоко – 750.0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sz="1600" dirty="0">
                <a:solidFill>
                  <a:srgbClr val="073E87"/>
                </a:solidFill>
              </a:rPr>
              <a:t>                                                          Масло сливочное – 100.0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sz="1600" dirty="0">
                <a:solidFill>
                  <a:srgbClr val="073E87"/>
                </a:solidFill>
              </a:rPr>
              <a:t>                                                           Мука пшеничная – 100.0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sz="1600" dirty="0">
                <a:solidFill>
                  <a:srgbClr val="073E87"/>
                </a:solidFill>
              </a:rPr>
              <a:t>                                                            Вода или бульон – 250.0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sz="1600" dirty="0">
                <a:solidFill>
                  <a:srgbClr val="073E87"/>
                </a:solidFill>
              </a:rPr>
              <a:t>                                                          _________________________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sz="1600" dirty="0">
                <a:solidFill>
                  <a:srgbClr val="073E87"/>
                </a:solidFill>
              </a:rPr>
              <a:t>                                                                          Выход   - 1000                     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Производственное задание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                  3 бригаде</a:t>
            </a:r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708920"/>
            <a:ext cx="914400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254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2060848"/>
            <a:ext cx="914479" cy="102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575F6D"/>
                </a:solidFill>
              </a:rPr>
              <a:t>Производственное задание </a:t>
            </a:r>
            <a:br>
              <a:rPr lang="ru-RU" dirty="0">
                <a:solidFill>
                  <a:srgbClr val="575F6D"/>
                </a:solidFill>
              </a:rPr>
            </a:br>
            <a:r>
              <a:rPr lang="ru-RU" dirty="0">
                <a:solidFill>
                  <a:srgbClr val="575F6D"/>
                </a:solidFill>
              </a:rPr>
              <a:t>                       4</a:t>
            </a:r>
            <a:r>
              <a:rPr lang="ru-RU" dirty="0" smtClean="0">
                <a:solidFill>
                  <a:srgbClr val="575F6D"/>
                </a:solidFill>
              </a:rPr>
              <a:t> </a:t>
            </a:r>
            <a:r>
              <a:rPr lang="ru-RU" dirty="0">
                <a:solidFill>
                  <a:srgbClr val="575F6D"/>
                </a:solidFill>
              </a:rPr>
              <a:t>бригаде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32856"/>
            <a:ext cx="8059737" cy="392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543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060848"/>
            <a:ext cx="7380808" cy="4065315"/>
          </a:xfrm>
        </p:spPr>
        <p:txBody>
          <a:bodyPr>
            <a:normAutofit/>
          </a:bodyPr>
          <a:lstStyle/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Произвести расчет сырья для приготовления  «Соус молочный густой»  выходом      500гр.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Заполнить технологическую карту.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Заполнить таблицу ТТК соуса( по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оргонолептическим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показателям).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Определите  и заполните «Х» составные части данных соусов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pPr marL="0" indent="0">
              <a:buNone/>
            </a:pPr>
            <a:r>
              <a:rPr lang="ru-RU" sz="1600" dirty="0" smtClean="0"/>
              <a:t>                                                                Рецептура № 551                             </a:t>
            </a:r>
          </a:p>
          <a:p>
            <a:pPr marL="0" indent="0">
              <a:buNone/>
            </a:pPr>
            <a:r>
              <a:rPr lang="ru-RU" sz="1600" dirty="0" smtClean="0"/>
              <a:t>                                                          </a:t>
            </a:r>
            <a:r>
              <a:rPr lang="ru-RU" sz="15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</a:t>
            </a:r>
            <a:r>
              <a:rPr lang="ru-RU" sz="15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Соус молочный густой»</a:t>
            </a:r>
          </a:p>
          <a:p>
            <a:pPr marL="0" indent="0">
              <a:buNone/>
            </a:pPr>
            <a:r>
              <a:rPr lang="ru-RU" sz="1600" dirty="0" smtClean="0"/>
              <a:t>                                                                    Молоко – 750.0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  Масло сливочное – 100.0</a:t>
            </a:r>
          </a:p>
          <a:p>
            <a:pPr marL="0" indent="0">
              <a:buNone/>
            </a:pPr>
            <a:r>
              <a:rPr lang="ru-RU" sz="1600" dirty="0" smtClean="0"/>
              <a:t>                                                           Мука пшеничная – 100.0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    Вода или бульон – 250.0</a:t>
            </a:r>
          </a:p>
          <a:p>
            <a:pPr marL="0" indent="0">
              <a:buNone/>
            </a:pPr>
            <a:r>
              <a:rPr lang="ru-RU" sz="1600" dirty="0" smtClean="0"/>
              <a:t>                                                          _________________________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                  Выход   - 1000                      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575F6D"/>
                </a:solidFill>
              </a:rPr>
              <a:t>             Производственное </a:t>
            </a:r>
            <a:r>
              <a:rPr lang="ru-RU" dirty="0">
                <a:solidFill>
                  <a:srgbClr val="575F6D"/>
                </a:solidFill>
              </a:rPr>
              <a:t>задание </a:t>
            </a:r>
            <a:br>
              <a:rPr lang="ru-RU" dirty="0">
                <a:solidFill>
                  <a:srgbClr val="575F6D"/>
                </a:solidFill>
              </a:rPr>
            </a:br>
            <a:r>
              <a:rPr lang="ru-RU" dirty="0">
                <a:solidFill>
                  <a:srgbClr val="575F6D"/>
                </a:solidFill>
              </a:rPr>
              <a:t>                       </a:t>
            </a:r>
            <a:r>
              <a:rPr lang="ru-RU" dirty="0" smtClean="0">
                <a:solidFill>
                  <a:srgbClr val="575F6D"/>
                </a:solidFill>
              </a:rPr>
              <a:t>          5 </a:t>
            </a:r>
            <a:r>
              <a:rPr lang="ru-RU" dirty="0">
                <a:solidFill>
                  <a:srgbClr val="575F6D"/>
                </a:solidFill>
              </a:rPr>
              <a:t>бригаде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996952"/>
            <a:ext cx="914400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2752" y="3149352"/>
            <a:ext cx="914400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152" y="3301752"/>
            <a:ext cx="914400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56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6300" y="0"/>
            <a:ext cx="7574092" cy="2645363"/>
          </a:xfrm>
        </p:spPr>
        <p:txBody>
          <a:bodyPr>
            <a:normAutofit fontScale="90000"/>
            <a:scene3d>
              <a:camera prst="orthographicFront"/>
              <a:lightRig rig="sunset" dir="t"/>
            </a:scene3d>
            <a:sp3d contourW="12700" prstMaterial="dkEdge">
              <a:contourClr>
                <a:schemeClr val="accent3">
                  <a:lumMod val="50000"/>
                </a:schemeClr>
              </a:contourClr>
            </a:sp3d>
          </a:bodyPr>
          <a:lstStyle/>
          <a:p>
            <a:r>
              <a:rPr lang="ru-RU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Тема </a:t>
            </a:r>
            <a:r>
              <a:rPr lang="ru-RU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урока :</a:t>
            </a:r>
            <a:br>
              <a:rPr lang="ru-RU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«Приготовление соуса сметанного, молочного»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http://maxrazmah.kz/images/cms/thumbs/0dcd088c67883d6fbb40da0436671624dbbbec8d/smetannyj_sous_500_auto_jp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26" y="3284985"/>
            <a:ext cx="2989854" cy="28083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http://im7-tub-ru.yandex.net/i?id=236768475-02-72&amp;n=2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636912"/>
            <a:ext cx="2688569" cy="2448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http://img0.liveinternet.ru/images/attach/c/4/81/305/81305018_1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356992"/>
            <a:ext cx="2880320" cy="19810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6175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7179568" cy="4297688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900"/>
              </a:spcAft>
              <a:buNone/>
            </a:pPr>
            <a:r>
              <a:rPr lang="ru-RU" dirty="0" smtClean="0"/>
              <a:t>Цель урока: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Цель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урока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 Закрепить знания, умения и навыки учащихся по пройденному материалу с элементами инноваций, используя практические, профессиональные компетенции по приготовлению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соусов молочного, сметанного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76672"/>
            <a:ext cx="1144513" cy="92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58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/>
              <a:t>Учебная цель</a:t>
            </a:r>
            <a:r>
              <a:rPr lang="ru-RU" dirty="0"/>
              <a:t>          -         Сформировать у учащихся практические навыки п организации рабочих мест в соусном отделении горячего цеха.  Изучить последовательность выполнения технологических операций при приготовлении молочных, сметанных соусов.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1243338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2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7467600" cy="4873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u="sng" dirty="0" smtClean="0"/>
          </a:p>
          <a:p>
            <a:pPr marL="0" indent="0" algn="ctr">
              <a:buNone/>
            </a:pPr>
            <a:endParaRPr lang="ru-RU" u="sng" dirty="0"/>
          </a:p>
          <a:p>
            <a:pPr marL="0" indent="0" algn="ctr">
              <a:buNone/>
            </a:pPr>
            <a:r>
              <a:rPr lang="ru-RU" u="sng" dirty="0" smtClean="0"/>
              <a:t>Развивающая </a:t>
            </a:r>
            <a:r>
              <a:rPr lang="ru-RU" u="sng" dirty="0"/>
              <a:t>цель</a:t>
            </a:r>
            <a:r>
              <a:rPr lang="ru-RU" dirty="0"/>
              <a:t> </a:t>
            </a:r>
            <a:r>
              <a:rPr lang="ru-RU" b="1" dirty="0"/>
              <a:t>урока</a:t>
            </a:r>
            <a:r>
              <a:rPr lang="ru-RU" dirty="0"/>
              <a:t>: Способствовать формированию технологического и образовательного мышления: научиться работе с нормативно-технологической документацией, определению вкусовых качеств, оформлению блюд, соблюдению правил подачи, условий хранения и сроков реализации.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452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/>
              <a:t>Воспитательная цель:</a:t>
            </a:r>
            <a:r>
              <a:rPr lang="ru-RU" dirty="0"/>
              <a:t>  Прививать учащимся любовь к профессии, воспитывать навыки самостоятельности в работе, ответственность за порученное дело, культуру труда, общаться на профессиональном языке</a:t>
            </a:r>
          </a:p>
        </p:txBody>
      </p:sp>
    </p:spTree>
    <p:extLst>
      <p:ext uri="{BB962C8B-B14F-4D97-AF65-F5344CB8AC3E}">
        <p14:creationId xmlns:p14="http://schemas.microsoft.com/office/powerpoint/2010/main" val="332302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3200" dirty="0"/>
              <a:t>Тип </a:t>
            </a:r>
            <a:r>
              <a:rPr lang="ru-RU" sz="3200" b="1" dirty="0"/>
              <a:t>урока</a:t>
            </a:r>
            <a:r>
              <a:rPr lang="ru-RU" sz="3200" dirty="0"/>
              <a:t>: </a:t>
            </a:r>
            <a:r>
              <a:rPr lang="ru-RU" sz="3200" dirty="0" smtClean="0"/>
              <a:t> урок </a:t>
            </a:r>
            <a:r>
              <a:rPr lang="ru-RU" sz="3200" dirty="0"/>
              <a:t>по усвоению теоретических знаний, трудовых приемов и операций.</a:t>
            </a:r>
          </a:p>
          <a:p>
            <a:pPr marL="0" indent="0">
              <a:buNone/>
            </a:pPr>
            <a:r>
              <a:rPr lang="ru-RU" sz="3200" dirty="0"/>
              <a:t>Вид </a:t>
            </a:r>
            <a:r>
              <a:rPr lang="ru-RU" sz="3200" b="1" dirty="0"/>
              <a:t>урока:</a:t>
            </a:r>
            <a:r>
              <a:rPr lang="ru-RU" sz="3200" dirty="0"/>
              <a:t> Контрольно-проверочный. Урок-презентация. Урок-практикум.</a:t>
            </a:r>
          </a:p>
          <a:p>
            <a:pPr marL="0" indent="0">
              <a:buNone/>
            </a:pPr>
            <a:r>
              <a:rPr lang="ru-RU" sz="3200" dirty="0">
                <a:solidFill>
                  <a:prstClr val="black"/>
                </a:solidFill>
              </a:rPr>
              <a:t>Методы обучения</a:t>
            </a:r>
            <a:r>
              <a:rPr lang="ru-RU" sz="3200" b="1" dirty="0">
                <a:solidFill>
                  <a:prstClr val="black"/>
                </a:solidFill>
              </a:rPr>
              <a:t>:</a:t>
            </a:r>
            <a:r>
              <a:rPr lang="ru-RU" sz="3200" dirty="0">
                <a:solidFill>
                  <a:prstClr val="black"/>
                </a:solidFill>
              </a:rPr>
              <a:t> Словесный, наглядно-демонстрационный с развитием творческих способностей; самостоятельной работы учащихся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8264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332656"/>
            <a:ext cx="7467600" cy="48737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Оборудование</a:t>
            </a:r>
            <a:r>
              <a:rPr lang="ru-RU" b="1" dirty="0"/>
              <a:t>: индукционная</a:t>
            </a:r>
            <a:r>
              <a:rPr lang="ru-RU" dirty="0"/>
              <a:t> плита , шкаф жарочный</a:t>
            </a:r>
          </a:p>
          <a:p>
            <a:pPr marL="0" indent="0">
              <a:buNone/>
            </a:pPr>
            <a:r>
              <a:rPr lang="ru-RU" b="1" i="1" dirty="0" smtClean="0"/>
              <a:t>Материально-техническое оснащение обеспечение урока: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ШЖЭСМ- </a:t>
            </a:r>
            <a:r>
              <a:rPr lang="ru-RU" dirty="0"/>
              <a:t>2К,  </a:t>
            </a:r>
            <a:r>
              <a:rPr lang="ru-RU" dirty="0" err="1"/>
              <a:t>пароконвенкомат</a:t>
            </a:r>
            <a:r>
              <a:rPr lang="ru-RU" dirty="0"/>
              <a:t>.  производственные столы.</a:t>
            </a:r>
          </a:p>
          <a:p>
            <a:pPr marL="0" indent="0">
              <a:buNone/>
            </a:pPr>
            <a:r>
              <a:rPr lang="ru-RU" b="1" dirty="0"/>
              <a:t>Инвентарь, инструменты, посуда</a:t>
            </a:r>
            <a:r>
              <a:rPr lang="ru-RU" dirty="0"/>
              <a:t>: кастрюли, сковорода ножи поварской</a:t>
            </a:r>
          </a:p>
          <a:p>
            <a:pPr marL="0" indent="0">
              <a:buNone/>
            </a:pPr>
            <a:r>
              <a:rPr lang="ru-RU" dirty="0"/>
              <a:t>тройки и доски разделочные с маркировкой  «ОС»</a:t>
            </a:r>
          </a:p>
          <a:p>
            <a:pPr marL="0" indent="0">
              <a:buNone/>
            </a:pPr>
            <a:r>
              <a:rPr lang="ru-RU" dirty="0"/>
              <a:t>лотки, противни, шумовка, сито, разливательная и</a:t>
            </a:r>
          </a:p>
          <a:p>
            <a:pPr marL="0" indent="0">
              <a:buNone/>
            </a:pPr>
            <a:r>
              <a:rPr lang="ru-RU" dirty="0"/>
              <a:t>столовая ложки.</a:t>
            </a:r>
          </a:p>
          <a:p>
            <a:pPr marL="0" indent="0">
              <a:buNone/>
            </a:pPr>
            <a:r>
              <a:rPr lang="ru-RU" b="1" dirty="0"/>
              <a:t>Сырье: </a:t>
            </a:r>
            <a:r>
              <a:rPr lang="ru-RU" dirty="0"/>
              <a:t>бульоны,  соль, лук, морковь, молоко, сливочное масло, мука, сахар, </a:t>
            </a:r>
            <a:r>
              <a:rPr lang="ru-RU" dirty="0" err="1"/>
              <a:t>ванилин,сметана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i="1" dirty="0"/>
              <a:t>Дидактическое оснащение:</a:t>
            </a:r>
            <a:r>
              <a:rPr lang="ru-RU" dirty="0"/>
              <a:t>  </a:t>
            </a:r>
          </a:p>
          <a:p>
            <a:pPr marL="0" lvl="0" indent="0">
              <a:buNone/>
            </a:pPr>
            <a:r>
              <a:rPr lang="ru-RU" dirty="0"/>
              <a:t>Карточки-задания;</a:t>
            </a:r>
          </a:p>
          <a:p>
            <a:pPr marL="0" lvl="0" indent="0">
              <a:buNone/>
            </a:pPr>
            <a:r>
              <a:rPr lang="ru-RU" dirty="0"/>
              <a:t>Схемы приготовления соусов, муляжи;</a:t>
            </a:r>
          </a:p>
          <a:p>
            <a:pPr marL="0" lvl="0" indent="0">
              <a:buNone/>
            </a:pPr>
            <a:r>
              <a:rPr lang="ru-RU" dirty="0"/>
              <a:t>Сборник рецептур блюд и кулинарных изделий</a:t>
            </a:r>
          </a:p>
          <a:p>
            <a:pPr marL="0" lvl="0" indent="0">
              <a:buNone/>
            </a:pPr>
            <a:r>
              <a:rPr lang="ru-RU" dirty="0"/>
              <a:t>Посуда, инвентарь, </a:t>
            </a:r>
            <a:r>
              <a:rPr lang="ru-RU" dirty="0" err="1"/>
              <a:t>вевоизмерительные</a:t>
            </a:r>
            <a:r>
              <a:rPr lang="ru-RU" dirty="0"/>
              <a:t> приборы  инструменты: доски разделочные с маркировкой «ОС», ножи «ОС»;</a:t>
            </a:r>
          </a:p>
          <a:p>
            <a:pPr marL="0" lvl="0" indent="0">
              <a:buNone/>
            </a:pPr>
            <a:r>
              <a:rPr lang="ru-RU" dirty="0"/>
              <a:t>Технологические инструкционные карты</a:t>
            </a:r>
          </a:p>
          <a:p>
            <a:pPr marL="0" lvl="0" indent="0">
              <a:buNone/>
            </a:pPr>
            <a:r>
              <a:rPr lang="ru-RU" dirty="0"/>
              <a:t>Сырье, согласно технологии приготовления соусов.</a:t>
            </a:r>
          </a:p>
          <a:p>
            <a:pPr marL="0" indent="0">
              <a:buNone/>
            </a:pPr>
            <a:r>
              <a:rPr lang="ru-RU" u="sng" dirty="0"/>
              <a:t>Место проведения: технологическая лаборатория поваров.</a:t>
            </a:r>
            <a:r>
              <a:rPr lang="ru-RU" b="1" u="sng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474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7467600" cy="487375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</a:t>
            </a:r>
          </a:p>
          <a:p>
            <a:pPr marL="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           </a:t>
            </a:r>
            <a:r>
              <a:rPr lang="ru-RU" sz="4000" b="1" dirty="0" smtClean="0"/>
              <a:t>ХОД УРОКА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5915546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133</TotalTime>
  <Words>394</Words>
  <Application>Microsoft Office PowerPoint</Application>
  <PresentationFormat>Экран (4:3)</PresentationFormat>
  <Paragraphs>77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 Презентация  урока:   Практическое занятие   « Приготовление    соуса  молочного, сметанного»</vt:lpstr>
      <vt:lpstr>  Тема урока : «Приготовление соуса сметанного, молочного»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Классификация соусов</vt:lpstr>
      <vt:lpstr>Соусы сметанные Соусы молочные</vt:lpstr>
      <vt:lpstr>       Производственное задание                              1 бригаде</vt:lpstr>
      <vt:lpstr>Производственное задание                         2 бригаде</vt:lpstr>
      <vt:lpstr>            Производственное задание                                 3 бригаде</vt:lpstr>
      <vt:lpstr>Производственное задание                         4 бригаде</vt:lpstr>
      <vt:lpstr>             Производственное задание                                   5 бригаде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 Практическое занятие « Приготовление соуса     молочного, сметанного»</dc:title>
  <dc:creator>Архипова Софья</dc:creator>
  <cp:lastModifiedBy>Архипова Софья</cp:lastModifiedBy>
  <cp:revision>31</cp:revision>
  <dcterms:created xsi:type="dcterms:W3CDTF">2013-10-23T17:24:45Z</dcterms:created>
  <dcterms:modified xsi:type="dcterms:W3CDTF">2013-11-08T09:20:05Z</dcterms:modified>
</cp:coreProperties>
</file>