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5"/>
  </p:notesMasterIdLst>
  <p:sldIdLst>
    <p:sldId id="272" r:id="rId2"/>
    <p:sldId id="269" r:id="rId3"/>
    <p:sldId id="256" r:id="rId4"/>
    <p:sldId id="257" r:id="rId5"/>
    <p:sldId id="258" r:id="rId6"/>
    <p:sldId id="259" r:id="rId7"/>
    <p:sldId id="260" r:id="rId8"/>
    <p:sldId id="261" r:id="rId9"/>
    <p:sldId id="262" r:id="rId10"/>
    <p:sldId id="263" r:id="rId11"/>
    <p:sldId id="264" r:id="rId12"/>
    <p:sldId id="265" r:id="rId13"/>
    <p:sldId id="27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initials="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A0000"/>
    <a:srgbClr val="250CDE"/>
    <a:srgbClr val="000000"/>
    <a:srgbClr val="34E462"/>
    <a:srgbClr val="C6AAEE"/>
    <a:srgbClr val="FAFF25"/>
    <a:srgbClr val="3C4FDC"/>
    <a:srgbClr val="FF2929"/>
    <a:srgbClr val="93F7B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57" autoAdjust="0"/>
    <p:restoredTop sz="94717" autoAdjust="0"/>
  </p:normalViewPr>
  <p:slideViewPr>
    <p:cSldViewPr>
      <p:cViewPr>
        <p:scale>
          <a:sx n="103" d="100"/>
          <a:sy n="103" d="100"/>
        </p:scale>
        <p:origin x="-156" y="36"/>
      </p:cViewPr>
      <p:guideLst>
        <p:guide orient="horz" pos="2160"/>
        <p:guide pos="2880"/>
      </p:guideLst>
    </p:cSldViewPr>
  </p:slideViewPr>
  <p:outlineViewPr>
    <p:cViewPr>
      <p:scale>
        <a:sx n="33" d="100"/>
        <a:sy n="33" d="100"/>
      </p:scale>
      <p:origin x="25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61D3FB-CE24-46A3-8910-F5E6E0AD4226}" type="datetimeFigureOut">
              <a:rPr lang="ru-RU" smtClean="0"/>
              <a:pPr/>
              <a:t>28.04.2015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33F5B-DBBC-4BF9-883C-22B88C02C739}"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3C33F5B-DBBC-4BF9-883C-22B88C02C739}"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28.04.2015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28.04.2015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1432560" y="1000108"/>
            <a:ext cx="7406640" cy="2928958"/>
          </a:xfrm>
        </p:spPr>
        <p:txBody>
          <a:bodyPr>
            <a:noAutofit/>
          </a:bodyPr>
          <a:lstStyle/>
          <a:p>
            <a:pPr algn="ctr"/>
            <a:r>
              <a:rPr lang="ru-RU" sz="5400" dirty="0" smtClean="0"/>
              <a:t/>
            </a:r>
            <a:br>
              <a:rPr lang="ru-RU" sz="5400" dirty="0" smtClean="0"/>
            </a:br>
            <a:r>
              <a:rPr lang="ru-RU" sz="5400" dirty="0" smtClean="0"/>
              <a:t/>
            </a:r>
            <a:br>
              <a:rPr lang="ru-RU" sz="5400" dirty="0" smtClean="0"/>
            </a:br>
            <a:r>
              <a:rPr lang="ru-RU" sz="5400" dirty="0" smtClean="0"/>
              <a:t/>
            </a:r>
            <a:br>
              <a:rPr lang="ru-RU" sz="5400" dirty="0" smtClean="0"/>
            </a:br>
            <a:r>
              <a:rPr lang="ru-RU" sz="5400" dirty="0" smtClean="0"/>
              <a:t/>
            </a:r>
            <a:br>
              <a:rPr lang="ru-RU" sz="5400" dirty="0" smtClean="0"/>
            </a:br>
            <a:r>
              <a:rPr lang="ru-RU" sz="6600" dirty="0" smtClean="0">
                <a:solidFill>
                  <a:schemeClr val="bg2">
                    <a:lumMod val="10000"/>
                  </a:schemeClr>
                </a:solidFill>
              </a:rPr>
              <a:t/>
            </a:r>
            <a:br>
              <a:rPr lang="ru-RU" sz="6600" dirty="0" smtClean="0">
                <a:solidFill>
                  <a:schemeClr val="bg2">
                    <a:lumMod val="10000"/>
                  </a:schemeClr>
                </a:solidFill>
              </a:rPr>
            </a:br>
            <a:r>
              <a:rPr lang="ru-RU" sz="8000" dirty="0" smtClean="0">
                <a:solidFill>
                  <a:schemeClr val="bg2">
                    <a:lumMod val="10000"/>
                  </a:schemeClr>
                </a:solidFill>
              </a:rPr>
              <a:t> </a:t>
            </a:r>
            <a:r>
              <a:rPr lang="ru-RU" sz="8000" dirty="0" smtClean="0">
                <a:solidFill>
                  <a:srgbClr val="FF0000"/>
                </a:solidFill>
              </a:rPr>
              <a:t>Герои  Великой Отечественной войны.</a:t>
            </a:r>
            <a:endParaRPr lang="ru-RU" sz="8000" dirty="0">
              <a:solidFill>
                <a:srgbClr val="FF0000"/>
              </a:solidFill>
            </a:endParaRPr>
          </a:p>
        </p:txBody>
      </p:sp>
      <p:sp>
        <p:nvSpPr>
          <p:cNvPr id="6" name="Подзаголовок 5"/>
          <p:cNvSpPr>
            <a:spLocks noGrp="1"/>
          </p:cNvSpPr>
          <p:nvPr>
            <p:ph type="subTitle" idx="1"/>
          </p:nvPr>
        </p:nvSpPr>
        <p:spPr>
          <a:xfrm>
            <a:off x="1432560" y="3929066"/>
            <a:ext cx="7406640" cy="1785950"/>
          </a:xfrm>
        </p:spPr>
        <p:txBody>
          <a:bodyPr>
            <a:normAutofit/>
          </a:bodyPr>
          <a:lstStyle/>
          <a:p>
            <a:endParaRPr lang="ru-RU" dirty="0" smtClean="0"/>
          </a:p>
          <a:p>
            <a:endParaRPr lang="ru-RU" dirty="0" smtClean="0"/>
          </a:p>
          <a:p>
            <a:pPr algn="r"/>
            <a:r>
              <a:rPr lang="ru-RU" sz="2800" dirty="0" smtClean="0">
                <a:solidFill>
                  <a:schemeClr val="accent3">
                    <a:lumMod val="50000"/>
                  </a:schemeClr>
                </a:solidFill>
              </a:rPr>
              <a:t>70-летию Победы посвящается    </a:t>
            </a:r>
            <a:endParaRPr lang="ru-RU" dirty="0" smtClean="0">
              <a:solidFill>
                <a:schemeClr val="accent3">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8643998" cy="1571612"/>
          </a:xfrm>
        </p:spPr>
        <p:txBody>
          <a:bodyPr>
            <a:normAutofit fontScale="90000"/>
          </a:bodyPr>
          <a:lstStyle/>
          <a:p>
            <a:r>
              <a:rPr lang="ru-RU" b="1" dirty="0" smtClean="0"/>
              <a:t>Зоя Анатольевна Космодемьянская («Таня»)</a:t>
            </a:r>
            <a:br>
              <a:rPr lang="ru-RU" b="1" dirty="0" smtClean="0"/>
            </a:br>
            <a:endParaRPr lang="ru-RU" dirty="0"/>
          </a:p>
        </p:txBody>
      </p:sp>
      <p:sp>
        <p:nvSpPr>
          <p:cNvPr id="3" name="Содержимое 2"/>
          <p:cNvSpPr>
            <a:spLocks noGrp="1"/>
          </p:cNvSpPr>
          <p:nvPr>
            <p:ph idx="1"/>
          </p:nvPr>
        </p:nvSpPr>
        <p:spPr>
          <a:xfrm>
            <a:off x="0" y="1142984"/>
            <a:ext cx="9144000" cy="5715016"/>
          </a:xfrm>
        </p:spPr>
        <p:txBody>
          <a:bodyPr>
            <a:normAutofit fontScale="70000" lnSpcReduction="20000"/>
          </a:bodyPr>
          <a:lstStyle/>
          <a:p>
            <a:pPr>
              <a:buNone/>
            </a:pPr>
            <a:r>
              <a:rPr lang="ru-RU" dirty="0" smtClean="0"/>
              <a:t>       Зоя Анатольевна Космодемьянская родилась 8 сентября 1923 г. в деревне Осино-Гай (ныне Тамбовская область). Ее дед, священник, погиб от рук большевиков в августе 1918 г., отец тоже учился в духовной семинарии, но не окончил курса и в 1925-м вынужден был, спасаясь от доноса, переехать в Сибирь.</a:t>
            </a:r>
          </a:p>
          <a:p>
            <a:pPr>
              <a:buNone/>
            </a:pPr>
            <a:r>
              <a:rPr lang="ru-RU" dirty="0" smtClean="0"/>
              <a:t>        Ночью 27 ноября Зоя Космодемьянская добралась до Петрищева и сумела поджечь там три дома. После этого она переночевала в лесу и снова вернулась в Петрищево с тем, чтобы до конца выполнить боевой приказ – уничтожить этот населенный пункт. Оккупанты собрали местных жителей на сходку и велели им охранять дома. Именно местный житель по фамилии Свиридов и заметил Зою в тот момент, когда она пыталась поджечь его сарай с сеном. Свиридов побежал за немцами, и Космодемьянская была схвачена. Издевались над Зоей страшно. Пороли ремнями, подносили к губам горящую керосиновую лампу, водили босиком по снегу, вырвали ногти на руках. Избивали Космодемьянскую не только немцы, но и местные жительницы, дома которых она сожгла. Но Зоя держалась с поразительным мужеством. Настоящего имени на допросе она так и не назвала, сказала, что зовут ее Таней. Перед смертью она произнесла гордую фразу, затем ставшую знаменитой: «Нас 170 миллионов, всех не перевешаете!»</a:t>
            </a:r>
            <a:endParaRPr lang="ru-RU" dirty="0"/>
          </a:p>
        </p:txBody>
      </p:sp>
    </p:spTree>
  </p:cSld>
  <p:clrMapOvr>
    <a:masterClrMapping/>
  </p:clrMapOvr>
  <p:transition>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2428868"/>
          </a:xfrm>
        </p:spPr>
        <p:txBody>
          <a:bodyPr>
            <a:normAutofit fontScale="90000"/>
          </a:bodyPr>
          <a:lstStyle/>
          <a:p>
            <a:r>
              <a:rPr lang="ru-RU" b="1" dirty="0" smtClean="0"/>
              <a:t>Маншук Жиенгалиевна </a:t>
            </a:r>
            <a:r>
              <a:rPr lang="ru-RU" b="1" dirty="0" err="1" smtClean="0"/>
              <a:t>Маметова</a:t>
            </a:r>
            <a:r>
              <a:rPr lang="ru-RU" dirty="0" smtClean="0"/>
              <a:t> родилась в 1922 году в Урдинском районе Западно-Казахстанской области. </a:t>
            </a:r>
            <a:endParaRPr lang="ru-RU" dirty="0"/>
          </a:p>
        </p:txBody>
      </p:sp>
      <p:sp>
        <p:nvSpPr>
          <p:cNvPr id="3" name="Содержимое 2"/>
          <p:cNvSpPr>
            <a:spLocks noGrp="1"/>
          </p:cNvSpPr>
          <p:nvPr>
            <p:ph idx="1"/>
          </p:nvPr>
        </p:nvSpPr>
        <p:spPr>
          <a:xfrm>
            <a:off x="0" y="2357430"/>
            <a:ext cx="9001156" cy="4500570"/>
          </a:xfrm>
        </p:spPr>
        <p:txBody>
          <a:bodyPr>
            <a:normAutofit fontScale="70000" lnSpcReduction="20000"/>
          </a:bodyPr>
          <a:lstStyle/>
          <a:p>
            <a:pPr>
              <a:buNone/>
            </a:pPr>
            <a:r>
              <a:rPr lang="ru-RU" dirty="0" smtClean="0"/>
              <a:t>Родители Маншук рано умерли, и пятилетнюю девочку удочерила ее тетя Амина Маметова. Детские годы Маншук прошли в Алмате. 6 октября 1943 года батальон, в котором служила Маншук Маметова, получил приказ отбить контратаку врага. Едва фашисты попытались отбить атаку, как заработал пулемет старшего сержанта Маметовой. Гитлеровцы откатились назад, оставив сотни трупов. Несколько яростных атак гитлеровцев уже захлебнулось у подножия холма. Вдруг девушка заметила, что два соседних пулемета замолчали - пулеметчики были убиты. Тогда Маншук, быстро переползая от одной огневой точки к другой, начала обстреливать наседающих врагов из трех пулеметов. 1 марта 1944 года Указом Президиума Верховного Совета СССР старшему сержанту Маншук Жиенгалиевне Маметовой посмертно присвоено звание Героя Советского Союза.</a:t>
            </a:r>
            <a:endParaRPr lang="ru-RU" dirty="0"/>
          </a:p>
        </p:txBody>
      </p:sp>
    </p:spTree>
  </p:cSld>
  <p:clrMapOvr>
    <a:masterClrMapping/>
  </p:clrMapOvr>
  <p:transition spd="med">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214554"/>
          </a:xfrm>
        </p:spPr>
        <p:txBody>
          <a:bodyPr>
            <a:normAutofit fontScale="90000"/>
          </a:bodyPr>
          <a:lstStyle/>
          <a:p>
            <a:r>
              <a:rPr lang="ru-RU" b="1" dirty="0" smtClean="0"/>
              <a:t>Алия Молдагулова</a:t>
            </a:r>
            <a:br>
              <a:rPr lang="ru-RU" b="1" dirty="0" smtClean="0"/>
            </a:br>
            <a:r>
              <a:rPr lang="ru-RU" dirty="0" smtClean="0"/>
              <a:t>родилась 20 апреля 1924 года в ауле Булак Хобдинского района Актюбинского района.</a:t>
            </a:r>
            <a:endParaRPr lang="ru-RU" dirty="0"/>
          </a:p>
        </p:txBody>
      </p:sp>
      <p:sp>
        <p:nvSpPr>
          <p:cNvPr id="3" name="Содержимое 2"/>
          <p:cNvSpPr>
            <a:spLocks noGrp="1"/>
          </p:cNvSpPr>
          <p:nvPr>
            <p:ph idx="1"/>
          </p:nvPr>
        </p:nvSpPr>
        <p:spPr>
          <a:xfrm>
            <a:off x="0" y="2214554"/>
            <a:ext cx="9144000" cy="4643446"/>
          </a:xfrm>
        </p:spPr>
        <p:txBody>
          <a:bodyPr>
            <a:normAutofit fontScale="62500" lnSpcReduction="20000"/>
          </a:bodyPr>
          <a:lstStyle/>
          <a:p>
            <a:pPr>
              <a:buNone/>
            </a:pPr>
            <a:r>
              <a:rPr lang="ru-RU" dirty="0" smtClean="0"/>
              <a:t>В декабре 1943 года батальон Моисеева получил приказ выбить противника из деревни Казачиха. Захватом этого населенного пункту советское командование рассчитывало перерезать железнодорожную линию, по которой фашисты перебрасывали подкрепления. Гитлеровцы яростно сопротивлялись, умело используя выгоды местности. Малейшее продвижение наших рот доставалось дорогой ценой, и все же медленно, но неуклонно наши бойцы приближались к укреплениям противника. </a:t>
            </a:r>
          </a:p>
          <a:p>
            <a:pPr>
              <a:buNone/>
            </a:pPr>
            <a:r>
              <a:rPr lang="ru-RU" dirty="0" smtClean="0"/>
              <a:t>Вдруг впереди наступающих цепей показалась одинокая фигура. Гитлеровцы заметили отважного воина и открыли огонь из пулеметов. Уловив момент, когда огонь ослаб, боец поднялся во весь рост и увлек за собой весь батальон.</a:t>
            </a:r>
          </a:p>
          <a:p>
            <a:pPr>
              <a:buNone/>
            </a:pPr>
            <a:r>
              <a:rPr lang="ru-RU" dirty="0" smtClean="0"/>
              <a:t>Раненую Алию товарищи вынесли с поля боя. Бойцы хотели верить в чудо, для спасения девушки наперебой предлагали кровь. Но рана была смертельной.</a:t>
            </a:r>
          </a:p>
          <a:p>
            <a:pPr>
              <a:buNone/>
            </a:pPr>
            <a:r>
              <a:rPr lang="ru-RU" dirty="0" smtClean="0"/>
              <a:t>4 июня 1944 года ефрейтору Алие Молдагуловой посмертно присвоено звание Героя Советского Союза.</a:t>
            </a:r>
          </a:p>
          <a:p>
            <a:pPr>
              <a:buNone/>
            </a:pPr>
            <a:endParaRPr lang="ru-RU" dirty="0"/>
          </a:p>
        </p:txBody>
      </p:sp>
    </p:spTree>
  </p:cSld>
  <p:clrMapOvr>
    <a:masterClrMapping/>
  </p:clrMapOvr>
  <p:transition spd="med">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57224" y="357166"/>
            <a:ext cx="7929618" cy="6143668"/>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pPr algn="ctr"/>
            <a:r>
              <a:rPr lang="ru-RU" dirty="0" smtClean="0"/>
              <a:t>   </a:t>
            </a:r>
            <a:r>
              <a:rPr lang="ru-RU" dirty="0" smtClean="0"/>
              <a:t>Искал </a:t>
            </a:r>
            <a:r>
              <a:rPr lang="ru-RU" dirty="0" smtClean="0"/>
              <a:t>информацию, работал над </a:t>
            </a:r>
            <a:r>
              <a:rPr lang="ru-RU" dirty="0" smtClean="0"/>
              <a:t>текстом, </a:t>
            </a:r>
            <a:r>
              <a:rPr lang="ru-RU" dirty="0" smtClean="0"/>
              <a:t>оформлял </a:t>
            </a:r>
            <a:r>
              <a:rPr lang="ru-RU" dirty="0" smtClean="0"/>
              <a:t>презентацию             учащийся 6 «Б» </a:t>
            </a:r>
            <a:r>
              <a:rPr lang="ru-RU" dirty="0" smtClean="0"/>
              <a:t>класса </a:t>
            </a:r>
            <a:r>
              <a:rPr lang="ru-RU" dirty="0" smtClean="0"/>
              <a:t/>
            </a:r>
            <a:br>
              <a:rPr lang="ru-RU" dirty="0" smtClean="0"/>
            </a:br>
            <a:r>
              <a:rPr lang="ru-RU" dirty="0" smtClean="0"/>
              <a:t>      </a:t>
            </a:r>
            <a:r>
              <a:rPr lang="ru-RU" dirty="0" smtClean="0"/>
              <a:t>МБОУ: Романовская СОШ </a:t>
            </a:r>
            <a:r>
              <a:rPr lang="ru-RU" dirty="0" err="1" smtClean="0"/>
              <a:t>Волгодонского</a:t>
            </a:r>
            <a:r>
              <a:rPr lang="ru-RU" dirty="0" smtClean="0"/>
              <a:t>  района </a:t>
            </a:r>
            <a:br>
              <a:rPr lang="ru-RU" dirty="0" smtClean="0"/>
            </a:br>
            <a:r>
              <a:rPr lang="ru-RU" dirty="0" smtClean="0"/>
              <a:t>Ростовской области</a:t>
            </a:r>
            <a:r>
              <a:rPr lang="ru-RU" dirty="0" smtClean="0"/>
              <a:t/>
            </a:r>
            <a:br>
              <a:rPr lang="ru-RU" dirty="0" smtClean="0"/>
            </a:br>
            <a:r>
              <a:rPr lang="ru-RU" dirty="0" smtClean="0"/>
              <a:t>   </a:t>
            </a:r>
            <a:r>
              <a:rPr lang="ru-RU" dirty="0" smtClean="0"/>
              <a:t>Голышев </a:t>
            </a:r>
            <a:r>
              <a:rPr lang="ru-RU" dirty="0" smtClean="0"/>
              <a:t>Игорь </a:t>
            </a:r>
            <a:br>
              <a:rPr lang="ru-RU" dirty="0" smtClean="0"/>
            </a:br>
            <a:r>
              <a:rPr lang="ru-RU" dirty="0" smtClean="0"/>
              <a:t>            </a:t>
            </a:r>
            <a:r>
              <a:rPr lang="ru-RU" sz="4000" dirty="0" smtClean="0"/>
              <a:t>Классный руководитель</a:t>
            </a:r>
            <a:br>
              <a:rPr lang="ru-RU" sz="4000" dirty="0" smtClean="0"/>
            </a:br>
            <a:r>
              <a:rPr lang="ru-RU" sz="4000" dirty="0" smtClean="0"/>
              <a:t>Карагодина Надежда Алексеевна</a:t>
            </a:r>
            <a:endParaRPr lang="ru-RU" dirty="0"/>
          </a:p>
        </p:txBody>
      </p:sp>
    </p:spTree>
  </p:cSld>
  <p:clrMapOvr>
    <a:masterClrMapping/>
  </p:clrMapOvr>
  <p:transition spd="slow">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357290" y="857232"/>
            <a:ext cx="6786610" cy="5286412"/>
          </a:xfrm>
          <a:ln>
            <a:solidFill>
              <a:schemeClr val="accent5">
                <a:lumMod val="60000"/>
                <a:lumOff val="40000"/>
              </a:schemeClr>
            </a:solidFill>
          </a:ln>
        </p:spPr>
        <p:txBody>
          <a:bodyPr/>
          <a:lstStyle/>
          <a:p>
            <a:r>
              <a:rPr lang="ru-RU" dirty="0" smtClean="0">
                <a:solidFill>
                  <a:srgbClr val="34E462"/>
                </a:solidFill>
              </a:rPr>
              <a:t>Г</a:t>
            </a:r>
            <a:r>
              <a:rPr lang="ru-RU" dirty="0" smtClean="0">
                <a:solidFill>
                  <a:srgbClr val="34E462"/>
                </a:solidFill>
              </a:rPr>
              <a:t>ероев Великой Отечественной войны много </a:t>
            </a:r>
            <a:r>
              <a:rPr lang="ru-RU" dirty="0" smtClean="0">
                <a:solidFill>
                  <a:srgbClr val="FAFF25"/>
                </a:solidFill>
              </a:rPr>
              <a:t>и всех перечислить трудно</a:t>
            </a:r>
            <a:r>
              <a:rPr lang="ru-RU" dirty="0" smtClean="0">
                <a:solidFill>
                  <a:srgbClr val="FF0000"/>
                </a:solidFill>
              </a:rPr>
              <a:t>, </a:t>
            </a:r>
            <a:r>
              <a:rPr lang="ru-RU" dirty="0" smtClean="0">
                <a:solidFill>
                  <a:srgbClr val="FF0000"/>
                </a:solidFill>
              </a:rPr>
              <a:t>но о десяти </a:t>
            </a:r>
            <a:r>
              <a:rPr lang="ru-RU" dirty="0" smtClean="0">
                <a:solidFill>
                  <a:srgbClr val="FF0000"/>
                </a:solidFill>
              </a:rPr>
              <a:t>из них написано дальше.</a:t>
            </a:r>
            <a:endParaRPr lang="ru-RU"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57167"/>
            <a:ext cx="7772400" cy="2786081"/>
          </a:xfrm>
        </p:spPr>
        <p:txBody>
          <a:bodyPr>
            <a:normAutofit/>
          </a:bodyPr>
          <a:lstStyle/>
          <a:p>
            <a:r>
              <a:rPr lang="ru-RU" b="1" dirty="0" smtClean="0"/>
              <a:t>Виктор Васильевич Талалихин</a:t>
            </a:r>
            <a:br>
              <a:rPr lang="ru-RU" b="1" dirty="0" smtClean="0"/>
            </a:br>
            <a:r>
              <a:rPr lang="ru-RU" dirty="0" smtClean="0"/>
              <a:t>Родился 18 сентября 1918 года в селе Тепловке Вольского района Саратовской области.</a:t>
            </a:r>
            <a:endParaRPr lang="ru-RU" dirty="0"/>
          </a:p>
        </p:txBody>
      </p:sp>
      <p:sp>
        <p:nvSpPr>
          <p:cNvPr id="3" name="Подзаголовок 2"/>
          <p:cNvSpPr>
            <a:spLocks noGrp="1"/>
          </p:cNvSpPr>
          <p:nvPr>
            <p:ph type="subTitle" idx="1"/>
          </p:nvPr>
        </p:nvSpPr>
        <p:spPr>
          <a:xfrm>
            <a:off x="285720" y="3886200"/>
            <a:ext cx="8429684" cy="2757510"/>
          </a:xfrm>
        </p:spPr>
        <p:txBody>
          <a:bodyPr>
            <a:normAutofit/>
          </a:bodyPr>
          <a:lstStyle/>
          <a:p>
            <a:r>
              <a:rPr lang="ru-RU" dirty="0" smtClean="0"/>
              <a:t>Звание Героя Советского Союза с вручением ордена Ленина и медали "Золотая Звезда" Виктору Васильевичу Талалихину присвоено Указом Президиума Верховного Совета СССР от 8 августа 1941 года за ночной таран вражеского бомбардировщика. Сам взорвался при столкновении.</a:t>
            </a:r>
            <a:endParaRPr lang="ru-RU"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722313" y="571480"/>
            <a:ext cx="7772400" cy="1500198"/>
          </a:xfrm>
        </p:spPr>
        <p:txBody>
          <a:bodyPr>
            <a:normAutofit/>
          </a:bodyPr>
          <a:lstStyle/>
          <a:p>
            <a:r>
              <a:rPr lang="ru-RU" dirty="0" smtClean="0"/>
              <a:t>Иван Никитович Кожедуб</a:t>
            </a:r>
            <a:br>
              <a:rPr lang="ru-RU" dirty="0" smtClean="0"/>
            </a:br>
            <a:endParaRPr lang="ru-RU" dirty="0"/>
          </a:p>
        </p:txBody>
      </p:sp>
      <p:sp>
        <p:nvSpPr>
          <p:cNvPr id="5" name="Текст 4"/>
          <p:cNvSpPr>
            <a:spLocks noGrp="1"/>
          </p:cNvSpPr>
          <p:nvPr>
            <p:ph type="body" idx="1"/>
          </p:nvPr>
        </p:nvSpPr>
        <p:spPr>
          <a:xfrm>
            <a:off x="714348" y="1857364"/>
            <a:ext cx="7780365" cy="3857652"/>
          </a:xfrm>
        </p:spPr>
        <p:txBody>
          <a:bodyPr>
            <a:normAutofit/>
          </a:bodyPr>
          <a:lstStyle/>
          <a:p>
            <a:r>
              <a:rPr lang="ru-RU" dirty="0" smtClean="0"/>
              <a:t>(1920– 1991), маршал авиации,  Герой Советского Союза. Первый  подбитый самолёт дымя, вышел из боя и, немного пролетев, упал, летчик выпрыгнул с парашютом, второй Р-51 взорвался в воздухе. Только после результативной атаки </a:t>
            </a:r>
            <a:r>
              <a:rPr lang="ru-RU" dirty="0" err="1" smtClean="0"/>
              <a:t>Кожедуб</a:t>
            </a:r>
            <a:r>
              <a:rPr lang="ru-RU" dirty="0" smtClean="0"/>
              <a:t> заметил белые звезды ВВС США на крыльях и фюзеляжах сбитых им самолетов. О существовании пленки с кадрами горящих «Мустангов» стало известно только после смерти легендарного летчика.</a:t>
            </a:r>
            <a:endParaRPr lang="ru-RU" b="1" dirty="0" smtClean="0"/>
          </a:p>
          <a:p>
            <a:endParaRPr lang="ru-RU" b="1" dirty="0" smtClean="0"/>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142853"/>
            <a:ext cx="8786874" cy="2428892"/>
          </a:xfrm>
        </p:spPr>
        <p:txBody>
          <a:bodyPr>
            <a:normAutofit fontScale="90000"/>
          </a:bodyPr>
          <a:lstStyle/>
          <a:p>
            <a:r>
              <a:rPr lang="ru-RU" dirty="0" smtClean="0"/>
              <a:t>Алексей Петрович Маресьев </a:t>
            </a:r>
            <a:r>
              <a:rPr lang="ru-RU" b="0" dirty="0" smtClean="0"/>
              <a:t>Родился </a:t>
            </a:r>
            <a:r>
              <a:rPr lang="ru-RU" b="0" dirty="0" smtClean="0"/>
              <a:t>20</a:t>
            </a:r>
            <a:r>
              <a:rPr lang="ru-RU" b="0" dirty="0" smtClean="0"/>
              <a:t> </a:t>
            </a:r>
            <a:r>
              <a:rPr lang="ru-RU" b="0" dirty="0" smtClean="0"/>
              <a:t>мая 1916 года в городе Камышине Волгоградской области в семье рабочего. </a:t>
            </a:r>
            <a:endParaRPr lang="ru-RU" dirty="0"/>
          </a:p>
        </p:txBody>
      </p:sp>
      <p:sp>
        <p:nvSpPr>
          <p:cNvPr id="3" name="Текст 2"/>
          <p:cNvSpPr>
            <a:spLocks noGrp="1"/>
          </p:cNvSpPr>
          <p:nvPr>
            <p:ph type="body" idx="1"/>
          </p:nvPr>
        </p:nvSpPr>
        <p:spPr>
          <a:xfrm>
            <a:off x="142844" y="2643182"/>
            <a:ext cx="8858312" cy="4071967"/>
          </a:xfrm>
        </p:spPr>
        <p:txBody>
          <a:bodyPr>
            <a:normAutofit/>
          </a:bodyPr>
          <a:lstStyle/>
          <a:p>
            <a:r>
              <a:rPr lang="ru-RU" dirty="0" smtClean="0"/>
              <a:t>24 августа 1943 года Указом Президиума Верховного Совета СССР гвардии старшему лейтенанту Маресьеву было присвоено звание Героя Советского Союза. Ещё во время войны вышла книга Бориса Полевого "Повесть о настоящем человеке", прототипом главного героя которой стал Маресьев (автор изменил только одну букву в его фамилии). В 1948 году по книге на Мосфильме режиссёром Александром Столпером снят одноимённый кинофильм. Скоропостижно скончался 18 мая 2001 года. Похоронен в г. Москве на Новодевичьем кладбище. 18 мая 2001 года в Театре Российской армии намечался торжественный вечер по случаю 85-летия Маресьева, но за час до начала у Алексея Петровича случился сердечный приступ. Его доставили в реанимацию одной из московских клиник, где он скончался, не приходя в сознание. Торжественный вечер всё же состоялся, но начался он с минуты молчания.</a:t>
            </a:r>
            <a:endParaRPr lang="ru-RU"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285720" y="0"/>
            <a:ext cx="8643998" cy="3000395"/>
          </a:xfrm>
        </p:spPr>
        <p:txBody>
          <a:bodyPr>
            <a:normAutofit/>
          </a:bodyPr>
          <a:lstStyle/>
          <a:p>
            <a:r>
              <a:rPr lang="ru-RU" b="1" dirty="0" smtClean="0"/>
              <a:t>Красноперов Сергей Леонидович</a:t>
            </a:r>
            <a:br>
              <a:rPr lang="ru-RU" b="1" dirty="0" smtClean="0"/>
            </a:br>
            <a:r>
              <a:rPr lang="ru-RU" dirty="0" smtClean="0"/>
              <a:t>родился 23 июля 1923 года в деревне Покровка Чернушинского района.</a:t>
            </a:r>
            <a:endParaRPr lang="ru-RU" dirty="0"/>
          </a:p>
        </p:txBody>
      </p:sp>
      <p:sp>
        <p:nvSpPr>
          <p:cNvPr id="7" name="Подзаголовок 6"/>
          <p:cNvSpPr>
            <a:spLocks noGrp="1"/>
          </p:cNvSpPr>
          <p:nvPr>
            <p:ph type="subTitle" idx="1"/>
          </p:nvPr>
        </p:nvSpPr>
        <p:spPr>
          <a:xfrm>
            <a:off x="142844" y="3000348"/>
            <a:ext cx="8786874" cy="3857652"/>
          </a:xfrm>
        </p:spPr>
        <p:txBody>
          <a:bodyPr>
            <a:normAutofit fontScale="85000" lnSpcReduction="20000"/>
          </a:bodyPr>
          <a:lstStyle/>
          <a:p>
            <a:r>
              <a:rPr lang="ru-RU" dirty="0" smtClean="0"/>
              <a:t>"14 марта 1943 года. Обнаружили скопление войск - и внезапно обрушили на головы гитлеровцев губительный огонь. С самоходной баржи немцы выгружали боеприпасы и вооружение. Боевой заход – баржа взлетела на воздух. Командир полка подполковник Смирнов писал о Сергее Красноперове: "Такие героические подвиги товарища Красноперова повторяются в каждом боевом вылете. Летчики его звена стали мастерами штурмового дела. Звено сплочено и занимает ведущее место. Самые трудные и ответственные задания командование всегда поручает ему. Своими героическими подвигами он создал себе боевую славу, пользуется заслуженным боевым авторитетом среди личного состава полка". И в самом деле. Сергею минуло всего 19 лет, а за подвиги он уже был награжден орденом Красной Звезды.  Звание Героя Советского Союза присвоено 4 февраля 1944 года. Погиб в бою 24 июня 1944 года. </a:t>
            </a:r>
            <a:endParaRPr lang="ru-RU"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715436" cy="2357454"/>
          </a:xfrm>
        </p:spPr>
        <p:txBody>
          <a:bodyPr>
            <a:normAutofit fontScale="90000"/>
          </a:bodyPr>
          <a:lstStyle/>
          <a:p>
            <a:r>
              <a:rPr lang="ru-RU" b="1" dirty="0" smtClean="0"/>
              <a:t>Матросов Александр Матвеевич</a:t>
            </a:r>
            <a:br>
              <a:rPr lang="ru-RU" b="1" dirty="0" smtClean="0"/>
            </a:br>
            <a:r>
              <a:rPr lang="ru-RU" dirty="0" smtClean="0"/>
              <a:t>Родился 5 февраля 1924 года в городе Екатеринославе (ныне Днепропетровск).</a:t>
            </a:r>
            <a:endParaRPr lang="ru-RU" dirty="0"/>
          </a:p>
        </p:txBody>
      </p:sp>
      <p:sp>
        <p:nvSpPr>
          <p:cNvPr id="3" name="Содержимое 2"/>
          <p:cNvSpPr>
            <a:spLocks noGrp="1"/>
          </p:cNvSpPr>
          <p:nvPr>
            <p:ph idx="1"/>
          </p:nvPr>
        </p:nvSpPr>
        <p:spPr>
          <a:xfrm>
            <a:off x="142844" y="2571744"/>
            <a:ext cx="8543956" cy="4286256"/>
          </a:xfrm>
        </p:spPr>
        <p:txBody>
          <a:bodyPr>
            <a:normAutofit fontScale="62500" lnSpcReduction="20000"/>
          </a:bodyPr>
          <a:lstStyle/>
          <a:p>
            <a:pPr>
              <a:buNone/>
            </a:pPr>
            <a:r>
              <a:rPr lang="ru-RU" dirty="0" smtClean="0"/>
              <a:t>         Двадцать седьмого февраля 1943 года 2-й батальон получил задачу атаковать опорный пункт в районе деревни Чернушки (Локнянский район Псковской области). Как только наши солдаты прошли лес и вышли на опушку, они попали под сильный пулемётный огонь противника – три вражеских пулемёта в дзотах прикрывали подступы к деревне. Один пулемёт подавила штурмовая группа автоматчиков и бронебойщиков. Второй дзот уничтожила другая группа бронебойщиков. Но пулемёт из третьего дзота продолжал обстреливать всю лощину перед деревней. Попытки заставить его замолчать не увенчались успехом. Тогда в сторону дзота пополз рядовой Матросов А.М. Он подобрался к амбразуре с фланга и бросил две гранаты. Пулемёт замолчал. Но как только бойцы поднялись в атаку, пулемёт снова ожил. Тогда Матросов поднялся, рывком бросился к дзоту и своим телом закрыл амбразуру. Ценою своей жизни он содействовал выполнению боевой задачи подразделением.</a:t>
            </a:r>
            <a:endParaRPr lang="ru-RU"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1500198"/>
          </a:xfrm>
        </p:spPr>
        <p:txBody>
          <a:bodyPr>
            <a:normAutofit/>
          </a:bodyPr>
          <a:lstStyle/>
          <a:p>
            <a:r>
              <a:rPr lang="ru-RU" b="1" dirty="0" smtClean="0"/>
              <a:t>Иван Васильевич Панфилов</a:t>
            </a:r>
            <a:br>
              <a:rPr lang="ru-RU" b="1" dirty="0" smtClean="0"/>
            </a:br>
            <a:endParaRPr lang="ru-RU" dirty="0"/>
          </a:p>
        </p:txBody>
      </p:sp>
      <p:sp>
        <p:nvSpPr>
          <p:cNvPr id="3" name="Содержимое 2"/>
          <p:cNvSpPr>
            <a:spLocks noGrp="1"/>
          </p:cNvSpPr>
          <p:nvPr>
            <p:ph idx="1"/>
          </p:nvPr>
        </p:nvSpPr>
        <p:spPr>
          <a:xfrm>
            <a:off x="428596" y="1285860"/>
            <a:ext cx="8229600" cy="5429288"/>
          </a:xfrm>
        </p:spPr>
        <p:txBody>
          <a:bodyPr>
            <a:normAutofit fontScale="77500" lnSpcReduction="20000"/>
          </a:bodyPr>
          <a:lstStyle/>
          <a:p>
            <a:pPr>
              <a:buNone/>
            </a:pPr>
            <a:r>
              <a:rPr lang="ru-RU" dirty="0" smtClean="0"/>
              <a:t>Отражая в течение 6-ти дней непрерывные атаки врага, они подбили 80 танков и уничтожили несколько сот солдат и офицеров. Попытки противника овладеть районом Волоколамска и открыть путь к Москве с запада провалились. За героические действия это соединение было награждено орденом Красного Знамени и преобразовано в 8-ю гвардейскую, а ее командир генерал И.В. Панфилов удостоился звания Героя Советского Союза. Ему не посчастливилось быть свидетелем полного разгрома врага под Москвой: 18 ноября у деревни Гусенево он пал смертью храбрых. Звание Героя Советского Союза Ивану Васильевичу Панфилову присвоено посмертно 12 апреля 1942 года за умелое руководство частями дивизии в боях на подступах к Москве и проявленные при этом личную храбрость и героизм.</a:t>
            </a:r>
            <a:endParaRPr lang="ru-RU"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142852"/>
            <a:ext cx="8858312" cy="2928958"/>
          </a:xfrm>
        </p:spPr>
        <p:txBody>
          <a:bodyPr>
            <a:normAutofit/>
          </a:bodyPr>
          <a:lstStyle/>
          <a:p>
            <a:r>
              <a:rPr lang="ru-RU" b="1" dirty="0" smtClean="0"/>
              <a:t>Николай Францевич Гастелло</a:t>
            </a:r>
            <a:br>
              <a:rPr lang="ru-RU" b="1" dirty="0" smtClean="0"/>
            </a:br>
            <a:r>
              <a:rPr lang="ru-RU" dirty="0" smtClean="0"/>
              <a:t>родился 6 мая 1908 года в Москве, в семье рабочего.</a:t>
            </a:r>
            <a:endParaRPr lang="ru-RU" dirty="0"/>
          </a:p>
        </p:txBody>
      </p:sp>
      <p:sp>
        <p:nvSpPr>
          <p:cNvPr id="3" name="Содержимое 2"/>
          <p:cNvSpPr>
            <a:spLocks noGrp="1"/>
          </p:cNvSpPr>
          <p:nvPr>
            <p:ph idx="1"/>
          </p:nvPr>
        </p:nvSpPr>
        <p:spPr>
          <a:xfrm>
            <a:off x="0" y="2857496"/>
            <a:ext cx="9144000" cy="4000504"/>
          </a:xfrm>
        </p:spPr>
        <p:txBody>
          <a:bodyPr>
            <a:normAutofit fontScale="85000" lnSpcReduction="10000"/>
          </a:bodyPr>
          <a:lstStyle/>
          <a:p>
            <a:pPr>
              <a:buNone/>
            </a:pPr>
            <a:r>
              <a:rPr lang="ru-RU" dirty="0" smtClean="0"/>
              <a:t>Окончил 5 классов. Работал слесарем на Муромском паровозоремском заводе строительных машин.  Его бомбардировщик был подбит и загорелся. Он направил горящий самолет на скопление вражеских войск. От взрыва бомбардировщика противник понес большие потери. За совершенный подвиг 26 июля 1941 года присвоено посмертно Звание Героя Советского Союза. Имя Гастелло навечно занесено в списки воинских частей. На месте подвига на шоссе Минск-Вильнюс сооружен памятник-мемориал.</a:t>
            </a:r>
            <a:endParaRPr lang="ru-RU" dirty="0"/>
          </a:p>
        </p:txBody>
      </p:sp>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209</TotalTime>
  <Words>1096</Words>
  <PresentationFormat>Экран (4:3)</PresentationFormat>
  <Paragraphs>31</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Солнцестояние</vt:lpstr>
      <vt:lpstr>      Герои  Великой Отечественной войны.</vt:lpstr>
      <vt:lpstr>Героев Великой Отечественной войны много и всех перечислить трудно, но о десяти из них написано дальше.</vt:lpstr>
      <vt:lpstr>Виктор Васильевич Талалихин Родился 18 сентября 1918 года в селе Тепловке Вольского района Саратовской области.</vt:lpstr>
      <vt:lpstr>Иван Никитович Кожедуб </vt:lpstr>
      <vt:lpstr>Алексей Петрович Маресьев Родился 20 мая 1916 года в городе Камышине Волгоградской области в семье рабочего. </vt:lpstr>
      <vt:lpstr>Красноперов Сергей Леонидович родился 23 июля 1923 года в деревне Покровка Чернушинского района.</vt:lpstr>
      <vt:lpstr>Матросов Александр Матвеевич Родился 5 февраля 1924 года в городе Екатеринославе (ныне Днепропетровск).</vt:lpstr>
      <vt:lpstr>Иван Васильевич Панфилов </vt:lpstr>
      <vt:lpstr>Николай Францевич Гастелло родился 6 мая 1908 года в Москве, в семье рабочего.</vt:lpstr>
      <vt:lpstr>Зоя Анатольевна Космодемьянская («Таня») </vt:lpstr>
      <vt:lpstr>Маншук Жиенгалиевна Маметова родилась в 1922 году в Урдинском районе Западно-Казахстанской области. </vt:lpstr>
      <vt:lpstr>Алия Молдагулова родилась 20 апреля 1924 года в ауле Булак Хобдинского района Актюбинского района.</vt:lpstr>
      <vt:lpstr>   Искал информацию, работал над текстом, оформлял презентацию             учащийся 6 «Б» класса        МБОУ: Романовская СОШ Волгодонского  района  Ростовской области    Голышев Игорь              Классный руководитель Карагодина Надежда Алексеевна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Виктор Васильевич Талалихин Родился 18 сентября 1918 года в с. Тепловке Вольского района Саратовской области.</dc:title>
  <dc:creator>windows</dc:creator>
  <cp:lastModifiedBy>Обший</cp:lastModifiedBy>
  <cp:revision>26</cp:revision>
  <dcterms:created xsi:type="dcterms:W3CDTF">2015-04-20T15:04:09Z</dcterms:created>
  <dcterms:modified xsi:type="dcterms:W3CDTF">2015-04-28T18:04:43Z</dcterms:modified>
</cp:coreProperties>
</file>