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ms-powerpoint.presentation.macroEnabled.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82" r:id="rId2"/>
    <p:sldId id="284" r:id="rId3"/>
    <p:sldId id="283" r:id="rId4"/>
    <p:sldId id="281"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9" r:id="rId27"/>
    <p:sldId id="285" r:id="rId28"/>
    <p:sldId id="286" r:id="rId29"/>
    <p:sldId id="288" r:id="rId30"/>
    <p:sldId id="287" r:id="rId31"/>
    <p:sldId id="289" r:id="rId32"/>
    <p:sldId id="290" r:id="rId33"/>
    <p:sldId id="291"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69" d="100"/>
          <a:sy n="69" d="100"/>
        </p:scale>
        <p:origin x="-8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81B338F-2477-4EEA-846E-34DCEE911DED}" type="datetimeFigureOut">
              <a:rPr lang="ru-RU" smtClean="0"/>
              <a:pPr/>
              <a:t>19.05.2015</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594DF27-B9EF-478B-8645-A37B468C26B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81B338F-2477-4EEA-846E-34DCEE911DED}" type="datetimeFigureOut">
              <a:rPr lang="ru-RU" smtClean="0"/>
              <a:pPr/>
              <a:t>19.05.2015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594DF27-B9EF-478B-8645-A37B468C26B7}" type="slidenum">
              <a:rPr lang="ru-RU" smtClean="0"/>
              <a:pPr/>
              <a:t>‹#›</a:t>
            </a:fld>
            <a:endParaRPr lang="ru-RU"/>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81B338F-2477-4EEA-846E-34DCEE911DED}" type="datetimeFigureOut">
              <a:rPr lang="ru-RU" smtClean="0"/>
              <a:pPr/>
              <a:t>19.05.2015</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594DF27-B9EF-478B-8645-A37B468C26B7}" type="slidenum">
              <a:rPr lang="ru-RU" smtClean="0"/>
              <a:pPr/>
              <a:t>‹#›</a:t>
            </a:fld>
            <a:endParaRPr lang="ru-RU"/>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81B338F-2477-4EEA-846E-34DCEE911DED}" type="datetimeFigureOut">
              <a:rPr lang="ru-RU" smtClean="0"/>
              <a:pPr/>
              <a:t>19.05.2015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594DF27-B9EF-478B-8645-A37B468C26B7}" type="slidenum">
              <a:rPr lang="ru-RU" smtClean="0"/>
              <a:pPr/>
              <a:t>‹#›</a:t>
            </a:fld>
            <a:endParaRPr lang="ru-RU"/>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81B338F-2477-4EEA-846E-34DCEE911DED}" type="datetimeFigureOut">
              <a:rPr lang="ru-RU" smtClean="0"/>
              <a:pPr/>
              <a:t>19.05.2015</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0594DF27-B9EF-478B-8645-A37B468C26B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81B338F-2477-4EEA-846E-34DCEE911DED}" type="datetimeFigureOut">
              <a:rPr lang="ru-RU" smtClean="0"/>
              <a:pPr/>
              <a:t>19.05.2015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594DF27-B9EF-478B-8645-A37B468C26B7}" type="slidenum">
              <a:rPr lang="ru-RU" smtClean="0"/>
              <a:pPr/>
              <a:t>‹#›</a:t>
            </a:fld>
            <a:endParaRPr lang="ru-RU"/>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81B338F-2477-4EEA-846E-34DCEE911DED}" type="datetimeFigureOut">
              <a:rPr lang="ru-RU" smtClean="0"/>
              <a:pPr/>
              <a:t>19.05.2015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0594DF27-B9EF-478B-8645-A37B468C26B7}" type="slidenum">
              <a:rPr lang="ru-RU" smtClean="0"/>
              <a:pPr/>
              <a:t>‹#›</a:t>
            </a:fld>
            <a:endParaRPr lang="ru-RU"/>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81B338F-2477-4EEA-846E-34DCEE911DED}" type="datetimeFigureOut">
              <a:rPr lang="ru-RU" smtClean="0"/>
              <a:pPr/>
              <a:t>19.05.2015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0594DF27-B9EF-478B-8645-A37B468C26B7}" type="slidenum">
              <a:rPr lang="ru-RU" smtClean="0"/>
              <a:pPr/>
              <a:t>‹#›</a:t>
            </a:fld>
            <a:endParaRPr lang="ru-RU"/>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81B338F-2477-4EEA-846E-34DCEE911DED}" type="datetimeFigureOut">
              <a:rPr lang="ru-RU" smtClean="0"/>
              <a:pPr/>
              <a:t>19.05.2015</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0594DF27-B9EF-478B-8645-A37B468C26B7}" type="slidenum">
              <a:rPr lang="ru-RU" smtClean="0"/>
              <a:pPr/>
              <a:t>‹#›</a:t>
            </a:fld>
            <a:endParaRPr lang="ru-RU"/>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81B338F-2477-4EEA-846E-34DCEE911DED}" type="datetimeFigureOut">
              <a:rPr lang="ru-RU" smtClean="0"/>
              <a:pPr/>
              <a:t>19.05.2015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594DF27-B9EF-478B-8645-A37B468C26B7}" type="slidenum">
              <a:rPr lang="ru-RU" smtClean="0"/>
              <a:pPr/>
              <a:t>‹#›</a:t>
            </a:fld>
            <a:endParaRPr lang="ru-RU"/>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81B338F-2477-4EEA-846E-34DCEE911DED}" type="datetimeFigureOut">
              <a:rPr lang="ru-RU" smtClean="0"/>
              <a:pPr/>
              <a:t>19.05.2015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594DF27-B9EF-478B-8645-A37B468C26B7}"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81B338F-2477-4EEA-846E-34DCEE911DED}" type="datetimeFigureOut">
              <a:rPr lang="ru-RU" smtClean="0"/>
              <a:pPr/>
              <a:t>19.05.2015</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594DF27-B9EF-478B-8645-A37B468C26B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wedge/>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700808"/>
            <a:ext cx="7200800" cy="1224136"/>
          </a:xfrm>
        </p:spPr>
        <p:txBody>
          <a:bodyPr>
            <a:normAutofit/>
          </a:bodyPr>
          <a:lstStyle/>
          <a:p>
            <a:pPr algn="ctr"/>
            <a:r>
              <a:rPr lang="ru-RU" sz="7200" dirty="0" smtClean="0"/>
              <a:t>«День Науки»</a:t>
            </a:r>
            <a:endParaRPr lang="ru-RU" sz="7200" dirty="0"/>
          </a:p>
        </p:txBody>
      </p:sp>
      <p:sp>
        <p:nvSpPr>
          <p:cNvPr id="3" name="Содержимое 2"/>
          <p:cNvSpPr>
            <a:spLocks noGrp="1"/>
          </p:cNvSpPr>
          <p:nvPr>
            <p:ph idx="1"/>
          </p:nvPr>
        </p:nvSpPr>
        <p:spPr>
          <a:xfrm>
            <a:off x="457200" y="3789040"/>
            <a:ext cx="7571184" cy="2666696"/>
          </a:xfrm>
        </p:spPr>
        <p:txBody>
          <a:bodyPr>
            <a:normAutofit/>
          </a:bodyPr>
          <a:lstStyle/>
          <a:p>
            <a:pPr algn="ctr">
              <a:buNone/>
            </a:pPr>
            <a:r>
              <a:rPr lang="ru-RU" b="1" i="1" dirty="0" smtClean="0">
                <a:solidFill>
                  <a:srgbClr val="002060"/>
                </a:solidFill>
                <a:latin typeface="Monotype Corsiva" pitchFamily="66" charset="0"/>
                <a:cs typeface="Mongolian Baiti" pitchFamily="66" charset="0"/>
              </a:rPr>
              <a:t>Химик без знания физики подобен человеку, который все искать должен </a:t>
            </a:r>
            <a:r>
              <a:rPr lang="ru-RU" b="1" i="1" dirty="0" err="1" smtClean="0">
                <a:solidFill>
                  <a:srgbClr val="002060"/>
                </a:solidFill>
                <a:latin typeface="Monotype Corsiva" pitchFamily="66" charset="0"/>
                <a:cs typeface="Mongolian Baiti" pitchFamily="66" charset="0"/>
              </a:rPr>
              <a:t>ощупом</a:t>
            </a:r>
            <a:r>
              <a:rPr lang="ru-RU" b="1" i="1" dirty="0" smtClean="0">
                <a:solidFill>
                  <a:srgbClr val="002060"/>
                </a:solidFill>
                <a:latin typeface="Monotype Corsiva" pitchFamily="66" charset="0"/>
                <a:cs typeface="Mongolian Baiti" pitchFamily="66" charset="0"/>
              </a:rPr>
              <a:t>.  И сии две науки так соединены между собой, что одна без другой в совершенстве </a:t>
            </a:r>
          </a:p>
          <a:p>
            <a:pPr algn="ctr">
              <a:buNone/>
            </a:pPr>
            <a:r>
              <a:rPr lang="ru-RU" b="1" i="1" dirty="0" smtClean="0">
                <a:solidFill>
                  <a:srgbClr val="002060"/>
                </a:solidFill>
                <a:latin typeface="Monotype Corsiva" pitchFamily="66" charset="0"/>
                <a:cs typeface="Mongolian Baiti" pitchFamily="66" charset="0"/>
              </a:rPr>
              <a:t>быть не могут».</a:t>
            </a:r>
            <a:endParaRPr lang="ru-RU" b="1" dirty="0" smtClean="0">
              <a:solidFill>
                <a:srgbClr val="002060"/>
              </a:solidFill>
              <a:latin typeface="Monotype Corsiva" pitchFamily="66" charset="0"/>
              <a:cs typeface="Mongolian Baiti" pitchFamily="66" charset="0"/>
            </a:endParaRPr>
          </a:p>
          <a:p>
            <a:pPr algn="ctr">
              <a:buNone/>
            </a:pPr>
            <a:r>
              <a:rPr lang="ru-RU" i="1" dirty="0" smtClean="0">
                <a:solidFill>
                  <a:srgbClr val="002060"/>
                </a:solidFill>
                <a:latin typeface="Monotype Corsiva" pitchFamily="66" charset="0"/>
                <a:cs typeface="Mongolian Baiti" pitchFamily="66" charset="0"/>
              </a:rPr>
              <a:t>                                                                   </a:t>
            </a:r>
            <a:r>
              <a:rPr lang="ru-RU" b="1" i="1" dirty="0" smtClean="0">
                <a:solidFill>
                  <a:srgbClr val="002060"/>
                </a:solidFill>
                <a:latin typeface="Monotype Corsiva" pitchFamily="66" charset="0"/>
                <a:cs typeface="Mongolian Baiti" pitchFamily="66" charset="0"/>
              </a:rPr>
              <a:t>М.В. Ломоносов</a:t>
            </a:r>
            <a:r>
              <a:rPr lang="ru-RU" b="1" i="1" dirty="0" smtClean="0">
                <a:solidFill>
                  <a:srgbClr val="002060"/>
                </a:solidFill>
                <a:cs typeface="Mongolian Baiti" pitchFamily="66" charset="0"/>
              </a:rPr>
              <a:t>.</a:t>
            </a:r>
            <a:endParaRPr lang="ru-RU" b="1" dirty="0" smtClean="0">
              <a:solidFill>
                <a:srgbClr val="002060"/>
              </a:solidFill>
              <a:cs typeface="Mongolian Baiti" pitchFamily="66" charset="0"/>
            </a:endParaRPr>
          </a:p>
          <a:p>
            <a:endParaRPr lang="ru-RU" dirty="0"/>
          </a:p>
        </p:txBody>
      </p:sp>
      <p:pic>
        <p:nvPicPr>
          <p:cNvPr id="2050" name="Рисунок 23" descr="Новости Фестиваля науки Официальный сайт Всероссийского Фест…"/>
          <p:cNvPicPr>
            <a:picLocks noChangeAspect="1" noChangeArrowheads="1"/>
          </p:cNvPicPr>
          <p:nvPr/>
        </p:nvPicPr>
        <p:blipFill>
          <a:blip r:embed="rId2" cstate="print"/>
          <a:srcRect/>
          <a:stretch>
            <a:fillRect/>
          </a:stretch>
        </p:blipFill>
        <p:spPr bwMode="auto">
          <a:xfrm>
            <a:off x="7596336" y="1354030"/>
            <a:ext cx="1296144" cy="1507632"/>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211144" cy="1211734"/>
          </a:xfrm>
        </p:spPr>
        <p:txBody>
          <a:bodyPr>
            <a:normAutofit fontScale="90000"/>
          </a:bodyPr>
          <a:lstStyle/>
          <a:p>
            <a:pPr algn="ctr"/>
            <a:r>
              <a:rPr lang="ru-RU" sz="2700" b="1" u="sng" dirty="0">
                <a:solidFill>
                  <a:srgbClr val="002060"/>
                </a:solidFill>
              </a:rPr>
              <a:t>Илья Михайлович </a:t>
            </a:r>
            <a:r>
              <a:rPr lang="ru-RU" sz="2700" b="1" u="sng" dirty="0" smtClean="0">
                <a:solidFill>
                  <a:srgbClr val="002060"/>
                </a:solidFill>
              </a:rPr>
              <a:t>Франк</a:t>
            </a:r>
            <a:r>
              <a:rPr lang="ru-RU" sz="2700" b="1" u="sng" dirty="0" smtClean="0">
                <a:solidFill>
                  <a:srgbClr val="0070C0"/>
                </a:solidFill>
              </a:rPr>
              <a:t> </a:t>
            </a:r>
            <a:br>
              <a:rPr lang="ru-RU" sz="2700" b="1" u="sng" dirty="0" smtClean="0">
                <a:solidFill>
                  <a:srgbClr val="0070C0"/>
                </a:solidFill>
              </a:rPr>
            </a:br>
            <a:r>
              <a:rPr lang="ru-RU" sz="2700" b="1" dirty="0" smtClean="0">
                <a:solidFill>
                  <a:srgbClr val="FF0000"/>
                </a:solidFill>
              </a:rPr>
              <a:t>1958 </a:t>
            </a:r>
            <a:r>
              <a:rPr lang="ru-RU" sz="2700" b="1" dirty="0">
                <a:solidFill>
                  <a:srgbClr val="FF0000"/>
                </a:solidFill>
              </a:rPr>
              <a:t>г. Физика</a:t>
            </a:r>
            <a:br>
              <a:rPr lang="ru-RU" sz="2700" b="1" dirty="0">
                <a:solidFill>
                  <a:srgbClr val="FF0000"/>
                </a:solidFill>
              </a:rPr>
            </a:br>
            <a:endParaRPr lang="ru-RU" sz="2700" b="1" dirty="0">
              <a:solidFill>
                <a:srgbClr val="FF0000"/>
              </a:solidFill>
            </a:endParaRPr>
          </a:p>
        </p:txBody>
      </p:sp>
      <p:sp>
        <p:nvSpPr>
          <p:cNvPr id="3" name="Текст 2"/>
          <p:cNvSpPr>
            <a:spLocks noGrp="1"/>
          </p:cNvSpPr>
          <p:nvPr>
            <p:ph type="body" idx="2"/>
          </p:nvPr>
        </p:nvSpPr>
        <p:spPr>
          <a:xfrm>
            <a:off x="457200" y="1844824"/>
            <a:ext cx="3826768" cy="4281339"/>
          </a:xfrm>
        </p:spPr>
        <p:txBody>
          <a:bodyPr>
            <a:normAutofit/>
          </a:bodyPr>
          <a:lstStyle/>
          <a:p>
            <a:pPr algn="ctr"/>
            <a:r>
              <a:rPr lang="ru-RU" sz="1800" b="1" dirty="0">
                <a:solidFill>
                  <a:srgbClr val="002060"/>
                </a:solidFill>
              </a:rPr>
              <a:t>Профессором МГУ, руководитель  лаборатории Радиоактивного Излучения  НИИ Ядерной Физики,   разработал  теорию движения со скоростью большей скорости света в веществе,  академик  АН СССР, лауреат  Государственной премии, совместно с П. А. Черенковым и </a:t>
            </a:r>
            <a:r>
              <a:rPr lang="ru-RU" sz="1800" b="1" dirty="0" err="1">
                <a:solidFill>
                  <a:srgbClr val="002060"/>
                </a:solidFill>
              </a:rPr>
              <a:t>И</a:t>
            </a:r>
            <a:r>
              <a:rPr lang="ru-RU" sz="1800" b="1" dirty="0">
                <a:solidFill>
                  <a:srgbClr val="002060"/>
                </a:solidFill>
              </a:rPr>
              <a:t>. Е. Таммом, получил Нобелевскую премию по физике "за открытие и объяснение эффекта Черенкова". </a:t>
            </a:r>
          </a:p>
        </p:txBody>
      </p:sp>
      <p:pic>
        <p:nvPicPr>
          <p:cNvPr id="5" name="Объект 4" descr="http://class-fizika.narod.ru/phys/frank.jpg"/>
          <p:cNvPicPr>
            <a:picLocks noGrp="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4860032" y="1916832"/>
            <a:ext cx="3345160" cy="4032448"/>
          </a:xfrm>
          <a:prstGeom prst="rect">
            <a:avLst/>
          </a:prstGeom>
          <a:noFill/>
          <a:ln>
            <a:noFill/>
          </a:ln>
        </p:spPr>
      </p:pic>
    </p:spTree>
    <p:extLst>
      <p:ext uri="{BB962C8B-B14F-4D97-AF65-F5344CB8AC3E}">
        <p14:creationId xmlns:p14="http://schemas.microsoft.com/office/powerpoint/2010/main" xmlns="" val="262542230"/>
      </p:ext>
    </p:extLst>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6779096" cy="936104"/>
          </a:xfrm>
        </p:spPr>
        <p:txBody>
          <a:bodyPr>
            <a:normAutofit fontScale="90000"/>
          </a:bodyPr>
          <a:lstStyle/>
          <a:p>
            <a:pPr algn="ctr"/>
            <a:r>
              <a:rPr lang="ru-RU" dirty="0"/>
              <a:t/>
            </a:r>
            <a:br>
              <a:rPr lang="ru-RU" dirty="0"/>
            </a:br>
            <a:r>
              <a:rPr lang="ru-RU" sz="2700" b="1" u="sng" dirty="0">
                <a:solidFill>
                  <a:srgbClr val="002060"/>
                </a:solidFill>
              </a:rPr>
              <a:t>Игорь Евгеньевич Тамм </a:t>
            </a:r>
            <a:r>
              <a:rPr lang="ru-RU" dirty="0">
                <a:solidFill>
                  <a:srgbClr val="002060"/>
                </a:solidFill>
              </a:rPr>
              <a:t/>
            </a:r>
            <a:br>
              <a:rPr lang="ru-RU" dirty="0">
                <a:solidFill>
                  <a:srgbClr val="002060"/>
                </a:solidFill>
              </a:rPr>
            </a:br>
            <a:r>
              <a:rPr lang="ru-RU" sz="2700" b="1" dirty="0">
                <a:solidFill>
                  <a:srgbClr val="FF0000"/>
                </a:solidFill>
              </a:rPr>
              <a:t>1958 г. Физика</a:t>
            </a:r>
          </a:p>
        </p:txBody>
      </p:sp>
      <p:sp>
        <p:nvSpPr>
          <p:cNvPr id="3" name="Текст 2"/>
          <p:cNvSpPr>
            <a:spLocks noGrp="1"/>
          </p:cNvSpPr>
          <p:nvPr>
            <p:ph type="body" idx="2"/>
          </p:nvPr>
        </p:nvSpPr>
        <p:spPr>
          <a:xfrm>
            <a:off x="827584" y="1700808"/>
            <a:ext cx="3538736" cy="4464496"/>
          </a:xfrm>
        </p:spPr>
        <p:txBody>
          <a:bodyPr>
            <a:normAutofit/>
          </a:bodyPr>
          <a:lstStyle/>
          <a:p>
            <a:pPr algn="ctr"/>
            <a:r>
              <a:rPr lang="ru-RU" sz="1800" b="1" dirty="0">
                <a:solidFill>
                  <a:srgbClr val="002060"/>
                </a:solidFill>
              </a:rPr>
              <a:t>Совместно с  физиками  И. Е. Таммом, П. А. Черенковым и </a:t>
            </a:r>
            <a:r>
              <a:rPr lang="ru-RU" sz="1800" b="1" dirty="0" err="1">
                <a:solidFill>
                  <a:srgbClr val="002060"/>
                </a:solidFill>
              </a:rPr>
              <a:t>И</a:t>
            </a:r>
            <a:r>
              <a:rPr lang="ru-RU" sz="1800" b="1" dirty="0">
                <a:solidFill>
                  <a:srgbClr val="002060"/>
                </a:solidFill>
              </a:rPr>
              <a:t>. М. Франком получил  Нобелевскую премию «за открытие и объяснение эффекта </a:t>
            </a:r>
            <a:r>
              <a:rPr lang="ru-RU" sz="1800" b="1" dirty="0" smtClean="0">
                <a:solidFill>
                  <a:srgbClr val="002060"/>
                </a:solidFill>
              </a:rPr>
              <a:t>Черенкова». </a:t>
            </a:r>
            <a:r>
              <a:rPr lang="ru-RU" sz="1800" b="1" dirty="0">
                <a:solidFill>
                  <a:srgbClr val="002060"/>
                </a:solidFill>
              </a:rPr>
              <a:t>Работа Франка и Тамма — это  математическое описание  открытого Черенковым эффекта, которое «помимо простоты и ясности удовлетворяло ещё и строгим математическим требованиям».</a:t>
            </a:r>
          </a:p>
        </p:txBody>
      </p:sp>
      <p:pic>
        <p:nvPicPr>
          <p:cNvPr id="5" name="Объект 4" descr="http://class-fizika.narod.ru/phys/tamm.jpg"/>
          <p:cNvPicPr>
            <a:picLocks noGrp="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5004048" y="1844824"/>
            <a:ext cx="3024336" cy="4032448"/>
          </a:xfrm>
          <a:prstGeom prst="rect">
            <a:avLst/>
          </a:prstGeom>
          <a:noFill/>
          <a:ln>
            <a:noFill/>
          </a:ln>
        </p:spPr>
      </p:pic>
    </p:spTree>
    <p:extLst>
      <p:ext uri="{BB962C8B-B14F-4D97-AF65-F5344CB8AC3E}">
        <p14:creationId xmlns:p14="http://schemas.microsoft.com/office/powerpoint/2010/main" xmlns="" val="2244836372"/>
      </p:ext>
    </p:extLst>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139136" cy="851694"/>
          </a:xfrm>
        </p:spPr>
        <p:txBody>
          <a:bodyPr>
            <a:normAutofit fontScale="90000"/>
          </a:bodyPr>
          <a:lstStyle/>
          <a:p>
            <a:pPr algn="ctr"/>
            <a:r>
              <a:rPr lang="ru-RU" dirty="0"/>
              <a:t/>
            </a:r>
            <a:br>
              <a:rPr lang="ru-RU" dirty="0"/>
            </a:br>
            <a:r>
              <a:rPr lang="ru-RU" sz="2700" b="1" u="sng" dirty="0">
                <a:solidFill>
                  <a:srgbClr val="002060"/>
                </a:solidFill>
              </a:rPr>
              <a:t>Борис Леонидович Пастернак </a:t>
            </a:r>
            <a:r>
              <a:rPr lang="ru-RU" sz="2700" b="1" u="sng" dirty="0">
                <a:solidFill>
                  <a:schemeClr val="accent4">
                    <a:lumMod val="50000"/>
                  </a:schemeClr>
                </a:solidFill>
              </a:rPr>
              <a:t/>
            </a:r>
            <a:br>
              <a:rPr lang="ru-RU" sz="2700" b="1" u="sng" dirty="0">
                <a:solidFill>
                  <a:schemeClr val="accent4">
                    <a:lumMod val="50000"/>
                  </a:schemeClr>
                </a:solidFill>
              </a:rPr>
            </a:br>
            <a:r>
              <a:rPr lang="ru-RU" sz="2700" b="1" dirty="0">
                <a:solidFill>
                  <a:srgbClr val="FF0000"/>
                </a:solidFill>
              </a:rPr>
              <a:t>1958 г. Литература</a:t>
            </a:r>
          </a:p>
        </p:txBody>
      </p:sp>
      <p:sp>
        <p:nvSpPr>
          <p:cNvPr id="3" name="Текст 2"/>
          <p:cNvSpPr>
            <a:spLocks noGrp="1"/>
          </p:cNvSpPr>
          <p:nvPr>
            <p:ph type="body" idx="2"/>
          </p:nvPr>
        </p:nvSpPr>
        <p:spPr>
          <a:xfrm>
            <a:off x="3131840" y="1484784"/>
            <a:ext cx="5040560" cy="5145360"/>
          </a:xfrm>
        </p:spPr>
        <p:txBody>
          <a:bodyPr>
            <a:noAutofit/>
          </a:bodyPr>
          <a:lstStyle/>
          <a:p>
            <a:pPr algn="ctr"/>
            <a:r>
              <a:rPr lang="ru-RU" sz="1800" b="1" dirty="0">
                <a:solidFill>
                  <a:srgbClr val="002060"/>
                </a:solidFill>
              </a:rPr>
              <a:t>Стихи, великолепные переводы "Гамлета"</a:t>
            </a:r>
          </a:p>
          <a:p>
            <a:pPr algn="ctr"/>
            <a:r>
              <a:rPr lang="ru-RU" sz="1800" b="1" dirty="0">
                <a:solidFill>
                  <a:srgbClr val="002060"/>
                </a:solidFill>
              </a:rPr>
              <a:t>В. Шекспира, "Фауста" Гете, </a:t>
            </a:r>
            <a:r>
              <a:rPr lang="ru-RU" sz="1800" b="1" dirty="0" err="1">
                <a:solidFill>
                  <a:srgbClr val="002060"/>
                </a:solidFill>
              </a:rPr>
              <a:t>Шандора</a:t>
            </a:r>
            <a:r>
              <a:rPr lang="ru-RU" sz="1800" b="1" dirty="0">
                <a:solidFill>
                  <a:srgbClr val="002060"/>
                </a:solidFill>
              </a:rPr>
              <a:t> Петефи, Шиллера. В течение 10 лет им создается роман "Доктор Живаго". Автор считал написание романа "исполнением своего долга" перед соотечественниками. Б. Пастернаку была присуждена Нобелевская премия по литературе "за выдающиеся достижения в современной лирической поэзии и на традиционном поприще великой русской прозы". Пастернак был вынужден отказаться от премии. В Шведскую академию наук  он послал лишь телеграмму, где были такие слова: «Бесконечно благодарен, тронут, горд, удивлён, смущён». Ему предлагали покинуть Россию, но поэт отвечал, что не мыслит себя  вне Родины.</a:t>
            </a:r>
          </a:p>
        </p:txBody>
      </p:sp>
      <p:pic>
        <p:nvPicPr>
          <p:cNvPr id="5" name="Объект 4" descr="http://class-fizika.narod.ru/phys/past.jpg"/>
          <p:cNvPicPr>
            <a:picLocks noGrp="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251520" y="1772816"/>
            <a:ext cx="2736304" cy="3528392"/>
          </a:xfrm>
          <a:prstGeom prst="rect">
            <a:avLst/>
          </a:prstGeom>
          <a:noFill/>
          <a:ln>
            <a:noFill/>
          </a:ln>
        </p:spPr>
      </p:pic>
    </p:spTree>
    <p:extLst>
      <p:ext uri="{BB962C8B-B14F-4D97-AF65-F5344CB8AC3E}">
        <p14:creationId xmlns:p14="http://schemas.microsoft.com/office/powerpoint/2010/main" xmlns="" val="651354297"/>
      </p:ext>
    </p:extLst>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283152" cy="923702"/>
          </a:xfrm>
        </p:spPr>
        <p:txBody>
          <a:bodyPr>
            <a:normAutofit/>
          </a:bodyPr>
          <a:lstStyle/>
          <a:p>
            <a:pPr algn="ctr"/>
            <a:r>
              <a:rPr lang="ru-RU" sz="2700" b="1" u="sng" dirty="0">
                <a:solidFill>
                  <a:srgbClr val="002060"/>
                </a:solidFill>
              </a:rPr>
              <a:t>Лев Давидович Ландау </a:t>
            </a:r>
            <a:br>
              <a:rPr lang="ru-RU" sz="2700" b="1" u="sng" dirty="0">
                <a:solidFill>
                  <a:srgbClr val="002060"/>
                </a:solidFill>
              </a:rPr>
            </a:br>
            <a:r>
              <a:rPr lang="ru-RU" sz="2400" b="1" dirty="0">
                <a:solidFill>
                  <a:srgbClr val="FF0000"/>
                </a:solidFill>
              </a:rPr>
              <a:t>1962 г. Физика</a:t>
            </a:r>
          </a:p>
        </p:txBody>
      </p:sp>
      <p:sp>
        <p:nvSpPr>
          <p:cNvPr id="3" name="Текст 2"/>
          <p:cNvSpPr>
            <a:spLocks noGrp="1"/>
          </p:cNvSpPr>
          <p:nvPr>
            <p:ph type="body" idx="2"/>
          </p:nvPr>
        </p:nvSpPr>
        <p:spPr>
          <a:xfrm>
            <a:off x="395536" y="1556792"/>
            <a:ext cx="4186808" cy="4824536"/>
          </a:xfrm>
        </p:spPr>
        <p:txBody>
          <a:bodyPr>
            <a:normAutofit/>
          </a:bodyPr>
          <a:lstStyle/>
          <a:p>
            <a:pPr algn="ctr"/>
            <a:r>
              <a:rPr lang="ru-RU" sz="1800" b="1" dirty="0">
                <a:solidFill>
                  <a:srgbClr val="002060"/>
                </a:solidFill>
              </a:rPr>
              <a:t>Лауреат  Сталинской премии, сформулировал теорию множественного рождения частиц при столкновении высокоэнергетических пучков,  ввел понятие комбинированной четности, построил теорию двухкомпонентного нейтрино, сформулировал теорию для "квантовой жидкости" Ферми-типа. Награжден медалью Макса Планка и премией Фрица Лондона. Присуждена Нобелевская премия по физике за </a:t>
            </a:r>
            <a:r>
              <a:rPr lang="ru-RU" sz="1800" b="1" dirty="0" smtClean="0">
                <a:solidFill>
                  <a:srgbClr val="002060"/>
                </a:solidFill>
              </a:rPr>
              <a:t> </a:t>
            </a:r>
            <a:r>
              <a:rPr lang="ru-RU" sz="1800" b="1" dirty="0">
                <a:solidFill>
                  <a:srgbClr val="002060"/>
                </a:solidFill>
              </a:rPr>
              <a:t>"революционные теории в области физики конденсированного состояния, особенно жидкого гелия</a:t>
            </a:r>
            <a:r>
              <a:rPr lang="ru-RU" sz="1800" dirty="0">
                <a:solidFill>
                  <a:srgbClr val="002060"/>
                </a:solidFill>
              </a:rPr>
              <a:t>". </a:t>
            </a:r>
          </a:p>
        </p:txBody>
      </p:sp>
      <p:pic>
        <p:nvPicPr>
          <p:cNvPr id="5" name="Объект 4" descr="http://class-fizika.narod.ru/phys/landau.jpg"/>
          <p:cNvPicPr>
            <a:picLocks noGrp="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5148064" y="1772816"/>
            <a:ext cx="3240360" cy="4248472"/>
          </a:xfrm>
          <a:prstGeom prst="rect">
            <a:avLst/>
          </a:prstGeom>
          <a:noFill/>
          <a:ln>
            <a:noFill/>
          </a:ln>
        </p:spPr>
      </p:pic>
    </p:spTree>
    <p:extLst>
      <p:ext uri="{BB962C8B-B14F-4D97-AF65-F5344CB8AC3E}">
        <p14:creationId xmlns:p14="http://schemas.microsoft.com/office/powerpoint/2010/main" xmlns="" val="3205530711"/>
      </p:ext>
    </p:extLst>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283152" cy="995710"/>
          </a:xfrm>
        </p:spPr>
        <p:txBody>
          <a:bodyPr>
            <a:normAutofit fontScale="90000"/>
          </a:bodyPr>
          <a:lstStyle/>
          <a:p>
            <a:pPr algn="ctr"/>
            <a:r>
              <a:rPr lang="ru-RU" dirty="0"/>
              <a:t/>
            </a:r>
            <a:br>
              <a:rPr lang="ru-RU" dirty="0"/>
            </a:br>
            <a:r>
              <a:rPr lang="ru-RU" sz="2700" b="1" u="sng" dirty="0">
                <a:solidFill>
                  <a:srgbClr val="002060"/>
                </a:solidFill>
              </a:rPr>
              <a:t>Николай Геннадьевич Басов </a:t>
            </a:r>
            <a:r>
              <a:rPr lang="ru-RU" sz="2700" b="1" u="sng" dirty="0">
                <a:solidFill>
                  <a:schemeClr val="accent4">
                    <a:lumMod val="50000"/>
                  </a:schemeClr>
                </a:solidFill>
              </a:rPr>
              <a:t/>
            </a:r>
            <a:br>
              <a:rPr lang="ru-RU" sz="2700" b="1" u="sng" dirty="0">
                <a:solidFill>
                  <a:schemeClr val="accent4">
                    <a:lumMod val="50000"/>
                  </a:schemeClr>
                </a:solidFill>
              </a:rPr>
            </a:br>
            <a:r>
              <a:rPr lang="ru-RU" sz="2700" b="1" dirty="0">
                <a:solidFill>
                  <a:srgbClr val="FF0000"/>
                </a:solidFill>
              </a:rPr>
              <a:t>1964 г. Физика</a:t>
            </a:r>
          </a:p>
        </p:txBody>
      </p:sp>
      <p:sp>
        <p:nvSpPr>
          <p:cNvPr id="3" name="Текст 2"/>
          <p:cNvSpPr>
            <a:spLocks noGrp="1"/>
          </p:cNvSpPr>
          <p:nvPr>
            <p:ph type="body" idx="2"/>
          </p:nvPr>
        </p:nvSpPr>
        <p:spPr>
          <a:xfrm>
            <a:off x="4283968" y="1628800"/>
            <a:ext cx="3826768" cy="4896544"/>
          </a:xfrm>
        </p:spPr>
        <p:txBody>
          <a:bodyPr>
            <a:noAutofit/>
          </a:bodyPr>
          <a:lstStyle/>
          <a:p>
            <a:pPr algn="ctr"/>
            <a:r>
              <a:rPr lang="ru-RU" sz="1800" b="1" dirty="0">
                <a:solidFill>
                  <a:srgbClr val="002060"/>
                </a:solidFill>
              </a:rPr>
              <a:t>Профессор, директор Физического института  Академии Наук СССР,  Лауреат Ленинской премии за исследования по созданию молекулярных осцилляторов и парамагнитных усилителей, исследовал возможности применения лазеров для получения термоядерной плазмы. Совместно с А. М. Прохоровым и Чарльзом </a:t>
            </a:r>
            <a:r>
              <a:rPr lang="ru-RU" sz="1800" b="1" dirty="0" err="1">
                <a:solidFill>
                  <a:srgbClr val="002060"/>
                </a:solidFill>
              </a:rPr>
              <a:t>Таунсом</a:t>
            </a:r>
            <a:r>
              <a:rPr lang="ru-RU" sz="1800" b="1" dirty="0">
                <a:solidFill>
                  <a:srgbClr val="002060"/>
                </a:solidFill>
              </a:rPr>
              <a:t>  получает Нобелевскую премию по физике за разработку принципа действия лазера и мазера. </a:t>
            </a:r>
          </a:p>
        </p:txBody>
      </p:sp>
      <p:pic>
        <p:nvPicPr>
          <p:cNvPr id="5" name="Объект 4" descr="http://class-fizika.narod.ru/phys/basov.jpg"/>
          <p:cNvPicPr>
            <a:picLocks noGrp="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539552" y="1628800"/>
            <a:ext cx="3384376" cy="4104456"/>
          </a:xfrm>
          <a:prstGeom prst="rect">
            <a:avLst/>
          </a:prstGeom>
          <a:noFill/>
          <a:ln>
            <a:noFill/>
          </a:ln>
        </p:spPr>
      </p:pic>
    </p:spTree>
    <p:extLst>
      <p:ext uri="{BB962C8B-B14F-4D97-AF65-F5344CB8AC3E}">
        <p14:creationId xmlns:p14="http://schemas.microsoft.com/office/powerpoint/2010/main" xmlns="" val="776789800"/>
      </p:ext>
    </p:extLst>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139136" cy="923702"/>
          </a:xfrm>
        </p:spPr>
        <p:txBody>
          <a:bodyPr>
            <a:normAutofit/>
          </a:bodyPr>
          <a:lstStyle/>
          <a:p>
            <a:pPr algn="ctr"/>
            <a:r>
              <a:rPr lang="ru-RU" sz="2700" b="1" u="sng" dirty="0">
                <a:solidFill>
                  <a:srgbClr val="002060"/>
                </a:solidFill>
              </a:rPr>
              <a:t>Александр Михайлович Прохоров </a:t>
            </a:r>
            <a:r>
              <a:rPr lang="ru-RU" sz="2700" b="1" u="sng" dirty="0">
                <a:solidFill>
                  <a:schemeClr val="accent4">
                    <a:lumMod val="50000"/>
                  </a:schemeClr>
                </a:solidFill>
              </a:rPr>
              <a:t/>
            </a:r>
            <a:br>
              <a:rPr lang="ru-RU" sz="2700" b="1" u="sng" dirty="0">
                <a:solidFill>
                  <a:schemeClr val="accent4">
                    <a:lumMod val="50000"/>
                  </a:schemeClr>
                </a:solidFill>
              </a:rPr>
            </a:br>
            <a:r>
              <a:rPr lang="ru-RU" sz="2700" b="1" dirty="0">
                <a:solidFill>
                  <a:srgbClr val="FF0000"/>
                </a:solidFill>
              </a:rPr>
              <a:t>1964 г. Физика</a:t>
            </a:r>
          </a:p>
        </p:txBody>
      </p:sp>
      <p:sp>
        <p:nvSpPr>
          <p:cNvPr id="3" name="Текст 2"/>
          <p:cNvSpPr>
            <a:spLocks noGrp="1"/>
          </p:cNvSpPr>
          <p:nvPr>
            <p:ph type="body" idx="2"/>
          </p:nvPr>
        </p:nvSpPr>
        <p:spPr>
          <a:xfrm>
            <a:off x="4067944" y="1628800"/>
            <a:ext cx="3816424" cy="4602163"/>
          </a:xfrm>
        </p:spPr>
        <p:txBody>
          <a:bodyPr>
            <a:noAutofit/>
          </a:bodyPr>
          <a:lstStyle/>
          <a:p>
            <a:pPr algn="ctr"/>
            <a:r>
              <a:rPr lang="ru-RU" sz="1800" b="1" dirty="0">
                <a:solidFill>
                  <a:srgbClr val="002060"/>
                </a:solidFill>
              </a:rPr>
              <a:t>Действительный член Российской Академии Наук, главный редактор "Большой Советской Энциклопедии",  основатель Института общей физики РАН, лауреат Ленинской и Государственных премий в области науки и техники и Нобелевской Премии по физике, создатель квантовой электроники. Совместно с  Н.Г. Басовым и Чарльзом </a:t>
            </a:r>
            <a:r>
              <a:rPr lang="ru-RU" sz="1800" b="1" dirty="0" err="1">
                <a:solidFill>
                  <a:srgbClr val="002060"/>
                </a:solidFill>
              </a:rPr>
              <a:t>Таунсом</a:t>
            </a:r>
            <a:r>
              <a:rPr lang="ru-RU" sz="1800" b="1" dirty="0">
                <a:solidFill>
                  <a:srgbClr val="002060"/>
                </a:solidFill>
              </a:rPr>
              <a:t>  получил  Нобелевскую премию по физике за разработку принципа действия лазера и мазера. </a:t>
            </a:r>
          </a:p>
        </p:txBody>
      </p:sp>
      <p:pic>
        <p:nvPicPr>
          <p:cNvPr id="5" name="Объект 4" descr="http://class-fizika.narod.ru/phys/proh.jpg"/>
          <p:cNvPicPr>
            <a:picLocks noGrp="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467544" y="1772816"/>
            <a:ext cx="3312368" cy="4248472"/>
          </a:xfrm>
          <a:prstGeom prst="rect">
            <a:avLst/>
          </a:prstGeom>
          <a:noFill/>
          <a:ln>
            <a:noFill/>
          </a:ln>
        </p:spPr>
      </p:pic>
    </p:spTree>
    <p:extLst>
      <p:ext uri="{BB962C8B-B14F-4D97-AF65-F5344CB8AC3E}">
        <p14:creationId xmlns:p14="http://schemas.microsoft.com/office/powerpoint/2010/main" xmlns="" val="68304401"/>
      </p:ext>
    </p:extLst>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355160" cy="1067718"/>
          </a:xfrm>
        </p:spPr>
        <p:txBody>
          <a:bodyPr>
            <a:normAutofit/>
          </a:bodyPr>
          <a:lstStyle/>
          <a:p>
            <a:pPr algn="ctr"/>
            <a:r>
              <a:rPr lang="ru-RU" sz="2700" b="1" u="sng" dirty="0">
                <a:solidFill>
                  <a:srgbClr val="002060"/>
                </a:solidFill>
              </a:rPr>
              <a:t>Михаил Александрович Шолохов </a:t>
            </a:r>
            <a:br>
              <a:rPr lang="ru-RU" sz="2700" b="1" u="sng" dirty="0">
                <a:solidFill>
                  <a:srgbClr val="002060"/>
                </a:solidFill>
              </a:rPr>
            </a:br>
            <a:r>
              <a:rPr lang="ru-RU" sz="2700" b="1" dirty="0">
                <a:solidFill>
                  <a:srgbClr val="FF0000"/>
                </a:solidFill>
              </a:rPr>
              <a:t>1965 г. Литература</a:t>
            </a:r>
          </a:p>
        </p:txBody>
      </p:sp>
      <p:sp>
        <p:nvSpPr>
          <p:cNvPr id="3" name="Текст 2"/>
          <p:cNvSpPr>
            <a:spLocks noGrp="1"/>
          </p:cNvSpPr>
          <p:nvPr>
            <p:ph type="body" idx="2"/>
          </p:nvPr>
        </p:nvSpPr>
        <p:spPr>
          <a:xfrm>
            <a:off x="251520" y="1772816"/>
            <a:ext cx="4176464" cy="4464496"/>
          </a:xfrm>
        </p:spPr>
        <p:txBody>
          <a:bodyPr>
            <a:noAutofit/>
          </a:bodyPr>
          <a:lstStyle/>
          <a:p>
            <a:pPr algn="ctr"/>
            <a:r>
              <a:rPr lang="ru-RU" sz="1800" b="1" dirty="0" smtClean="0">
                <a:solidFill>
                  <a:srgbClr val="002060"/>
                </a:solidFill>
              </a:rPr>
              <a:t>Советский </a:t>
            </a:r>
            <a:r>
              <a:rPr lang="ru-RU" sz="1800" b="1" dirty="0">
                <a:solidFill>
                  <a:srgbClr val="002060"/>
                </a:solidFill>
              </a:rPr>
              <a:t>писатель. Академик АН СССР (1939). Дважды Герой Социалистического Труда (1967, 1980</a:t>
            </a:r>
            <a:r>
              <a:rPr lang="ru-RU" sz="1800" b="1" dirty="0" smtClean="0">
                <a:solidFill>
                  <a:srgbClr val="002060"/>
                </a:solidFill>
              </a:rPr>
              <a:t>).</a:t>
            </a:r>
            <a:r>
              <a:rPr lang="ru-RU" sz="1800" b="1" dirty="0">
                <a:solidFill>
                  <a:srgbClr val="002060"/>
                </a:solidFill>
              </a:rPr>
              <a:t>Автор произведений:</a:t>
            </a:r>
          </a:p>
          <a:p>
            <a:pPr algn="ctr"/>
            <a:r>
              <a:rPr lang="ru-RU" sz="1800" b="1" dirty="0" smtClean="0">
                <a:solidFill>
                  <a:srgbClr val="002060"/>
                </a:solidFill>
              </a:rPr>
              <a:t>«</a:t>
            </a:r>
            <a:r>
              <a:rPr lang="ru-RU" sz="1800" b="1" dirty="0">
                <a:solidFill>
                  <a:srgbClr val="002060"/>
                </a:solidFill>
              </a:rPr>
              <a:t>Донские рассказы</a:t>
            </a:r>
            <a:r>
              <a:rPr lang="ru-RU" sz="1800" b="1" dirty="0" smtClean="0">
                <a:solidFill>
                  <a:srgbClr val="002060"/>
                </a:solidFill>
              </a:rPr>
              <a:t>»,    </a:t>
            </a:r>
            <a:r>
              <a:rPr lang="ru-RU" sz="1800" b="1" dirty="0">
                <a:solidFill>
                  <a:srgbClr val="002060"/>
                </a:solidFill>
              </a:rPr>
              <a:t>«Лазоревая степь</a:t>
            </a:r>
            <a:r>
              <a:rPr lang="ru-RU" sz="1800" b="1" dirty="0" smtClean="0">
                <a:solidFill>
                  <a:srgbClr val="002060"/>
                </a:solidFill>
              </a:rPr>
              <a:t>»,    </a:t>
            </a:r>
            <a:r>
              <a:rPr lang="ru-RU" sz="1800" b="1" dirty="0">
                <a:solidFill>
                  <a:srgbClr val="002060"/>
                </a:solidFill>
              </a:rPr>
              <a:t>«Тихий Дон</a:t>
            </a:r>
            <a:r>
              <a:rPr lang="ru-RU" sz="1800" b="1" dirty="0" smtClean="0">
                <a:solidFill>
                  <a:srgbClr val="002060"/>
                </a:solidFill>
              </a:rPr>
              <a:t>»,   </a:t>
            </a:r>
            <a:r>
              <a:rPr lang="ru-RU" sz="1800" b="1" dirty="0">
                <a:solidFill>
                  <a:srgbClr val="002060"/>
                </a:solidFill>
              </a:rPr>
              <a:t>«Поднятая целина</a:t>
            </a:r>
            <a:r>
              <a:rPr lang="ru-RU" sz="1800" b="1" dirty="0" smtClean="0">
                <a:solidFill>
                  <a:srgbClr val="002060"/>
                </a:solidFill>
              </a:rPr>
              <a:t>»,    </a:t>
            </a:r>
            <a:r>
              <a:rPr lang="ru-RU" sz="1800" b="1" dirty="0">
                <a:solidFill>
                  <a:srgbClr val="002060"/>
                </a:solidFill>
              </a:rPr>
              <a:t>«Они сражались за Родину</a:t>
            </a:r>
            <a:r>
              <a:rPr lang="ru-RU" sz="1800" b="1" dirty="0" smtClean="0">
                <a:solidFill>
                  <a:srgbClr val="002060"/>
                </a:solidFill>
              </a:rPr>
              <a:t>»,    </a:t>
            </a:r>
            <a:r>
              <a:rPr lang="ru-RU" sz="1800" b="1" dirty="0">
                <a:solidFill>
                  <a:srgbClr val="002060"/>
                </a:solidFill>
              </a:rPr>
              <a:t>«Судьба человека</a:t>
            </a:r>
            <a:r>
              <a:rPr lang="ru-RU" sz="1800" b="1" dirty="0" smtClean="0">
                <a:solidFill>
                  <a:srgbClr val="002060"/>
                </a:solidFill>
              </a:rPr>
              <a:t>»,    </a:t>
            </a:r>
            <a:r>
              <a:rPr lang="ru-RU" sz="1800" b="1" dirty="0">
                <a:solidFill>
                  <a:srgbClr val="002060"/>
                </a:solidFill>
              </a:rPr>
              <a:t>«Наука ненависти</a:t>
            </a:r>
            <a:r>
              <a:rPr lang="ru-RU" sz="1800" b="1" dirty="0" smtClean="0">
                <a:solidFill>
                  <a:srgbClr val="002060"/>
                </a:solidFill>
              </a:rPr>
              <a:t>»,    </a:t>
            </a:r>
            <a:r>
              <a:rPr lang="ru-RU" sz="1800" b="1" dirty="0">
                <a:solidFill>
                  <a:srgbClr val="002060"/>
                </a:solidFill>
              </a:rPr>
              <a:t>«Слово о Родине</a:t>
            </a:r>
            <a:r>
              <a:rPr lang="ru-RU" sz="1800" b="1" dirty="0" smtClean="0">
                <a:solidFill>
                  <a:srgbClr val="002060"/>
                </a:solidFill>
              </a:rPr>
              <a:t>»,    </a:t>
            </a:r>
            <a:r>
              <a:rPr lang="ru-RU" sz="1800" b="1" dirty="0">
                <a:solidFill>
                  <a:srgbClr val="002060"/>
                </a:solidFill>
              </a:rPr>
              <a:t>«</a:t>
            </a:r>
            <a:r>
              <a:rPr lang="ru-RU" sz="1800" b="1" dirty="0" err="1">
                <a:solidFill>
                  <a:srgbClr val="002060"/>
                </a:solidFill>
              </a:rPr>
              <a:t>Нахалёнок</a:t>
            </a:r>
            <a:r>
              <a:rPr lang="ru-RU" sz="1800" b="1" dirty="0" smtClean="0">
                <a:solidFill>
                  <a:srgbClr val="002060"/>
                </a:solidFill>
              </a:rPr>
              <a:t>».</a:t>
            </a:r>
          </a:p>
          <a:p>
            <a:pPr algn="ctr"/>
            <a:r>
              <a:rPr lang="ru-RU" sz="1800" b="1" dirty="0" smtClean="0">
                <a:solidFill>
                  <a:srgbClr val="002060"/>
                </a:solidFill>
              </a:rPr>
              <a:t>В </a:t>
            </a:r>
            <a:r>
              <a:rPr lang="ru-RU" sz="1800" b="1" dirty="0">
                <a:solidFill>
                  <a:srgbClr val="002060"/>
                </a:solidFill>
              </a:rPr>
              <a:t>1965 году Шолохову М.А. присуждается Нобелевская премия за роман «Тихий Дон», «за художественную силу и цельность эпоса о Донском казачестве в переломное для России время</a:t>
            </a:r>
            <a:r>
              <a:rPr lang="ru-RU" sz="1800" b="1" dirty="0" smtClean="0">
                <a:solidFill>
                  <a:srgbClr val="002060"/>
                </a:solidFill>
              </a:rPr>
              <a:t>».</a:t>
            </a:r>
            <a:endParaRPr lang="ru-RU" sz="1800" b="1" dirty="0">
              <a:solidFill>
                <a:srgbClr val="002060"/>
              </a:solidFill>
            </a:endParaRPr>
          </a:p>
        </p:txBody>
      </p:sp>
      <p:pic>
        <p:nvPicPr>
          <p:cNvPr id="5" name="Объект 4" descr="http://class-fizika.narod.ru/phys/schol.jpg"/>
          <p:cNvPicPr>
            <a:picLocks noGrp="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4860032" y="1772816"/>
            <a:ext cx="3240360" cy="4176464"/>
          </a:xfrm>
          <a:prstGeom prst="rect">
            <a:avLst/>
          </a:prstGeom>
          <a:noFill/>
          <a:ln>
            <a:noFill/>
          </a:ln>
        </p:spPr>
      </p:pic>
    </p:spTree>
    <p:extLst>
      <p:ext uri="{BB962C8B-B14F-4D97-AF65-F5344CB8AC3E}">
        <p14:creationId xmlns:p14="http://schemas.microsoft.com/office/powerpoint/2010/main" xmlns="" val="2823027658"/>
      </p:ext>
    </p:extLst>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643192" cy="1067718"/>
          </a:xfrm>
        </p:spPr>
        <p:txBody>
          <a:bodyPr>
            <a:normAutofit/>
          </a:bodyPr>
          <a:lstStyle/>
          <a:p>
            <a:pPr algn="ctr"/>
            <a:r>
              <a:rPr lang="ru-RU" sz="2400" b="1" u="sng" dirty="0">
                <a:solidFill>
                  <a:srgbClr val="002060"/>
                </a:solidFill>
              </a:rPr>
              <a:t>Александр Исаевич Солженицын </a:t>
            </a:r>
            <a:br>
              <a:rPr lang="ru-RU" sz="2400" b="1" u="sng" dirty="0">
                <a:solidFill>
                  <a:srgbClr val="002060"/>
                </a:solidFill>
              </a:rPr>
            </a:br>
            <a:r>
              <a:rPr lang="ru-RU" sz="2700" b="1" dirty="0">
                <a:solidFill>
                  <a:srgbClr val="FF0000"/>
                </a:solidFill>
              </a:rPr>
              <a:t>1970 г. Литература</a:t>
            </a:r>
          </a:p>
        </p:txBody>
      </p:sp>
      <p:sp>
        <p:nvSpPr>
          <p:cNvPr id="3" name="Текст 2"/>
          <p:cNvSpPr>
            <a:spLocks noGrp="1"/>
          </p:cNvSpPr>
          <p:nvPr>
            <p:ph type="body" idx="2"/>
          </p:nvPr>
        </p:nvSpPr>
        <p:spPr>
          <a:xfrm>
            <a:off x="251520" y="1772816"/>
            <a:ext cx="4248472" cy="4536504"/>
          </a:xfrm>
        </p:spPr>
        <p:txBody>
          <a:bodyPr>
            <a:normAutofit/>
          </a:bodyPr>
          <a:lstStyle/>
          <a:p>
            <a:pPr algn="ctr"/>
            <a:r>
              <a:rPr lang="ru-RU" sz="1800" b="1" dirty="0">
                <a:solidFill>
                  <a:srgbClr val="002060"/>
                </a:solidFill>
              </a:rPr>
              <a:t>За несогласие с официальной политикой  был исключен из Союза писателей СССР. Его произведения печатались за границей. В 1970 Солженицын был удостоен Нобелевской премии по </a:t>
            </a:r>
            <a:r>
              <a:rPr lang="ru-RU" sz="1800" b="1" dirty="0" smtClean="0">
                <a:solidFill>
                  <a:srgbClr val="002060"/>
                </a:solidFill>
              </a:rPr>
              <a:t>литературе «</a:t>
            </a:r>
            <a:r>
              <a:rPr lang="ru-RU" sz="1800" b="1" dirty="0">
                <a:solidFill>
                  <a:srgbClr val="002060"/>
                </a:solidFill>
              </a:rPr>
              <a:t>за нравственную силу, с которой он следовал непреложным традициям русской литературы» . В 1973 во Франции вышел в свет 1-й том «Архипелага ГУЛАГ». В 1974  был арестован, обвинен в «измене родине», лишен советского гражданства и без суда вывезен из страны. </a:t>
            </a:r>
          </a:p>
        </p:txBody>
      </p:sp>
      <p:pic>
        <p:nvPicPr>
          <p:cNvPr id="5" name="Объект 4" descr="http://class-fizika.narod.ru/phys/sol.jpg"/>
          <p:cNvPicPr>
            <a:picLocks noGrp="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5436096" y="1916832"/>
            <a:ext cx="3312368" cy="4248472"/>
          </a:xfrm>
          <a:prstGeom prst="rect">
            <a:avLst/>
          </a:prstGeom>
          <a:noFill/>
          <a:ln>
            <a:noFill/>
          </a:ln>
        </p:spPr>
      </p:pic>
    </p:spTree>
    <p:extLst>
      <p:ext uri="{BB962C8B-B14F-4D97-AF65-F5344CB8AC3E}">
        <p14:creationId xmlns:p14="http://schemas.microsoft.com/office/powerpoint/2010/main" xmlns="" val="2359861305"/>
      </p:ext>
    </p:extLst>
  </p:cSld>
  <p:clrMapOvr>
    <a:masterClrMapping/>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355160" cy="1139726"/>
          </a:xfrm>
        </p:spPr>
        <p:txBody>
          <a:bodyPr>
            <a:normAutofit/>
          </a:bodyPr>
          <a:lstStyle/>
          <a:p>
            <a:pPr algn="ctr"/>
            <a:r>
              <a:rPr lang="ru-RU" sz="2700" b="1" u="sng" dirty="0">
                <a:solidFill>
                  <a:srgbClr val="002060"/>
                </a:solidFill>
              </a:rPr>
              <a:t>Андрей Дмитриевич Сахаров </a:t>
            </a:r>
            <a:br>
              <a:rPr lang="ru-RU" sz="2700" b="1" u="sng" dirty="0">
                <a:solidFill>
                  <a:srgbClr val="002060"/>
                </a:solidFill>
              </a:rPr>
            </a:br>
            <a:r>
              <a:rPr lang="ru-RU" sz="2700" b="1" dirty="0">
                <a:solidFill>
                  <a:srgbClr val="FF0000"/>
                </a:solidFill>
              </a:rPr>
              <a:t>1975 г. Премия мира</a:t>
            </a:r>
          </a:p>
        </p:txBody>
      </p:sp>
      <p:sp>
        <p:nvSpPr>
          <p:cNvPr id="3" name="Текст 2"/>
          <p:cNvSpPr>
            <a:spLocks noGrp="1"/>
          </p:cNvSpPr>
          <p:nvPr>
            <p:ph type="body" idx="2"/>
          </p:nvPr>
        </p:nvSpPr>
        <p:spPr>
          <a:xfrm>
            <a:off x="3995936" y="1772816"/>
            <a:ext cx="3970784" cy="4320480"/>
          </a:xfrm>
        </p:spPr>
        <p:txBody>
          <a:bodyPr>
            <a:normAutofit fontScale="92500" lnSpcReduction="10000"/>
          </a:bodyPr>
          <a:lstStyle/>
          <a:p>
            <a:pPr algn="ctr"/>
            <a:r>
              <a:rPr lang="ru-RU" sz="1900" b="1" dirty="0" smtClean="0">
                <a:solidFill>
                  <a:srgbClr val="002060"/>
                </a:solidFill>
              </a:rPr>
              <a:t>Советский </a:t>
            </a:r>
            <a:r>
              <a:rPr lang="ru-RU" sz="1900" b="1" dirty="0">
                <a:solidFill>
                  <a:srgbClr val="002060"/>
                </a:solidFill>
              </a:rPr>
              <a:t>физик, академик АН СССР, один из создателей первой советской водородной бомбы. Впоследствии — общественный деятель, диссидент и правозащитник; народный депутат </a:t>
            </a:r>
            <a:r>
              <a:rPr lang="ru-RU" sz="1900" b="1" dirty="0" smtClean="0">
                <a:solidFill>
                  <a:srgbClr val="002060"/>
                </a:solidFill>
              </a:rPr>
              <a:t>СССР. </a:t>
            </a:r>
            <a:r>
              <a:rPr lang="ru-RU" sz="1900" b="1" dirty="0">
                <a:solidFill>
                  <a:srgbClr val="002060"/>
                </a:solidFill>
              </a:rPr>
              <a:t>Вместе с Таммом   участвовал в  исследованиях управляемой термоядерной реакции</a:t>
            </a:r>
            <a:r>
              <a:rPr lang="ru-RU" sz="1900" b="1" dirty="0" smtClean="0">
                <a:solidFill>
                  <a:srgbClr val="002060"/>
                </a:solidFill>
              </a:rPr>
              <a:t>. Награжден  Нобелевской премией «</a:t>
            </a:r>
            <a:r>
              <a:rPr lang="ru-RU" sz="1900" b="1" dirty="0">
                <a:solidFill>
                  <a:srgbClr val="002060"/>
                </a:solidFill>
              </a:rPr>
              <a:t>За бесстрашную поддержку фундаментальных принципов мира между людьми и мужественную борьбу со злоупотреблением властью и любыми формами подавления человеческого достоинства».</a:t>
            </a:r>
          </a:p>
          <a:p>
            <a:endParaRPr lang="ru-RU" sz="1800" b="1" dirty="0">
              <a:solidFill>
                <a:schemeClr val="bg1">
                  <a:lumMod val="95000"/>
                  <a:lumOff val="5000"/>
                </a:schemeClr>
              </a:solidFill>
            </a:endParaRPr>
          </a:p>
          <a:p>
            <a:endParaRPr lang="ru-RU" dirty="0"/>
          </a:p>
        </p:txBody>
      </p:sp>
      <p:pic>
        <p:nvPicPr>
          <p:cNvPr id="5" name="Объект 4" descr="http://class-fizika.narod.ru/phys/sah.jpg"/>
          <p:cNvPicPr>
            <a:picLocks noGrp="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395536" y="1916832"/>
            <a:ext cx="3240360" cy="4104456"/>
          </a:xfrm>
          <a:prstGeom prst="rect">
            <a:avLst/>
          </a:prstGeom>
          <a:noFill/>
          <a:ln>
            <a:noFill/>
          </a:ln>
        </p:spPr>
      </p:pic>
    </p:spTree>
    <p:extLst>
      <p:ext uri="{BB962C8B-B14F-4D97-AF65-F5344CB8AC3E}">
        <p14:creationId xmlns:p14="http://schemas.microsoft.com/office/powerpoint/2010/main" xmlns="" val="959999442"/>
      </p:ext>
    </p:extLst>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283152" cy="995710"/>
          </a:xfrm>
        </p:spPr>
        <p:txBody>
          <a:bodyPr>
            <a:normAutofit/>
          </a:bodyPr>
          <a:lstStyle/>
          <a:p>
            <a:pPr algn="ctr"/>
            <a:r>
              <a:rPr lang="ru-RU" sz="2400" b="1" u="sng" dirty="0">
                <a:solidFill>
                  <a:srgbClr val="002060"/>
                </a:solidFill>
              </a:rPr>
              <a:t>Леонид Витальевич Канторович</a:t>
            </a:r>
            <a:r>
              <a:rPr lang="ru-RU" sz="2400" b="1" u="sng" dirty="0">
                <a:solidFill>
                  <a:schemeClr val="accent4">
                    <a:lumMod val="50000"/>
                  </a:schemeClr>
                </a:solidFill>
              </a:rPr>
              <a:t/>
            </a:r>
            <a:br>
              <a:rPr lang="ru-RU" sz="2400" b="1" u="sng" dirty="0">
                <a:solidFill>
                  <a:schemeClr val="accent4">
                    <a:lumMod val="50000"/>
                  </a:schemeClr>
                </a:solidFill>
              </a:rPr>
            </a:br>
            <a:r>
              <a:rPr lang="ru-RU" sz="2700" b="1" dirty="0">
                <a:solidFill>
                  <a:srgbClr val="FF0000"/>
                </a:solidFill>
              </a:rPr>
              <a:t>1975 г. Экономика</a:t>
            </a:r>
          </a:p>
        </p:txBody>
      </p:sp>
      <p:sp>
        <p:nvSpPr>
          <p:cNvPr id="3" name="Текст 2"/>
          <p:cNvSpPr>
            <a:spLocks noGrp="1"/>
          </p:cNvSpPr>
          <p:nvPr>
            <p:ph type="body" idx="2"/>
          </p:nvPr>
        </p:nvSpPr>
        <p:spPr>
          <a:xfrm>
            <a:off x="4211960" y="2204864"/>
            <a:ext cx="3106688" cy="3849291"/>
          </a:xfrm>
        </p:spPr>
        <p:txBody>
          <a:bodyPr>
            <a:normAutofit/>
          </a:bodyPr>
          <a:lstStyle/>
          <a:p>
            <a:pPr algn="ctr"/>
            <a:r>
              <a:rPr lang="ru-RU" sz="1800" b="1" dirty="0" err="1">
                <a:solidFill>
                  <a:srgbClr val="002060"/>
                </a:solidFill>
              </a:rPr>
              <a:t>Л.В.Канторович</a:t>
            </a:r>
            <a:r>
              <a:rPr lang="ru-RU" sz="1800" b="1" dirty="0">
                <a:solidFill>
                  <a:srgbClr val="002060"/>
                </a:solidFill>
              </a:rPr>
              <a:t> советский математик и экономист, пионер и один из создателей линейного </a:t>
            </a:r>
            <a:r>
              <a:rPr lang="ru-RU" sz="1800" b="1" dirty="0" smtClean="0">
                <a:solidFill>
                  <a:srgbClr val="002060"/>
                </a:solidFill>
              </a:rPr>
              <a:t>программирования. Был </a:t>
            </a:r>
            <a:r>
              <a:rPr lang="ru-RU" sz="1800" b="1" dirty="0">
                <a:solidFill>
                  <a:srgbClr val="002060"/>
                </a:solidFill>
              </a:rPr>
              <a:t>удостоен Нобелевской премии по экономике (совместно с американским экономистом </a:t>
            </a:r>
            <a:r>
              <a:rPr lang="ru-RU" sz="1800" b="1" dirty="0" err="1">
                <a:solidFill>
                  <a:srgbClr val="002060"/>
                </a:solidFill>
              </a:rPr>
              <a:t>Т.Купмансом</a:t>
            </a:r>
            <a:r>
              <a:rPr lang="ru-RU" sz="1800" b="1" dirty="0">
                <a:solidFill>
                  <a:srgbClr val="002060"/>
                </a:solidFill>
              </a:rPr>
              <a:t>) за работы по теории </a:t>
            </a:r>
            <a:r>
              <a:rPr lang="ru-RU" sz="1800" b="1" dirty="0" smtClean="0">
                <a:solidFill>
                  <a:srgbClr val="002060"/>
                </a:solidFill>
              </a:rPr>
              <a:t>оптимизации распределения ресурсов.</a:t>
            </a:r>
            <a:endParaRPr lang="ru-RU" sz="1800" b="1" dirty="0">
              <a:solidFill>
                <a:srgbClr val="002060"/>
              </a:solidFill>
            </a:endParaRPr>
          </a:p>
        </p:txBody>
      </p:sp>
      <p:pic>
        <p:nvPicPr>
          <p:cNvPr id="5" name="Объект 4" descr="http://class-fizika.narod.ru/phys/kant.jpg"/>
          <p:cNvPicPr>
            <a:picLocks noGrp="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611560" y="1700808"/>
            <a:ext cx="3168352" cy="4176464"/>
          </a:xfrm>
          <a:prstGeom prst="rect">
            <a:avLst/>
          </a:prstGeom>
          <a:noFill/>
          <a:ln>
            <a:noFill/>
          </a:ln>
        </p:spPr>
      </p:pic>
    </p:spTree>
    <p:extLst>
      <p:ext uri="{BB962C8B-B14F-4D97-AF65-F5344CB8AC3E}">
        <p14:creationId xmlns:p14="http://schemas.microsoft.com/office/powerpoint/2010/main" xmlns="" val="4009286389"/>
      </p:ext>
    </p:extLst>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24930" name="Picture 2" descr="http://bigslide.ru/images/13/12856/960/img1.jpg"/>
          <p:cNvPicPr>
            <a:picLocks noChangeAspect="1" noChangeArrowheads="1"/>
          </p:cNvPicPr>
          <p:nvPr/>
        </p:nvPicPr>
        <p:blipFill>
          <a:blip r:embed="rId2" cstate="print"/>
          <a:srcRect/>
          <a:stretch>
            <a:fillRect/>
          </a:stretch>
        </p:blipFill>
        <p:spPr bwMode="auto">
          <a:xfrm>
            <a:off x="395536" y="188640"/>
            <a:ext cx="7536838" cy="6408712"/>
          </a:xfrm>
          <a:prstGeom prst="rect">
            <a:avLst/>
          </a:prstGeom>
          <a:noFill/>
        </p:spPr>
      </p:pic>
    </p:spTree>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7211144" cy="1008112"/>
          </a:xfrm>
        </p:spPr>
        <p:txBody>
          <a:bodyPr>
            <a:normAutofit/>
          </a:bodyPr>
          <a:lstStyle/>
          <a:p>
            <a:pPr algn="ctr"/>
            <a:r>
              <a:rPr lang="ru-RU" sz="2400" b="1" u="sng" dirty="0">
                <a:solidFill>
                  <a:srgbClr val="002060"/>
                </a:solidFill>
              </a:rPr>
              <a:t>Пётр Леонидович </a:t>
            </a:r>
            <a:r>
              <a:rPr lang="ru-RU" sz="2400" b="1" u="sng" dirty="0" err="1">
                <a:solidFill>
                  <a:srgbClr val="002060"/>
                </a:solidFill>
              </a:rPr>
              <a:t>Капица</a:t>
            </a:r>
            <a:r>
              <a:rPr lang="ru-RU" sz="2400" b="1" u="sng" dirty="0">
                <a:solidFill>
                  <a:srgbClr val="002060"/>
                </a:solidFill>
              </a:rPr>
              <a:t> </a:t>
            </a:r>
            <a:br>
              <a:rPr lang="ru-RU" sz="2400" b="1" u="sng" dirty="0">
                <a:solidFill>
                  <a:srgbClr val="002060"/>
                </a:solidFill>
              </a:rPr>
            </a:br>
            <a:r>
              <a:rPr lang="ru-RU" sz="2400" b="1" dirty="0">
                <a:solidFill>
                  <a:srgbClr val="FF0000"/>
                </a:solidFill>
              </a:rPr>
              <a:t>1978 г. Физика</a:t>
            </a:r>
          </a:p>
        </p:txBody>
      </p:sp>
      <p:sp>
        <p:nvSpPr>
          <p:cNvPr id="3" name="Текст 2"/>
          <p:cNvSpPr>
            <a:spLocks noGrp="1"/>
          </p:cNvSpPr>
          <p:nvPr>
            <p:ph type="body" idx="2"/>
          </p:nvPr>
        </p:nvSpPr>
        <p:spPr>
          <a:xfrm>
            <a:off x="323528" y="1412776"/>
            <a:ext cx="4608512" cy="5040560"/>
          </a:xfrm>
        </p:spPr>
        <p:txBody>
          <a:bodyPr>
            <a:noAutofit/>
          </a:bodyPr>
          <a:lstStyle/>
          <a:p>
            <a:pPr algn="ctr"/>
            <a:r>
              <a:rPr lang="ru-RU" sz="1800" b="1" dirty="0">
                <a:solidFill>
                  <a:srgbClr val="002060"/>
                </a:solidFill>
              </a:rPr>
              <a:t>Российский физик и инженер, академик АН СССР, Герой Социалистического Труда. Труды по физике магнитных явлений, физике и технике низких температур, квантовой физике конденсированного состояния, электронике и физике плазмы,  разработал импульсный метод создания сверхсильных магнитных полей, изобрел и построил машину для адиабатического охлаждения гелия,  открыл сверхтекучесть жидкого </a:t>
            </a:r>
            <a:r>
              <a:rPr lang="ru-RU" sz="1800" b="1" dirty="0" smtClean="0">
                <a:solidFill>
                  <a:srgbClr val="002060"/>
                </a:solidFill>
              </a:rPr>
              <a:t>гелия</a:t>
            </a:r>
          </a:p>
          <a:p>
            <a:pPr algn="ctr"/>
            <a:r>
              <a:rPr lang="ru-RU" sz="1800" b="1" dirty="0" smtClean="0">
                <a:solidFill>
                  <a:srgbClr val="002060"/>
                </a:solidFill>
              </a:rPr>
              <a:t>Удостоен </a:t>
            </a:r>
            <a:r>
              <a:rPr lang="ru-RU" sz="1800" b="1" dirty="0">
                <a:solidFill>
                  <a:srgbClr val="002060"/>
                </a:solidFill>
              </a:rPr>
              <a:t>Нобелевской премии по физике  “за фундаментальные изобретения и открытия в области физики низких температур” (совместно с </a:t>
            </a:r>
            <a:r>
              <a:rPr lang="ru-RU" sz="1800" b="1" dirty="0" err="1">
                <a:solidFill>
                  <a:srgbClr val="002060"/>
                </a:solidFill>
              </a:rPr>
              <a:t>Арно</a:t>
            </a:r>
            <a:r>
              <a:rPr lang="ru-RU" sz="1800" b="1" dirty="0">
                <a:solidFill>
                  <a:srgbClr val="002060"/>
                </a:solidFill>
              </a:rPr>
              <a:t> </a:t>
            </a:r>
            <a:r>
              <a:rPr lang="ru-RU" sz="1800" b="1" dirty="0" err="1">
                <a:solidFill>
                  <a:srgbClr val="002060"/>
                </a:solidFill>
              </a:rPr>
              <a:t>Алланом</a:t>
            </a:r>
            <a:r>
              <a:rPr lang="ru-RU" sz="1800" b="1" dirty="0">
                <a:solidFill>
                  <a:srgbClr val="002060"/>
                </a:solidFill>
              </a:rPr>
              <a:t> </a:t>
            </a:r>
            <a:r>
              <a:rPr lang="ru-RU" sz="1800" b="1" dirty="0" err="1">
                <a:solidFill>
                  <a:srgbClr val="002060"/>
                </a:solidFill>
              </a:rPr>
              <a:t>Пензиасом</a:t>
            </a:r>
            <a:r>
              <a:rPr lang="ru-RU" sz="1800" b="1" dirty="0">
                <a:solidFill>
                  <a:srgbClr val="002060"/>
                </a:solidFill>
              </a:rPr>
              <a:t> и Робертом </a:t>
            </a:r>
            <a:r>
              <a:rPr lang="ru-RU" sz="1800" b="1" dirty="0" err="1">
                <a:solidFill>
                  <a:srgbClr val="002060"/>
                </a:solidFill>
              </a:rPr>
              <a:t>Вудроу</a:t>
            </a:r>
            <a:r>
              <a:rPr lang="ru-RU" sz="1800" b="1" dirty="0">
                <a:solidFill>
                  <a:srgbClr val="002060"/>
                </a:solidFill>
              </a:rPr>
              <a:t> Вильсоном.</a:t>
            </a:r>
          </a:p>
        </p:txBody>
      </p:sp>
      <p:pic>
        <p:nvPicPr>
          <p:cNvPr id="5" name="Объект 4" descr="http://class-fizika.narod.ru/phys/kap.jpg"/>
          <p:cNvPicPr>
            <a:picLocks noGrp="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5364088" y="1772816"/>
            <a:ext cx="3312368" cy="4320480"/>
          </a:xfrm>
          <a:prstGeom prst="rect">
            <a:avLst/>
          </a:prstGeom>
          <a:noFill/>
          <a:ln>
            <a:noFill/>
          </a:ln>
        </p:spPr>
      </p:pic>
    </p:spTree>
    <p:extLst>
      <p:ext uri="{BB962C8B-B14F-4D97-AF65-F5344CB8AC3E}">
        <p14:creationId xmlns:p14="http://schemas.microsoft.com/office/powerpoint/2010/main" xmlns="" val="4247663312"/>
      </p:ext>
    </p:extLst>
  </p:cSld>
  <p:clrMapOvr>
    <a:masterClrMapping/>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188640"/>
            <a:ext cx="5897880" cy="896144"/>
          </a:xfrm>
        </p:spPr>
        <p:txBody>
          <a:bodyPr>
            <a:normAutofit/>
          </a:bodyPr>
          <a:lstStyle/>
          <a:p>
            <a:pPr algn="ctr"/>
            <a:r>
              <a:rPr lang="ru-RU" sz="2400" b="1" u="sng" dirty="0">
                <a:solidFill>
                  <a:srgbClr val="002060"/>
                </a:solidFill>
              </a:rPr>
              <a:t>Иосиф Бродский </a:t>
            </a:r>
            <a:r>
              <a:rPr lang="ru-RU" sz="2400" b="1" u="sng" dirty="0">
                <a:solidFill>
                  <a:schemeClr val="accent4">
                    <a:lumMod val="50000"/>
                  </a:schemeClr>
                </a:solidFill>
              </a:rPr>
              <a:t/>
            </a:r>
            <a:br>
              <a:rPr lang="ru-RU" sz="2400" b="1" u="sng" dirty="0">
                <a:solidFill>
                  <a:schemeClr val="accent4">
                    <a:lumMod val="50000"/>
                  </a:schemeClr>
                </a:solidFill>
              </a:rPr>
            </a:br>
            <a:r>
              <a:rPr lang="ru-RU" sz="2400" b="1" dirty="0">
                <a:solidFill>
                  <a:srgbClr val="FF0000"/>
                </a:solidFill>
              </a:rPr>
              <a:t>1987 г. Литература</a:t>
            </a:r>
          </a:p>
        </p:txBody>
      </p:sp>
      <p:sp>
        <p:nvSpPr>
          <p:cNvPr id="3" name="Текст 2"/>
          <p:cNvSpPr>
            <a:spLocks noGrp="1"/>
          </p:cNvSpPr>
          <p:nvPr>
            <p:ph type="body" idx="2"/>
          </p:nvPr>
        </p:nvSpPr>
        <p:spPr>
          <a:xfrm>
            <a:off x="4499992" y="1484784"/>
            <a:ext cx="3466728" cy="4602163"/>
          </a:xfrm>
        </p:spPr>
        <p:txBody>
          <a:bodyPr>
            <a:normAutofit/>
          </a:bodyPr>
          <a:lstStyle/>
          <a:p>
            <a:pPr algn="ctr"/>
            <a:r>
              <a:rPr lang="ru-RU" sz="1800" b="1" dirty="0">
                <a:solidFill>
                  <a:srgbClr val="002060"/>
                </a:solidFill>
              </a:rPr>
              <a:t>Известный поэт награжден Нобелевской премией по литературе «за всеохватное авторство, исполненное ясности мысли и поэтической глубины». И. Бродский является одним из самых молодых лауреатов Нобелевской премии за все годы ее присуждения. Эмигрировал в США, на момент присуждения премии уже 15 лет жил заграницей и являлся гражданином США</a:t>
            </a:r>
            <a:r>
              <a:rPr lang="ru-RU" sz="1800" b="1" dirty="0">
                <a:solidFill>
                  <a:schemeClr val="bg1">
                    <a:lumMod val="95000"/>
                    <a:lumOff val="5000"/>
                  </a:schemeClr>
                </a:solidFill>
              </a:rPr>
              <a:t>. </a:t>
            </a:r>
          </a:p>
        </p:txBody>
      </p:sp>
      <p:pic>
        <p:nvPicPr>
          <p:cNvPr id="5" name="Объект 4" descr="http://class-fizika.narod.ru/phys/brod.jpg"/>
          <p:cNvPicPr>
            <a:picLocks noGrp="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611560" y="1556792"/>
            <a:ext cx="3096344" cy="4392488"/>
          </a:xfrm>
          <a:prstGeom prst="rect">
            <a:avLst/>
          </a:prstGeom>
          <a:noFill/>
          <a:ln>
            <a:noFill/>
          </a:ln>
        </p:spPr>
      </p:pic>
    </p:spTree>
    <p:extLst>
      <p:ext uri="{BB962C8B-B14F-4D97-AF65-F5344CB8AC3E}">
        <p14:creationId xmlns:p14="http://schemas.microsoft.com/office/powerpoint/2010/main" xmlns="" val="4136979316"/>
      </p:ext>
    </p:extLst>
  </p:cSld>
  <p:clrMapOvr>
    <a:masterClrMapping/>
  </p:clrMapOvr>
  <p:transition spd="slow">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211144" cy="1067718"/>
          </a:xfrm>
        </p:spPr>
        <p:txBody>
          <a:bodyPr>
            <a:normAutofit fontScale="90000"/>
          </a:bodyPr>
          <a:lstStyle/>
          <a:p>
            <a:pPr algn="ctr"/>
            <a:r>
              <a:rPr lang="ru-RU" dirty="0"/>
              <a:t/>
            </a:r>
            <a:br>
              <a:rPr lang="ru-RU" dirty="0"/>
            </a:br>
            <a:r>
              <a:rPr lang="ru-RU" sz="2700" b="1" u="sng" dirty="0">
                <a:solidFill>
                  <a:srgbClr val="002060"/>
                </a:solidFill>
              </a:rPr>
              <a:t>Михаил Сергеевич Горбачёв </a:t>
            </a:r>
            <a:r>
              <a:rPr lang="ru-RU" dirty="0">
                <a:solidFill>
                  <a:srgbClr val="002060"/>
                </a:solidFill>
              </a:rPr>
              <a:t/>
            </a:r>
            <a:br>
              <a:rPr lang="ru-RU" dirty="0">
                <a:solidFill>
                  <a:srgbClr val="002060"/>
                </a:solidFill>
              </a:rPr>
            </a:br>
            <a:r>
              <a:rPr lang="ru-RU" sz="2700" b="1" dirty="0">
                <a:solidFill>
                  <a:srgbClr val="FF0000"/>
                </a:solidFill>
              </a:rPr>
              <a:t>1990 г. Премия мира</a:t>
            </a:r>
          </a:p>
        </p:txBody>
      </p:sp>
      <p:sp>
        <p:nvSpPr>
          <p:cNvPr id="3" name="Текст 2"/>
          <p:cNvSpPr>
            <a:spLocks noGrp="1"/>
          </p:cNvSpPr>
          <p:nvPr>
            <p:ph type="body" idx="2"/>
          </p:nvPr>
        </p:nvSpPr>
        <p:spPr>
          <a:xfrm>
            <a:off x="467544" y="1772816"/>
            <a:ext cx="3754760" cy="4176464"/>
          </a:xfrm>
        </p:spPr>
        <p:txBody>
          <a:bodyPr>
            <a:normAutofit fontScale="92500"/>
          </a:bodyPr>
          <a:lstStyle/>
          <a:p>
            <a:pPr algn="ctr"/>
            <a:r>
              <a:rPr lang="ru-RU" sz="1800" b="1" dirty="0">
                <a:solidFill>
                  <a:srgbClr val="002060"/>
                </a:solidFill>
              </a:rPr>
              <a:t>Президент СССР 1990-1999 гг. В период деятельности Горбачёва произошли: Окончание холодной войны, Введение в СССР политики гласности, свободы слова и печати, демократических выборов, Вывод советских войск из Афганистана, Распад СССР и Варшавского блока, переход большинства социалистических стран к рыночной экономике и демократии. </a:t>
            </a:r>
            <a:r>
              <a:rPr lang="ru-RU" sz="1800" b="1" dirty="0" smtClean="0">
                <a:solidFill>
                  <a:srgbClr val="002060"/>
                </a:solidFill>
              </a:rPr>
              <a:t> В 1990г. Награжден Нобелевской премией «в </a:t>
            </a:r>
            <a:r>
              <a:rPr lang="ru-RU" sz="1800" b="1" dirty="0">
                <a:solidFill>
                  <a:srgbClr val="002060"/>
                </a:solidFill>
              </a:rPr>
              <a:t>знак признания его ведущей роли в мирном </a:t>
            </a:r>
            <a:r>
              <a:rPr lang="ru-RU" sz="1800" b="1" dirty="0" smtClean="0">
                <a:solidFill>
                  <a:srgbClr val="002060"/>
                </a:solidFill>
              </a:rPr>
              <a:t>процессе».</a:t>
            </a:r>
          </a:p>
        </p:txBody>
      </p:sp>
      <p:pic>
        <p:nvPicPr>
          <p:cNvPr id="5" name="Объект 4" descr="http://class-fizika.narod.ru/phys/gor.jpg"/>
          <p:cNvPicPr>
            <a:picLocks noGrp="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4788024" y="1772816"/>
            <a:ext cx="3384376" cy="4248472"/>
          </a:xfrm>
          <a:prstGeom prst="rect">
            <a:avLst/>
          </a:prstGeom>
          <a:noFill/>
          <a:ln>
            <a:noFill/>
          </a:ln>
        </p:spPr>
      </p:pic>
    </p:spTree>
    <p:extLst>
      <p:ext uri="{BB962C8B-B14F-4D97-AF65-F5344CB8AC3E}">
        <p14:creationId xmlns:p14="http://schemas.microsoft.com/office/powerpoint/2010/main" xmlns="" val="2156108975"/>
      </p:ext>
    </p:extLst>
  </p:cSld>
  <p:clrMapOvr>
    <a:masterClrMapping/>
  </p:clrMapOvr>
  <p:transition spd="slow">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200800" cy="936104"/>
          </a:xfrm>
        </p:spPr>
        <p:txBody>
          <a:bodyPr>
            <a:normAutofit/>
          </a:bodyPr>
          <a:lstStyle/>
          <a:p>
            <a:pPr algn="ctr"/>
            <a:r>
              <a:rPr lang="ru-RU" sz="2400" b="1" u="sng" dirty="0">
                <a:solidFill>
                  <a:srgbClr val="002060"/>
                </a:solidFill>
              </a:rPr>
              <a:t>Жорес Иванович Алфёров </a:t>
            </a:r>
            <a:r>
              <a:rPr lang="ru-RU" sz="2400" b="1" u="sng" dirty="0">
                <a:solidFill>
                  <a:schemeClr val="accent4">
                    <a:lumMod val="50000"/>
                  </a:schemeClr>
                </a:solidFill>
              </a:rPr>
              <a:t/>
            </a:r>
            <a:br>
              <a:rPr lang="ru-RU" sz="2400" b="1" u="sng" dirty="0">
                <a:solidFill>
                  <a:schemeClr val="accent4">
                    <a:lumMod val="50000"/>
                  </a:schemeClr>
                </a:solidFill>
              </a:rPr>
            </a:br>
            <a:r>
              <a:rPr lang="ru-RU" sz="2400" b="1" dirty="0">
                <a:solidFill>
                  <a:srgbClr val="FF0000"/>
                </a:solidFill>
              </a:rPr>
              <a:t>2000 г. Физика</a:t>
            </a:r>
          </a:p>
        </p:txBody>
      </p:sp>
      <p:sp>
        <p:nvSpPr>
          <p:cNvPr id="3" name="Текст 2"/>
          <p:cNvSpPr>
            <a:spLocks noGrp="1"/>
          </p:cNvSpPr>
          <p:nvPr>
            <p:ph type="body" idx="2"/>
          </p:nvPr>
        </p:nvSpPr>
        <p:spPr>
          <a:xfrm>
            <a:off x="251520" y="1340768"/>
            <a:ext cx="5112568" cy="5334000"/>
          </a:xfrm>
        </p:spPr>
        <p:txBody>
          <a:bodyPr>
            <a:noAutofit/>
          </a:bodyPr>
          <a:lstStyle/>
          <a:p>
            <a:pPr algn="ctr"/>
            <a:r>
              <a:rPr lang="ru-RU" sz="1800" b="1" dirty="0">
                <a:solidFill>
                  <a:srgbClr val="002060"/>
                </a:solidFill>
              </a:rPr>
              <a:t>Профессор, директор Физико-технического института им. А. Ф. Иоффе РАН, один из крупнейших российских ученых в области физики и техники полупроводников. Лауреат премий: </a:t>
            </a:r>
            <a:r>
              <a:rPr lang="ru-RU" sz="1800" b="1" dirty="0" err="1">
                <a:solidFill>
                  <a:srgbClr val="002060"/>
                </a:solidFill>
              </a:rPr>
              <a:t>Балантайна</a:t>
            </a:r>
            <a:r>
              <a:rPr lang="ru-RU" sz="1800" b="1" dirty="0">
                <a:solidFill>
                  <a:srgbClr val="002060"/>
                </a:solidFill>
              </a:rPr>
              <a:t> института Франклина (США). Ленинская премия. </a:t>
            </a:r>
            <a:r>
              <a:rPr lang="ru-RU" sz="1800" b="1" dirty="0" err="1">
                <a:solidFill>
                  <a:srgbClr val="002060"/>
                </a:solidFill>
              </a:rPr>
              <a:t>Хьюллет-Паккардовская</a:t>
            </a:r>
            <a:r>
              <a:rPr lang="ru-RU" sz="1800" b="1" dirty="0">
                <a:solidFill>
                  <a:srgbClr val="002060"/>
                </a:solidFill>
              </a:rPr>
              <a:t> премия Европейского физического общества, Государственная премия. награда Симпозиума по </a:t>
            </a:r>
            <a:r>
              <a:rPr lang="ru-RU" sz="1800" b="1" dirty="0" err="1">
                <a:solidFill>
                  <a:srgbClr val="002060"/>
                </a:solidFill>
              </a:rPr>
              <a:t>GaAs</a:t>
            </a:r>
            <a:r>
              <a:rPr lang="ru-RU" sz="1800" b="1" dirty="0">
                <a:solidFill>
                  <a:srgbClr val="002060"/>
                </a:solidFill>
              </a:rPr>
              <a:t>.  премия А. П. Карпинского, премия им. А. Ф. Иоффе РАН, общенациональная неправительственная Демидовская премия. Награжден  медалью Х. </a:t>
            </a:r>
            <a:r>
              <a:rPr lang="ru-RU" sz="1800" b="1" dirty="0" err="1">
                <a:solidFill>
                  <a:srgbClr val="002060"/>
                </a:solidFill>
              </a:rPr>
              <a:t>Велькера</a:t>
            </a:r>
            <a:r>
              <a:rPr lang="ru-RU" sz="1800" b="1" dirty="0">
                <a:solidFill>
                  <a:srgbClr val="002060"/>
                </a:solidFill>
              </a:rPr>
              <a:t>. Почетный член многих Академий Наук. Стал лауреатом Нобелевской премии в области физики, разделив ее с американскими учеными Гербертом Кремером и Джеком </a:t>
            </a:r>
            <a:r>
              <a:rPr lang="ru-RU" sz="1800" b="1" dirty="0" err="1">
                <a:solidFill>
                  <a:srgbClr val="002060"/>
                </a:solidFill>
              </a:rPr>
              <a:t>Килби</a:t>
            </a:r>
            <a:r>
              <a:rPr lang="ru-RU" sz="1800" b="1" dirty="0">
                <a:solidFill>
                  <a:srgbClr val="002060"/>
                </a:solidFill>
              </a:rPr>
              <a:t>.</a:t>
            </a:r>
          </a:p>
        </p:txBody>
      </p:sp>
      <p:pic>
        <p:nvPicPr>
          <p:cNvPr id="5" name="Объект 4" descr="http://class-fizika.narod.ru/phys/alf.jpg"/>
          <p:cNvPicPr>
            <a:picLocks noGrp="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5652120" y="1844824"/>
            <a:ext cx="3024336" cy="3888432"/>
          </a:xfrm>
          <a:prstGeom prst="rect">
            <a:avLst/>
          </a:prstGeom>
          <a:noFill/>
          <a:ln>
            <a:noFill/>
          </a:ln>
        </p:spPr>
      </p:pic>
    </p:spTree>
    <p:extLst>
      <p:ext uri="{BB962C8B-B14F-4D97-AF65-F5344CB8AC3E}">
        <p14:creationId xmlns:p14="http://schemas.microsoft.com/office/powerpoint/2010/main" xmlns="" val="4042707203"/>
      </p:ext>
    </p:extLst>
  </p:cSld>
  <p:clrMapOvr>
    <a:masterClrMapping/>
  </p:clrMapOvr>
  <p:transition spd="slow">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355160" cy="995710"/>
          </a:xfrm>
        </p:spPr>
        <p:txBody>
          <a:bodyPr>
            <a:normAutofit/>
          </a:bodyPr>
          <a:lstStyle/>
          <a:p>
            <a:pPr algn="ctr"/>
            <a:r>
              <a:rPr lang="ru-RU" sz="2700" b="1" u="sng" dirty="0">
                <a:solidFill>
                  <a:srgbClr val="002060"/>
                </a:solidFill>
              </a:rPr>
              <a:t>Виталий Лазаревич Гинзбург </a:t>
            </a:r>
            <a:br>
              <a:rPr lang="ru-RU" sz="2700" b="1" u="sng" dirty="0">
                <a:solidFill>
                  <a:srgbClr val="002060"/>
                </a:solidFill>
              </a:rPr>
            </a:br>
            <a:r>
              <a:rPr lang="ru-RU" sz="2700" b="1" dirty="0">
                <a:solidFill>
                  <a:srgbClr val="FF0000"/>
                </a:solidFill>
              </a:rPr>
              <a:t>2003 г. Физика</a:t>
            </a:r>
          </a:p>
        </p:txBody>
      </p:sp>
      <p:sp>
        <p:nvSpPr>
          <p:cNvPr id="3" name="Текст 2"/>
          <p:cNvSpPr>
            <a:spLocks noGrp="1"/>
          </p:cNvSpPr>
          <p:nvPr>
            <p:ph type="body" idx="2"/>
          </p:nvPr>
        </p:nvSpPr>
        <p:spPr>
          <a:xfrm>
            <a:off x="3131840" y="1268760"/>
            <a:ext cx="5184576" cy="5334000"/>
          </a:xfrm>
        </p:spPr>
        <p:txBody>
          <a:bodyPr>
            <a:noAutofit/>
          </a:bodyPr>
          <a:lstStyle/>
          <a:p>
            <a:pPr algn="ctr"/>
            <a:r>
              <a:rPr lang="ru-RU" sz="1800" b="1" dirty="0">
                <a:solidFill>
                  <a:srgbClr val="002060"/>
                </a:solidFill>
              </a:rPr>
              <a:t>Член Академии Наук СССР, лауреат Ленинской и Государственных премий, премии им. Мандельштама и Ломоносовской премии. Награждён медалью Польской  АН им. </a:t>
            </a:r>
            <a:r>
              <a:rPr lang="ru-RU" sz="1800" b="1" dirty="0" err="1">
                <a:solidFill>
                  <a:srgbClr val="002060"/>
                </a:solidFill>
              </a:rPr>
              <a:t>Смолуховского</a:t>
            </a:r>
            <a:r>
              <a:rPr lang="ru-RU" sz="1800" b="1" dirty="0">
                <a:solidFill>
                  <a:srgbClr val="002060"/>
                </a:solidFill>
              </a:rPr>
              <a:t>, золотой медалью Лондонского Королевского Астрономического Общества, премией </a:t>
            </a:r>
            <a:r>
              <a:rPr lang="ru-RU" sz="1800" b="1" dirty="0" err="1">
                <a:solidFill>
                  <a:srgbClr val="002060"/>
                </a:solidFill>
              </a:rPr>
              <a:t>Бардена</a:t>
            </a:r>
            <a:r>
              <a:rPr lang="ru-RU" sz="1800" b="1" dirty="0">
                <a:solidFill>
                  <a:srgbClr val="002060"/>
                </a:solidFill>
              </a:rPr>
              <a:t>, премией Вульфа, золотой медалью им. Вавилова, золотой медалью им. Ломоносова РАН, орденом «За заслуги перед Отечеством», медалью ЮНЕСКО им. Нильса Бора, медалью Американского Физического общества им. Николсона, премией «Триумф». Член девяти зарубежных академий </a:t>
            </a:r>
            <a:r>
              <a:rPr lang="ru-RU" sz="1800" b="1" dirty="0" err="1" smtClean="0">
                <a:solidFill>
                  <a:srgbClr val="002060"/>
                </a:solidFill>
              </a:rPr>
              <a:t>наук.Нобелевская</a:t>
            </a:r>
            <a:r>
              <a:rPr lang="ru-RU" sz="1800" b="1" dirty="0" smtClean="0">
                <a:solidFill>
                  <a:srgbClr val="002060"/>
                </a:solidFill>
              </a:rPr>
              <a:t>  </a:t>
            </a:r>
            <a:r>
              <a:rPr lang="ru-RU" sz="1800" b="1" dirty="0">
                <a:solidFill>
                  <a:srgbClr val="002060"/>
                </a:solidFill>
              </a:rPr>
              <a:t>премия присуждена  совместно с А. Абрикосовым и Энтони </a:t>
            </a:r>
            <a:r>
              <a:rPr lang="ru-RU" sz="1800" b="1" dirty="0" err="1">
                <a:solidFill>
                  <a:srgbClr val="002060"/>
                </a:solidFill>
              </a:rPr>
              <a:t>Леггеттом</a:t>
            </a:r>
            <a:r>
              <a:rPr lang="ru-RU" sz="1800" b="1" dirty="0">
                <a:solidFill>
                  <a:srgbClr val="002060"/>
                </a:solidFill>
              </a:rPr>
              <a:t> за «за вклад в развитие теории сверхпроводников и </a:t>
            </a:r>
            <a:r>
              <a:rPr lang="ru-RU" sz="1800" b="1" dirty="0" smtClean="0">
                <a:solidFill>
                  <a:srgbClr val="002060"/>
                </a:solidFill>
              </a:rPr>
              <a:t>сверхтекучести».</a:t>
            </a:r>
            <a:endParaRPr lang="ru-RU" sz="1800" b="1" dirty="0">
              <a:solidFill>
                <a:srgbClr val="002060"/>
              </a:solidFill>
            </a:endParaRPr>
          </a:p>
        </p:txBody>
      </p:sp>
      <p:pic>
        <p:nvPicPr>
          <p:cNvPr id="5" name="Объект 4" descr="http://class-fizika.narod.ru/phys/gins.jpg"/>
          <p:cNvPicPr>
            <a:picLocks noGrp="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323528" y="1916832"/>
            <a:ext cx="2736304" cy="3384376"/>
          </a:xfrm>
          <a:prstGeom prst="rect">
            <a:avLst/>
          </a:prstGeom>
          <a:noFill/>
          <a:ln>
            <a:noFill/>
          </a:ln>
        </p:spPr>
      </p:pic>
    </p:spTree>
    <p:extLst>
      <p:ext uri="{BB962C8B-B14F-4D97-AF65-F5344CB8AC3E}">
        <p14:creationId xmlns:p14="http://schemas.microsoft.com/office/powerpoint/2010/main" xmlns="" val="1804713757"/>
      </p:ext>
    </p:extLst>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139136" cy="995710"/>
          </a:xfrm>
        </p:spPr>
        <p:txBody>
          <a:bodyPr>
            <a:normAutofit/>
          </a:bodyPr>
          <a:lstStyle/>
          <a:p>
            <a:pPr algn="ctr"/>
            <a:r>
              <a:rPr lang="ru-RU" sz="2700" b="1" u="sng" dirty="0">
                <a:solidFill>
                  <a:srgbClr val="002060"/>
                </a:solidFill>
              </a:rPr>
              <a:t>Алексей Алексеевич Абрикосов </a:t>
            </a:r>
            <a:br>
              <a:rPr lang="ru-RU" sz="2700" b="1" u="sng" dirty="0">
                <a:solidFill>
                  <a:srgbClr val="002060"/>
                </a:solidFill>
              </a:rPr>
            </a:br>
            <a:r>
              <a:rPr lang="ru-RU" sz="2700" b="1" dirty="0">
                <a:solidFill>
                  <a:srgbClr val="FF0000"/>
                </a:solidFill>
              </a:rPr>
              <a:t>2003 г. Физика</a:t>
            </a:r>
          </a:p>
        </p:txBody>
      </p:sp>
      <p:sp>
        <p:nvSpPr>
          <p:cNvPr id="3" name="Текст 2"/>
          <p:cNvSpPr>
            <a:spLocks noGrp="1"/>
          </p:cNvSpPr>
          <p:nvPr>
            <p:ph type="body" idx="2"/>
          </p:nvPr>
        </p:nvSpPr>
        <p:spPr>
          <a:xfrm>
            <a:off x="4211960" y="1916832"/>
            <a:ext cx="3322712" cy="4137323"/>
          </a:xfrm>
        </p:spPr>
        <p:txBody>
          <a:bodyPr>
            <a:normAutofit/>
          </a:bodyPr>
          <a:lstStyle/>
          <a:p>
            <a:pPr algn="ctr"/>
            <a:r>
              <a:rPr lang="ru-RU" sz="1800" b="1" dirty="0">
                <a:solidFill>
                  <a:schemeClr val="bg1">
                    <a:lumMod val="95000"/>
                    <a:lumOff val="5000"/>
                  </a:schemeClr>
                </a:solidFill>
              </a:rPr>
              <a:t>Советский физик-теоретик, </a:t>
            </a:r>
            <a:r>
              <a:rPr lang="ru-RU" sz="1800" b="1" dirty="0">
                <a:solidFill>
                  <a:srgbClr val="002060"/>
                </a:solidFill>
              </a:rPr>
              <a:t>член-корреспондент АН СССР. С 1991 года Абрикосов работает в США. Обладатель  Ленинской и  Государственной премий, премии имени Лондона, Нобелевской премии совместно с В. Гинзбургом и Энтони </a:t>
            </a:r>
            <a:r>
              <a:rPr lang="ru-RU" sz="1800" b="1" dirty="0" err="1">
                <a:solidFill>
                  <a:srgbClr val="002060"/>
                </a:solidFill>
              </a:rPr>
              <a:t>Леггеттом</a:t>
            </a:r>
            <a:r>
              <a:rPr lang="ru-RU" sz="1800" b="1" dirty="0">
                <a:solidFill>
                  <a:srgbClr val="002060"/>
                </a:solidFill>
              </a:rPr>
              <a:t> "за вклад в развитие теории сверхпроводников и сверхтекучести". </a:t>
            </a:r>
          </a:p>
        </p:txBody>
      </p:sp>
      <p:pic>
        <p:nvPicPr>
          <p:cNvPr id="5" name="Объект 4" descr="http://class-fizika.narod.ru/phys/Abr.jpg"/>
          <p:cNvPicPr>
            <a:picLocks noGrp="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467544" y="1772816"/>
            <a:ext cx="3240360" cy="3960440"/>
          </a:xfrm>
          <a:prstGeom prst="rect">
            <a:avLst/>
          </a:prstGeom>
          <a:noFill/>
          <a:ln>
            <a:noFill/>
          </a:ln>
        </p:spPr>
      </p:pic>
    </p:spTree>
    <p:extLst>
      <p:ext uri="{BB962C8B-B14F-4D97-AF65-F5344CB8AC3E}">
        <p14:creationId xmlns:p14="http://schemas.microsoft.com/office/powerpoint/2010/main" xmlns="" val="2733733397"/>
      </p:ext>
    </p:extLst>
  </p:cSld>
  <p:clrMapOvr>
    <a:masterClrMapping/>
  </p:clrMapOvr>
  <p:transition spd="slow">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643192" cy="1308760"/>
          </a:xfrm>
        </p:spPr>
        <p:txBody>
          <a:bodyPr>
            <a:noAutofit/>
          </a:bodyPr>
          <a:lstStyle/>
          <a:p>
            <a:pPr algn="ctr"/>
            <a:r>
              <a:rPr lang="ru-RU" sz="2400" u="sng" dirty="0">
                <a:solidFill>
                  <a:srgbClr val="FF0000"/>
                </a:solidFill>
              </a:rPr>
              <a:t>2010 год</a:t>
            </a:r>
            <a:br>
              <a:rPr lang="ru-RU" sz="2400" u="sng" dirty="0">
                <a:solidFill>
                  <a:srgbClr val="FF0000"/>
                </a:solidFill>
              </a:rPr>
            </a:br>
            <a:r>
              <a:rPr lang="ru-RU" sz="2400" u="sng" dirty="0">
                <a:solidFill>
                  <a:srgbClr val="FF0000"/>
                </a:solidFill>
              </a:rPr>
              <a:t> «за новаторские эксперименты по исследованию двумерного материала </a:t>
            </a:r>
            <a:r>
              <a:rPr lang="ru-RU" sz="2400" u="sng" dirty="0" err="1">
                <a:solidFill>
                  <a:srgbClr val="FF0000"/>
                </a:solidFill>
              </a:rPr>
              <a:t>графена</a:t>
            </a:r>
            <a:r>
              <a:rPr lang="ru-RU" sz="2400" u="sng" dirty="0">
                <a:solidFill>
                  <a:srgbClr val="FF0000"/>
                </a:solidFill>
              </a:rPr>
              <a:t>»</a:t>
            </a:r>
          </a:p>
        </p:txBody>
      </p:sp>
      <p:sp>
        <p:nvSpPr>
          <p:cNvPr id="3" name="Текст 2"/>
          <p:cNvSpPr>
            <a:spLocks noGrp="1"/>
          </p:cNvSpPr>
          <p:nvPr>
            <p:ph type="body" idx="1"/>
          </p:nvPr>
        </p:nvSpPr>
        <p:spPr>
          <a:xfrm>
            <a:off x="467544" y="1844824"/>
            <a:ext cx="3096344" cy="1008112"/>
          </a:xfrm>
        </p:spPr>
        <p:txBody>
          <a:bodyPr>
            <a:normAutofit fontScale="85000" lnSpcReduction="10000"/>
          </a:bodyPr>
          <a:lstStyle/>
          <a:p>
            <a:endParaRPr lang="ru-RU" b="1" u="sng" dirty="0" smtClean="0">
              <a:solidFill>
                <a:srgbClr val="002060"/>
              </a:solidFill>
            </a:endParaRPr>
          </a:p>
          <a:p>
            <a:r>
              <a:rPr lang="ru-RU" b="1" u="sng" dirty="0" smtClean="0">
                <a:solidFill>
                  <a:srgbClr val="002060"/>
                </a:solidFill>
              </a:rPr>
              <a:t>Константин Новоселов</a:t>
            </a:r>
          </a:p>
          <a:p>
            <a:r>
              <a:rPr lang="ru-RU" sz="1700" b="1" dirty="0" smtClean="0">
                <a:solidFill>
                  <a:srgbClr val="002060"/>
                </a:solidFill>
                <a:latin typeface="+mj-lt"/>
              </a:rPr>
              <a:t>российский </a:t>
            </a:r>
            <a:r>
              <a:rPr lang="ru-RU" sz="1700" b="1" dirty="0">
                <a:solidFill>
                  <a:srgbClr val="002060"/>
                </a:solidFill>
                <a:latin typeface="+mj-lt"/>
              </a:rPr>
              <a:t>и британский физик</a:t>
            </a:r>
          </a:p>
          <a:p>
            <a:endParaRPr lang="ru-RU" dirty="0">
              <a:solidFill>
                <a:srgbClr val="002060"/>
              </a:solidFill>
            </a:endParaRPr>
          </a:p>
        </p:txBody>
      </p:sp>
      <p:sp>
        <p:nvSpPr>
          <p:cNvPr id="4" name="Текст 3"/>
          <p:cNvSpPr>
            <a:spLocks noGrp="1"/>
          </p:cNvSpPr>
          <p:nvPr>
            <p:ph type="body" sz="half" idx="3"/>
          </p:nvPr>
        </p:nvSpPr>
        <p:spPr>
          <a:xfrm>
            <a:off x="4716016" y="1844824"/>
            <a:ext cx="3024336" cy="1008112"/>
          </a:xfrm>
        </p:spPr>
        <p:txBody>
          <a:bodyPr>
            <a:normAutofit fontScale="85000" lnSpcReduction="20000"/>
          </a:bodyPr>
          <a:lstStyle/>
          <a:p>
            <a:endParaRPr lang="ru-RU" b="1" u="sng" dirty="0" smtClean="0">
              <a:solidFill>
                <a:srgbClr val="002060"/>
              </a:solidFill>
            </a:endParaRPr>
          </a:p>
          <a:p>
            <a:r>
              <a:rPr lang="ru-RU" b="1" u="sng" dirty="0" smtClean="0">
                <a:solidFill>
                  <a:srgbClr val="002060"/>
                </a:solidFill>
              </a:rPr>
              <a:t>Андрей Гейм</a:t>
            </a:r>
          </a:p>
          <a:p>
            <a:r>
              <a:rPr lang="ru-RU" sz="1600" b="1" dirty="0">
                <a:solidFill>
                  <a:srgbClr val="002060"/>
                </a:solidFill>
                <a:latin typeface="+mj-lt"/>
              </a:rPr>
              <a:t>советский, нидерландский и британский </a:t>
            </a:r>
            <a:r>
              <a:rPr lang="ru-RU" sz="1600" b="1" dirty="0" smtClean="0">
                <a:solidFill>
                  <a:srgbClr val="002060"/>
                </a:solidFill>
                <a:latin typeface="+mj-lt"/>
              </a:rPr>
              <a:t>физик</a:t>
            </a:r>
            <a:endParaRPr lang="ru-RU" sz="1600" b="1" dirty="0">
              <a:solidFill>
                <a:srgbClr val="002060"/>
              </a:solidFill>
            </a:endParaRPr>
          </a:p>
          <a:p>
            <a:endParaRPr lang="ru-RU" sz="1600" dirty="0">
              <a:solidFill>
                <a:srgbClr val="002060"/>
              </a:solidFill>
            </a:endParaRPr>
          </a:p>
        </p:txBody>
      </p:sp>
      <p:pic>
        <p:nvPicPr>
          <p:cNvPr id="1026" name="Picture 2"/>
          <p:cNvPicPr>
            <a:picLocks noGrp="1" noChangeAspect="1" noChangeArrowheads="1"/>
          </p:cNvPicPr>
          <p:nvPr>
            <p:ph sz="quarter"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3140968"/>
            <a:ext cx="2664296" cy="33123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Объект 5"/>
          <p:cNvSpPr>
            <a:spLocks noGrp="1"/>
          </p:cNvSpPr>
          <p:nvPr>
            <p:ph sz="quarter" idx="4"/>
          </p:nvPr>
        </p:nvSpPr>
        <p:spPr>
          <a:xfrm>
            <a:off x="3059833" y="3212976"/>
            <a:ext cx="2736303" cy="2913187"/>
          </a:xfrm>
        </p:spPr>
        <p:txBody>
          <a:bodyPr>
            <a:normAutofit fontScale="85000" lnSpcReduction="20000"/>
          </a:bodyPr>
          <a:lstStyle/>
          <a:p>
            <a:pPr marL="137160" indent="0" algn="ctr">
              <a:buNone/>
            </a:pPr>
            <a:r>
              <a:rPr lang="ru-RU" b="1" dirty="0">
                <a:solidFill>
                  <a:srgbClr val="002060"/>
                </a:solidFill>
              </a:rPr>
              <a:t>Оба </a:t>
            </a:r>
            <a:r>
              <a:rPr lang="ru-RU" b="1" dirty="0" smtClean="0">
                <a:solidFill>
                  <a:srgbClr val="002060"/>
                </a:solidFill>
              </a:rPr>
              <a:t>ученых - </a:t>
            </a:r>
            <a:r>
              <a:rPr lang="ru-RU" b="1" dirty="0">
                <a:solidFill>
                  <a:srgbClr val="002060"/>
                </a:solidFill>
              </a:rPr>
              <a:t>выходцы из России</a:t>
            </a:r>
            <a:r>
              <a:rPr lang="ru-RU" b="1" dirty="0" smtClean="0">
                <a:solidFill>
                  <a:srgbClr val="002060"/>
                </a:solidFill>
              </a:rPr>
              <a:t>: Константин </a:t>
            </a:r>
            <a:r>
              <a:rPr lang="ru-RU" b="1" dirty="0">
                <a:solidFill>
                  <a:srgbClr val="002060"/>
                </a:solidFill>
              </a:rPr>
              <a:t>Новоселов из Нижнего Тагила и Андрей Гейм из </a:t>
            </a:r>
            <a:r>
              <a:rPr lang="ru-RU" b="1" dirty="0" smtClean="0">
                <a:solidFill>
                  <a:srgbClr val="002060"/>
                </a:solidFill>
              </a:rPr>
              <a:t>Сочи. В данное время проживают и работают в Великобритании.</a:t>
            </a:r>
          </a:p>
        </p:txBody>
      </p:sp>
      <p:pic>
        <p:nvPicPr>
          <p:cNvPr id="8" name="Picture 5">
            <a:hlinkClick r:id="rId3" action="ppaction://hlinksldjump"/>
          </p:cNvPr>
          <p:cNvPicPr>
            <a:picLocks noChangeAspect="1" noChangeArrowheads="1"/>
          </p:cNvPicPr>
          <p:nvPr/>
        </p:nvPicPr>
        <p:blipFill>
          <a:blip r:embed="rId4" cstate="print"/>
          <a:srcRect/>
          <a:stretch>
            <a:fillRect/>
          </a:stretch>
        </p:blipFill>
        <p:spPr bwMode="auto">
          <a:xfrm>
            <a:off x="5652120" y="3212976"/>
            <a:ext cx="2808312" cy="3312368"/>
          </a:xfrm>
          <a:prstGeom prst="rect">
            <a:avLst/>
          </a:prstGeom>
          <a:noFill/>
          <a:ln w="9525">
            <a:noFill/>
            <a:miter lim="800000"/>
            <a:headEnd/>
            <a:tailEnd/>
          </a:ln>
        </p:spPr>
      </p:pic>
    </p:spTree>
    <p:extLst>
      <p:ext uri="{BB962C8B-B14F-4D97-AF65-F5344CB8AC3E}">
        <p14:creationId xmlns:p14="http://schemas.microsoft.com/office/powerpoint/2010/main" xmlns="" val="3530390843"/>
      </p:ext>
    </p:extLst>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1"/>
          <p:cNvSpPr>
            <a:spLocks noChangeArrowheads="1"/>
          </p:cNvSpPr>
          <p:nvPr/>
        </p:nvSpPr>
        <p:spPr bwMode="auto">
          <a:xfrm>
            <a:off x="467544" y="1196752"/>
            <a:ext cx="7128792"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О, </a:t>
            </a:r>
            <a:r>
              <a:rPr kumimoji="0" lang="ru-RU" sz="3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физика </a:t>
            </a:r>
            <a:r>
              <a:rPr kumimoji="0" lang="ru-RU" sz="3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наука из наук!</a:t>
            </a:r>
            <a:br>
              <a:rPr kumimoji="0" lang="ru-RU" sz="3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br>
            <a:r>
              <a:rPr kumimoji="0" lang="ru-RU" sz="3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Все впереди!</a:t>
            </a:r>
            <a:br>
              <a:rPr kumimoji="0" lang="ru-RU" sz="3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br>
            <a:r>
              <a:rPr kumimoji="0" lang="ru-RU" sz="3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Как мало за плечами!</a:t>
            </a:r>
            <a:br>
              <a:rPr kumimoji="0" lang="ru-RU" sz="3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br>
            <a:r>
              <a:rPr kumimoji="0" lang="ru-RU" sz="3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Пусть </a:t>
            </a:r>
            <a:r>
              <a:rPr kumimoji="0" lang="ru-RU" sz="3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химия </a:t>
            </a:r>
            <a:r>
              <a:rPr kumimoji="0" lang="ru-RU" sz="3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нам будет вместо рук,</a:t>
            </a:r>
            <a:br>
              <a:rPr kumimoji="0" lang="ru-RU" sz="3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br>
            <a:r>
              <a:rPr kumimoji="0" lang="ru-RU" sz="3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Пусть станет</a:t>
            </a:r>
            <a:r>
              <a:rPr kumimoji="0" lang="ru-RU" sz="3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математика </a:t>
            </a:r>
            <a:r>
              <a:rPr kumimoji="0" lang="ru-RU" sz="3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плечами</a:t>
            </a:r>
            <a:br>
              <a:rPr kumimoji="0" lang="ru-RU" sz="3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br>
            <a:r>
              <a:rPr kumimoji="0" lang="ru-RU" sz="3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Не разлучайте этих трех сестер</a:t>
            </a:r>
            <a:br>
              <a:rPr kumimoji="0" lang="ru-RU" sz="3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br>
            <a:r>
              <a:rPr kumimoji="0" lang="ru-RU" sz="3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Познания всего в подлунном мире,</a:t>
            </a:r>
            <a:br>
              <a:rPr kumimoji="0" lang="ru-RU" sz="3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br>
            <a:r>
              <a:rPr kumimoji="0" lang="ru-RU" sz="3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Тогда лишь будет ум и глаз остер</a:t>
            </a:r>
            <a:br>
              <a:rPr kumimoji="0" lang="ru-RU" sz="3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br>
            <a:r>
              <a:rPr kumimoji="0" lang="ru-RU" sz="30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И знанье человеческое шире.</a:t>
            </a:r>
            <a:endParaRPr kumimoji="0" lang="ru-RU" sz="30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1026" name="Рисунок 2" descr="nauka.jpg"/>
          <p:cNvPicPr>
            <a:picLocks noChangeAspect="1" noChangeArrowheads="1"/>
          </p:cNvPicPr>
          <p:nvPr/>
        </p:nvPicPr>
        <p:blipFill>
          <a:blip r:embed="rId2" cstate="print"/>
          <a:srcRect/>
          <a:stretch>
            <a:fillRect/>
          </a:stretch>
        </p:blipFill>
        <p:spPr bwMode="auto">
          <a:xfrm>
            <a:off x="5632530" y="332656"/>
            <a:ext cx="2483368" cy="1944216"/>
          </a:xfrm>
          <a:prstGeom prst="rect">
            <a:avLst/>
          </a:prstGeom>
          <a:noFill/>
        </p:spPr>
      </p:pic>
    </p:spTree>
  </p:cSld>
  <p:clrMapOvr>
    <a:masterClrMapping/>
  </p:clrMapOvr>
  <p:transition spd="slow">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1"/>
          <p:cNvSpPr>
            <a:spLocks noChangeArrowheads="1"/>
          </p:cNvSpPr>
          <p:nvPr/>
        </p:nvSpPr>
        <p:spPr bwMode="auto">
          <a:xfrm>
            <a:off x="395536" y="692696"/>
            <a:ext cx="763284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Tx/>
              <a:buChar char="•"/>
            </a:pPr>
            <a:r>
              <a:rPr kumimoji="0" lang="ru-RU" sz="2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Джин, то вылезая из бутылки, то влезая обратно, всё время меняет свою форму и объём. В каком состоянии находится Джин?</a:t>
            </a:r>
            <a:r>
              <a:rPr lang="ru-RU" sz="2400" b="1" i="1" dirty="0" smtClean="0">
                <a:solidFill>
                  <a:srgbClr val="002060"/>
                </a:solidFill>
                <a:latin typeface="Arial" pitchFamily="34" charset="0"/>
                <a:ea typeface="Times New Roman" pitchFamily="18" charset="0"/>
                <a:cs typeface="Arial" pitchFamily="34" charset="0"/>
              </a:rPr>
              <a:t> </a:t>
            </a:r>
          </a:p>
          <a:p>
            <a:pPr lvl="0" fontAlgn="base">
              <a:spcBef>
                <a:spcPct val="0"/>
              </a:spcBef>
              <a:spcAft>
                <a:spcPct val="0"/>
              </a:spcAft>
              <a:buFontTx/>
              <a:buChar char="•"/>
            </a:pPr>
            <a:r>
              <a:rPr lang="ru-RU" sz="2400" b="1" i="1" dirty="0" smtClean="0">
                <a:solidFill>
                  <a:srgbClr val="C00000"/>
                </a:solidFill>
                <a:latin typeface="Arial" pitchFamily="34" charset="0"/>
                <a:ea typeface="Times New Roman" pitchFamily="18" charset="0"/>
                <a:cs typeface="Arial" pitchFamily="34" charset="0"/>
              </a:rPr>
              <a:t>Ответ: </a:t>
            </a:r>
            <a:r>
              <a:rPr lang="ru-RU" sz="2400" b="1" i="1" u="sng" dirty="0" smtClean="0">
                <a:solidFill>
                  <a:srgbClr val="C00000"/>
                </a:solidFill>
                <a:latin typeface="Arial" pitchFamily="34" charset="0"/>
                <a:ea typeface="Times New Roman" pitchFamily="18" charset="0"/>
                <a:cs typeface="Arial" pitchFamily="34" charset="0"/>
              </a:rPr>
              <a:t>В газообразном.</a:t>
            </a:r>
            <a:r>
              <a:rPr kumimoji="0" lang="ru-RU" sz="24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Что мешает  ученику, пойманному Александром Борисовичем на месте курения, распасться на отдельные молекулы и врассыпную исчезнуть из вида?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Ответ:</a:t>
            </a:r>
            <a:r>
              <a:rPr kumimoji="0" lang="ru-RU" sz="24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ru-RU" sz="2400" b="1" i="1" u="sng" strike="noStrike" cap="none" normalizeH="0" baseline="0" dirty="0" smtClean="0">
                <a:ln>
                  <a:noFill/>
                </a:ln>
                <a:solidFill>
                  <a:srgbClr val="C00000"/>
                </a:solidFill>
                <a:effectLst/>
                <a:latin typeface="Arial" pitchFamily="34" charset="0"/>
                <a:ea typeface="Times New Roman" pitchFamily="18" charset="0"/>
                <a:cs typeface="Arial" pitchFamily="34" charset="0"/>
              </a:rPr>
              <a:t>Взаимное притяжение между молекулами.</a:t>
            </a:r>
            <a:endParaRPr kumimoji="0" lang="ru-RU" sz="2400" b="1" i="0" u="none" strike="noStrike" cap="none" normalizeH="0" baseline="0" dirty="0" smtClean="0">
              <a:ln>
                <a:noFill/>
              </a:ln>
              <a:solidFill>
                <a:srgbClr val="C00000"/>
              </a:solidFill>
              <a:effectLst/>
              <a:latin typeface="Arial" pitchFamily="34" charset="0"/>
              <a:ea typeface="Calibri" pitchFamily="34" charset="0"/>
              <a:cs typeface="Arial" pitchFamily="34" charset="0"/>
            </a:endParaRPr>
          </a:p>
          <a:p>
            <a:pPr lvl="0"/>
            <a:r>
              <a:rPr kumimoji="0" lang="ru-RU" sz="24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В каких учащихся быстрее движутся молекулы: в здоровых или простуженных? </a:t>
            </a:r>
          </a:p>
          <a:p>
            <a:pPr lvl="0"/>
            <a:r>
              <a:rPr lang="ru-RU" sz="2400" b="1" i="1" dirty="0" smtClean="0">
                <a:solidFill>
                  <a:srgbClr val="C00000"/>
                </a:solidFill>
                <a:latin typeface="Arial" pitchFamily="34" charset="0"/>
                <a:cs typeface="Arial" pitchFamily="34" charset="0"/>
              </a:rPr>
              <a:t>Ответ: </a:t>
            </a:r>
            <a:r>
              <a:rPr lang="ru-RU" sz="2400" b="1" i="1" u="sng" dirty="0" smtClean="0">
                <a:solidFill>
                  <a:srgbClr val="C00000"/>
                </a:solidFill>
                <a:latin typeface="Arial" pitchFamily="34" charset="0"/>
                <a:cs typeface="Arial" pitchFamily="34" charset="0"/>
              </a:rPr>
              <a:t>В простуженных, так как температура тела выше.</a:t>
            </a:r>
            <a:endParaRPr lang="ru-RU" sz="2400" b="1" dirty="0" smtClean="0">
              <a:solidFill>
                <a:srgbClr val="C0000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4865">
                                            <p:txEl>
                                              <p:pRg st="0" end="0"/>
                                            </p:txEl>
                                          </p:spTgt>
                                        </p:tgtEl>
                                        <p:attrNameLst>
                                          <p:attrName>style.visibility</p:attrName>
                                        </p:attrNameLst>
                                      </p:cBhvr>
                                      <p:to>
                                        <p:strVal val="visible"/>
                                      </p:to>
                                    </p:set>
                                    <p:animEffect transition="in" filter="fade">
                                      <p:cBhvr>
                                        <p:cTn id="7" dur="1000"/>
                                        <p:tgtEl>
                                          <p:spTgt spid="164865">
                                            <p:txEl>
                                              <p:pRg st="0" end="0"/>
                                            </p:txEl>
                                          </p:spTgt>
                                        </p:tgtEl>
                                      </p:cBhvr>
                                    </p:animEffect>
                                    <p:anim calcmode="lin" valueType="num">
                                      <p:cBhvr>
                                        <p:cTn id="8" dur="1000" fill="hold"/>
                                        <p:tgtEl>
                                          <p:spTgt spid="16486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48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64865">
                                            <p:txEl>
                                              <p:pRg st="1" end="1"/>
                                            </p:txEl>
                                          </p:spTgt>
                                        </p:tgtEl>
                                        <p:attrNameLst>
                                          <p:attrName>style.visibility</p:attrName>
                                        </p:attrNameLst>
                                      </p:cBhvr>
                                      <p:to>
                                        <p:strVal val="visible"/>
                                      </p:to>
                                    </p:set>
                                    <p:anim calcmode="lin" valueType="num">
                                      <p:cBhvr>
                                        <p:cTn id="14" dur="500" fill="hold"/>
                                        <p:tgtEl>
                                          <p:spTgt spid="16486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6486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4865">
                                            <p:txEl>
                                              <p:pRg st="2" end="2"/>
                                            </p:txEl>
                                          </p:spTgt>
                                        </p:tgtEl>
                                        <p:attrNameLst>
                                          <p:attrName>style.visibility</p:attrName>
                                        </p:attrNameLst>
                                      </p:cBhvr>
                                      <p:to>
                                        <p:strVal val="visible"/>
                                      </p:to>
                                    </p:set>
                                    <p:animEffect transition="in" filter="fade">
                                      <p:cBhvr>
                                        <p:cTn id="20" dur="1000"/>
                                        <p:tgtEl>
                                          <p:spTgt spid="164865">
                                            <p:txEl>
                                              <p:pRg st="2" end="2"/>
                                            </p:txEl>
                                          </p:spTgt>
                                        </p:tgtEl>
                                      </p:cBhvr>
                                    </p:animEffect>
                                    <p:anim calcmode="lin" valueType="num">
                                      <p:cBhvr>
                                        <p:cTn id="21" dur="1000" fill="hold"/>
                                        <p:tgtEl>
                                          <p:spTgt spid="16486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648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164865">
                                            <p:txEl>
                                              <p:pRg st="3" end="3"/>
                                            </p:txEl>
                                          </p:spTgt>
                                        </p:tgtEl>
                                        <p:attrNameLst>
                                          <p:attrName>style.visibility</p:attrName>
                                        </p:attrNameLst>
                                      </p:cBhvr>
                                      <p:to>
                                        <p:strVal val="visible"/>
                                      </p:to>
                                    </p:set>
                                    <p:anim calcmode="lin" valueType="num">
                                      <p:cBhvr>
                                        <p:cTn id="27" dur="500" fill="hold"/>
                                        <p:tgtEl>
                                          <p:spTgt spid="164865">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16486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64865">
                                            <p:txEl>
                                              <p:pRg st="4" end="4"/>
                                            </p:txEl>
                                          </p:spTgt>
                                        </p:tgtEl>
                                        <p:attrNameLst>
                                          <p:attrName>style.visibility</p:attrName>
                                        </p:attrNameLst>
                                      </p:cBhvr>
                                      <p:to>
                                        <p:strVal val="visible"/>
                                      </p:to>
                                    </p:set>
                                    <p:animEffect transition="in" filter="fade">
                                      <p:cBhvr>
                                        <p:cTn id="33" dur="1000"/>
                                        <p:tgtEl>
                                          <p:spTgt spid="164865">
                                            <p:txEl>
                                              <p:pRg st="4" end="4"/>
                                            </p:txEl>
                                          </p:spTgt>
                                        </p:tgtEl>
                                      </p:cBhvr>
                                    </p:animEffect>
                                    <p:anim calcmode="lin" valueType="num">
                                      <p:cBhvr>
                                        <p:cTn id="34" dur="1000" fill="hold"/>
                                        <p:tgtEl>
                                          <p:spTgt spid="16486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6486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nodeType="clickEffect">
                                  <p:stCondLst>
                                    <p:cond delay="0"/>
                                  </p:stCondLst>
                                  <p:childTnLst>
                                    <p:set>
                                      <p:cBhvr>
                                        <p:cTn id="39" dur="1" fill="hold">
                                          <p:stCondLst>
                                            <p:cond delay="0"/>
                                          </p:stCondLst>
                                        </p:cTn>
                                        <p:tgtEl>
                                          <p:spTgt spid="164865">
                                            <p:txEl>
                                              <p:pRg st="5" end="5"/>
                                            </p:txEl>
                                          </p:spTgt>
                                        </p:tgtEl>
                                        <p:attrNameLst>
                                          <p:attrName>style.visibility</p:attrName>
                                        </p:attrNameLst>
                                      </p:cBhvr>
                                      <p:to>
                                        <p:strVal val="visible"/>
                                      </p:to>
                                    </p:set>
                                    <p:anim calcmode="lin" valueType="num">
                                      <p:cBhvr>
                                        <p:cTn id="40" dur="500" fill="hold"/>
                                        <p:tgtEl>
                                          <p:spTgt spid="164865">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16486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1"/>
          <p:cNvSpPr>
            <a:spLocks noChangeArrowheads="1"/>
          </p:cNvSpPr>
          <p:nvPr/>
        </p:nvSpPr>
        <p:spPr bwMode="auto">
          <a:xfrm>
            <a:off x="467544" y="548680"/>
            <a:ext cx="741682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Прилипнут ли друг к другу мамин и папин паспорта, если папин паспорт смочить водой, а мамин паспорт окунуть в подсолнечное масло?</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a:t>
            </a:r>
            <a:r>
              <a:rPr kumimoji="0" lang="ru-RU" sz="20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ответ: </a:t>
            </a:r>
            <a:r>
              <a:rPr kumimoji="0" lang="ru-RU" sz="2000" b="1" i="1" u="sng" strike="noStrike" cap="none" normalizeH="0" baseline="0" dirty="0" smtClean="0">
                <a:ln>
                  <a:noFill/>
                </a:ln>
                <a:solidFill>
                  <a:srgbClr val="C00000"/>
                </a:solidFill>
                <a:effectLst/>
                <a:latin typeface="Arial" pitchFamily="34" charset="0"/>
                <a:ea typeface="Times New Roman" pitchFamily="18" charset="0"/>
                <a:cs typeface="Arial" pitchFamily="34" charset="0"/>
              </a:rPr>
              <a:t>Не прилипнут. Когда вы окунете мамин паспорт в масло, он станет жирным, а вода отказывается смачивать жирные поверхности. Впрочем, жир к воде и сам не пристает.</a:t>
            </a:r>
            <a:endParaRPr kumimoji="0" lang="ru-RU"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В ветреный день нам становится теплее, если мы прячемся от ветра. А одинаковы ли показания термометра на ветру и «за углом»?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Ответ: </a:t>
            </a:r>
            <a:r>
              <a:rPr kumimoji="0" lang="ru-RU" sz="2000" b="1" i="1" u="sng" strike="noStrike" cap="none" normalizeH="0" baseline="0" dirty="0" smtClean="0">
                <a:ln>
                  <a:noFill/>
                </a:ln>
                <a:solidFill>
                  <a:srgbClr val="C00000"/>
                </a:solidFill>
                <a:effectLst/>
                <a:latin typeface="Arial" pitchFamily="34" charset="0"/>
                <a:ea typeface="Times New Roman" pitchFamily="18" charset="0"/>
                <a:cs typeface="Arial" pitchFamily="34" charset="0"/>
              </a:rPr>
              <a:t>Термометр не чувствителен к ветру, поэтому его показания одинаковы</a:t>
            </a:r>
            <a:r>
              <a:rPr kumimoji="0" lang="ru-RU" sz="2000" b="1" i="1" u="sng" strike="noStrike" cap="none" normalizeH="0" baseline="0" dirty="0" smtClean="0">
                <a:ln>
                  <a:noFill/>
                </a:ln>
                <a:solidFill>
                  <a:srgbClr val="7030A0"/>
                </a:solidFill>
                <a:effectLst/>
                <a:latin typeface="Arial" pitchFamily="34" charset="0"/>
                <a:ea typeface="Times New Roman" pitchFamily="18" charset="0"/>
                <a:cs typeface="Arial" pitchFamily="34" charset="0"/>
              </a:rPr>
              <a:t>.</a:t>
            </a:r>
            <a:endParaRPr kumimoji="0" lang="ru-RU" sz="2000"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Могут ли туристы сварить яйцо вкрутую, находясь высоко в горах?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Ответ: П</a:t>
            </a:r>
            <a:r>
              <a:rPr kumimoji="0" lang="ru-RU" sz="2000" b="1" i="1" u="sng" strike="noStrike" cap="none" normalizeH="0" baseline="0" dirty="0" smtClean="0">
                <a:ln>
                  <a:noFill/>
                </a:ln>
                <a:solidFill>
                  <a:srgbClr val="C00000"/>
                </a:solidFill>
                <a:effectLst/>
                <a:latin typeface="Arial" pitchFamily="34" charset="0"/>
                <a:ea typeface="Times New Roman" pitchFamily="18" charset="0"/>
                <a:cs typeface="Arial" pitchFamily="34" charset="0"/>
              </a:rPr>
              <a:t>ри подъеме в гору атмосферное давление уменьшается соответственно уменьшается температура кипения, поэтому сварить яйцо в крутую нельзя.</a:t>
            </a:r>
            <a:endParaRPr kumimoji="0" lang="ru-RU" sz="2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69985">
                                            <p:txEl>
                                              <p:pRg st="0" end="0"/>
                                            </p:txEl>
                                          </p:spTgt>
                                        </p:tgtEl>
                                        <p:attrNameLst>
                                          <p:attrName>style.visibility</p:attrName>
                                        </p:attrNameLst>
                                      </p:cBhvr>
                                      <p:to>
                                        <p:strVal val="visible"/>
                                      </p:to>
                                    </p:set>
                                    <p:anim calcmode="lin" valueType="num">
                                      <p:cBhvr>
                                        <p:cTn id="7" dur="500" fill="hold"/>
                                        <p:tgtEl>
                                          <p:spTgt spid="16998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998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69985">
                                            <p:txEl>
                                              <p:pRg st="1" end="1"/>
                                            </p:txEl>
                                          </p:spTgt>
                                        </p:tgtEl>
                                        <p:attrNameLst>
                                          <p:attrName>style.visibility</p:attrName>
                                        </p:attrNameLst>
                                      </p:cBhvr>
                                      <p:to>
                                        <p:strVal val="visible"/>
                                      </p:to>
                                    </p:set>
                                    <p:animEffect transition="in" filter="fade">
                                      <p:cBhvr>
                                        <p:cTn id="13" dur="1000"/>
                                        <p:tgtEl>
                                          <p:spTgt spid="169985">
                                            <p:txEl>
                                              <p:pRg st="1" end="1"/>
                                            </p:txEl>
                                          </p:spTgt>
                                        </p:tgtEl>
                                      </p:cBhvr>
                                    </p:animEffect>
                                    <p:anim calcmode="lin" valueType="num">
                                      <p:cBhvr>
                                        <p:cTn id="14" dur="1000" fill="hold"/>
                                        <p:tgtEl>
                                          <p:spTgt spid="16998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6998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169985">
                                            <p:txEl>
                                              <p:pRg st="2" end="2"/>
                                            </p:txEl>
                                          </p:spTgt>
                                        </p:tgtEl>
                                        <p:attrNameLst>
                                          <p:attrName>style.visibility</p:attrName>
                                        </p:attrNameLst>
                                      </p:cBhvr>
                                      <p:to>
                                        <p:strVal val="visible"/>
                                      </p:to>
                                    </p:set>
                                    <p:anim calcmode="lin" valueType="num">
                                      <p:cBhvr>
                                        <p:cTn id="20" dur="500" fill="hold"/>
                                        <p:tgtEl>
                                          <p:spTgt spid="169985">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16998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69985">
                                            <p:txEl>
                                              <p:pRg st="3" end="3"/>
                                            </p:txEl>
                                          </p:spTgt>
                                        </p:tgtEl>
                                        <p:attrNameLst>
                                          <p:attrName>style.visibility</p:attrName>
                                        </p:attrNameLst>
                                      </p:cBhvr>
                                      <p:to>
                                        <p:strVal val="visible"/>
                                      </p:to>
                                    </p:set>
                                    <p:animEffect transition="in" filter="fade">
                                      <p:cBhvr>
                                        <p:cTn id="26" dur="1000"/>
                                        <p:tgtEl>
                                          <p:spTgt spid="169985">
                                            <p:txEl>
                                              <p:pRg st="3" end="3"/>
                                            </p:txEl>
                                          </p:spTgt>
                                        </p:tgtEl>
                                      </p:cBhvr>
                                    </p:animEffect>
                                    <p:anim calcmode="lin" valueType="num">
                                      <p:cBhvr>
                                        <p:cTn id="27" dur="1000" fill="hold"/>
                                        <p:tgtEl>
                                          <p:spTgt spid="16998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6998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169985">
                                            <p:txEl>
                                              <p:pRg st="4" end="4"/>
                                            </p:txEl>
                                          </p:spTgt>
                                        </p:tgtEl>
                                        <p:attrNameLst>
                                          <p:attrName>style.visibility</p:attrName>
                                        </p:attrNameLst>
                                      </p:cBhvr>
                                      <p:to>
                                        <p:strVal val="visible"/>
                                      </p:to>
                                    </p:set>
                                    <p:anim calcmode="lin" valueType="num">
                                      <p:cBhvr>
                                        <p:cTn id="33" dur="500" fill="hold"/>
                                        <p:tgtEl>
                                          <p:spTgt spid="169985">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16998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169985">
                                            <p:txEl>
                                              <p:pRg st="5" end="5"/>
                                            </p:txEl>
                                          </p:spTgt>
                                        </p:tgtEl>
                                        <p:attrNameLst>
                                          <p:attrName>style.visibility</p:attrName>
                                        </p:attrNameLst>
                                      </p:cBhvr>
                                      <p:to>
                                        <p:strVal val="visible"/>
                                      </p:to>
                                    </p:set>
                                    <p:animEffect transition="in" filter="fade">
                                      <p:cBhvr>
                                        <p:cTn id="39" dur="1000"/>
                                        <p:tgtEl>
                                          <p:spTgt spid="169985">
                                            <p:txEl>
                                              <p:pRg st="5" end="5"/>
                                            </p:txEl>
                                          </p:spTgt>
                                        </p:tgtEl>
                                      </p:cBhvr>
                                    </p:animEffect>
                                    <p:anim calcmode="lin" valueType="num">
                                      <p:cBhvr>
                                        <p:cTn id="40" dur="1000" fill="hold"/>
                                        <p:tgtEl>
                                          <p:spTgt spid="169985">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6998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Медаль лауреата Нобелевской премии"/>
          <p:cNvPicPr>
            <a:picLocks noChangeAspect="1" noChangeArrowheads="1"/>
          </p:cNvPicPr>
          <p:nvPr/>
        </p:nvPicPr>
        <p:blipFill>
          <a:blip r:embed="rId2" cstate="print"/>
          <a:srcRect/>
          <a:stretch>
            <a:fillRect/>
          </a:stretch>
        </p:blipFill>
        <p:spPr bwMode="auto">
          <a:xfrm>
            <a:off x="251520" y="476672"/>
            <a:ext cx="7604388" cy="5688632"/>
          </a:xfrm>
          <a:prstGeom prst="rect">
            <a:avLst/>
          </a:prstGeom>
          <a:noFill/>
        </p:spPr>
      </p:pic>
    </p:spTree>
  </p:cSld>
  <p:clrMapOvr>
    <a:masterClrMapping/>
  </p:clrMapOvr>
  <p:transition spd="slow">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1"/>
          <p:cNvSpPr>
            <a:spLocks noChangeArrowheads="1"/>
          </p:cNvSpPr>
          <p:nvPr/>
        </p:nvSpPr>
        <p:spPr bwMode="auto">
          <a:xfrm>
            <a:off x="323528" y="610816"/>
            <a:ext cx="734481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Девушка Маша, собираясь на танцы, совершенно бесшумно вылила на себя полфлакона маминых французских духов. Какое физическое явление позволило маме, готовившей обед на кухне, догадаться о случившемся?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Ответ:</a:t>
            </a:r>
            <a:r>
              <a:rPr kumimoji="0" lang="ru-RU"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ru-RU" sz="2000" b="1" i="1" u="sng" strike="noStrike" cap="none" normalizeH="0" baseline="0" dirty="0" smtClean="0">
                <a:ln>
                  <a:noFill/>
                </a:ln>
                <a:solidFill>
                  <a:srgbClr val="C00000"/>
                </a:solidFill>
                <a:effectLst/>
                <a:latin typeface="Arial" pitchFamily="34" charset="0"/>
                <a:ea typeface="Times New Roman" pitchFamily="18" charset="0"/>
                <a:cs typeface="Arial" pitchFamily="34" charset="0"/>
              </a:rPr>
              <a:t>Диффузия.</a:t>
            </a:r>
            <a:endParaRPr kumimoji="0" lang="ru-RU"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Какая кислота всегда находится в желудке здорового человека, а при недостатке её употребляют как лекарство?</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Ответ: </a:t>
            </a:r>
            <a:r>
              <a:rPr kumimoji="0" lang="ru-RU" sz="2000" b="1" i="1" u="sng" strike="noStrike" cap="none" normalizeH="0" baseline="0" dirty="0" smtClean="0">
                <a:ln>
                  <a:noFill/>
                </a:ln>
                <a:solidFill>
                  <a:srgbClr val="C00000"/>
                </a:solidFill>
                <a:effectLst/>
                <a:latin typeface="Arial" pitchFamily="34" charset="0"/>
                <a:ea typeface="Times New Roman" pitchFamily="18" charset="0"/>
                <a:cs typeface="Arial" pitchFamily="34" charset="0"/>
              </a:rPr>
              <a:t>Соляная кислота </a:t>
            </a:r>
            <a:r>
              <a:rPr kumimoji="0" lang="ru-RU" sz="2000" b="1" i="1" u="sng" strike="noStrike" cap="none" normalizeH="0" baseline="0" dirty="0" err="1" smtClean="0">
                <a:ln>
                  <a:noFill/>
                </a:ln>
                <a:solidFill>
                  <a:srgbClr val="C00000"/>
                </a:solidFill>
                <a:effectLst/>
                <a:latin typeface="Arial" pitchFamily="34" charset="0"/>
                <a:ea typeface="Times New Roman" pitchFamily="18" charset="0"/>
                <a:cs typeface="Arial" pitchFamily="34" charset="0"/>
              </a:rPr>
              <a:t>НСl</a:t>
            </a:r>
            <a:endParaRPr kumimoji="0" lang="ru-RU"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Отгадайте загадку:</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В производстве я любом,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Сколько ни было б там фракций,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Не расходуюсь при том,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Ускоряю ход реакций.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Ответ: </a:t>
            </a:r>
            <a:r>
              <a:rPr kumimoji="0" lang="ru-RU" sz="2000" b="1" i="1" u="sng" strike="noStrike" cap="none" normalizeH="0" baseline="0" dirty="0" smtClean="0">
                <a:ln>
                  <a:noFill/>
                </a:ln>
                <a:solidFill>
                  <a:srgbClr val="C00000"/>
                </a:solidFill>
                <a:effectLst/>
                <a:latin typeface="Arial" pitchFamily="34" charset="0"/>
                <a:ea typeface="Times New Roman" pitchFamily="18" charset="0"/>
                <a:cs typeface="Arial" pitchFamily="34" charset="0"/>
              </a:rPr>
              <a:t>Катализатор.</a:t>
            </a:r>
            <a:endParaRPr kumimoji="0" lang="ru-RU" sz="2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68961">
                                            <p:txEl>
                                              <p:pRg st="0" end="0"/>
                                            </p:txEl>
                                          </p:spTgt>
                                        </p:tgtEl>
                                        <p:attrNameLst>
                                          <p:attrName>style.visibility</p:attrName>
                                        </p:attrNameLst>
                                      </p:cBhvr>
                                      <p:to>
                                        <p:strVal val="visible"/>
                                      </p:to>
                                    </p:set>
                                    <p:animEffect transition="in" filter="fade">
                                      <p:cBhvr>
                                        <p:cTn id="7" dur="800" decel="100000"/>
                                        <p:tgtEl>
                                          <p:spTgt spid="168961">
                                            <p:txEl>
                                              <p:pRg st="0" end="0"/>
                                            </p:txEl>
                                          </p:spTgt>
                                        </p:tgtEl>
                                      </p:cBhvr>
                                    </p:animEffect>
                                    <p:anim calcmode="lin" valueType="num">
                                      <p:cBhvr>
                                        <p:cTn id="8" dur="800" decel="100000" fill="hold"/>
                                        <p:tgtEl>
                                          <p:spTgt spid="16896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6896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6896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896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896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nodeType="clickEffect">
                                  <p:stCondLst>
                                    <p:cond delay="0"/>
                                  </p:stCondLst>
                                  <p:iterate type="lt">
                                    <p:tmPct val="10000"/>
                                  </p:iterate>
                                  <p:childTnLst>
                                    <p:set>
                                      <p:cBhvr>
                                        <p:cTn id="16" dur="1" fill="hold">
                                          <p:stCondLst>
                                            <p:cond delay="0"/>
                                          </p:stCondLst>
                                        </p:cTn>
                                        <p:tgtEl>
                                          <p:spTgt spid="168961">
                                            <p:txEl>
                                              <p:pRg st="1" end="1"/>
                                            </p:txEl>
                                          </p:spTgt>
                                        </p:tgtEl>
                                        <p:attrNameLst>
                                          <p:attrName>style.visibility</p:attrName>
                                        </p:attrNameLst>
                                      </p:cBhvr>
                                      <p:to>
                                        <p:strVal val="visible"/>
                                      </p:to>
                                    </p:set>
                                    <p:anim calcmode="lin" valueType="num">
                                      <p:cBhvr>
                                        <p:cTn id="17" dur="500" fill="hold"/>
                                        <p:tgtEl>
                                          <p:spTgt spid="16896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68961">
                                            <p:txEl>
                                              <p:pRg st="1" end="1"/>
                                            </p:txEl>
                                          </p:spTgt>
                                        </p:tgtEl>
                                        <p:attrNameLst>
                                          <p:attrName>ppt_y</p:attrName>
                                        </p:attrNameLst>
                                      </p:cBhvr>
                                      <p:tavLst>
                                        <p:tav tm="0">
                                          <p:val>
                                            <p:strVal val="#ppt_y"/>
                                          </p:val>
                                        </p:tav>
                                        <p:tav tm="100000">
                                          <p:val>
                                            <p:strVal val="#ppt_y"/>
                                          </p:val>
                                        </p:tav>
                                      </p:tavLst>
                                    </p:anim>
                                    <p:anim calcmode="lin" valueType="num">
                                      <p:cBhvr>
                                        <p:cTn id="19" dur="500" fill="hold"/>
                                        <p:tgtEl>
                                          <p:spTgt spid="16896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6896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6896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168961">
                                            <p:txEl>
                                              <p:pRg st="2" end="2"/>
                                            </p:txEl>
                                          </p:spTgt>
                                        </p:tgtEl>
                                        <p:attrNameLst>
                                          <p:attrName>style.visibility</p:attrName>
                                        </p:attrNameLst>
                                      </p:cBhvr>
                                      <p:to>
                                        <p:strVal val="visible"/>
                                      </p:to>
                                    </p:set>
                                    <p:animEffect transition="in" filter="fade">
                                      <p:cBhvr>
                                        <p:cTn id="26" dur="800" decel="100000"/>
                                        <p:tgtEl>
                                          <p:spTgt spid="168961">
                                            <p:txEl>
                                              <p:pRg st="2" end="2"/>
                                            </p:txEl>
                                          </p:spTgt>
                                        </p:tgtEl>
                                      </p:cBhvr>
                                    </p:animEffect>
                                    <p:anim calcmode="lin" valueType="num">
                                      <p:cBhvr>
                                        <p:cTn id="27" dur="800" decel="100000" fill="hold"/>
                                        <p:tgtEl>
                                          <p:spTgt spid="168961">
                                            <p:txEl>
                                              <p:pRg st="2" end="2"/>
                                            </p:txEl>
                                          </p:spTgt>
                                        </p:tgtEl>
                                        <p:attrNameLst>
                                          <p:attrName>style.rotation</p:attrName>
                                        </p:attrNameLst>
                                      </p:cBhvr>
                                      <p:tavLst>
                                        <p:tav tm="0">
                                          <p:val>
                                            <p:fltVal val="-90"/>
                                          </p:val>
                                        </p:tav>
                                        <p:tav tm="100000">
                                          <p:val>
                                            <p:fltVal val="0"/>
                                          </p:val>
                                        </p:tav>
                                      </p:tavLst>
                                    </p:anim>
                                    <p:anim calcmode="lin" valueType="num">
                                      <p:cBhvr>
                                        <p:cTn id="28" dur="800" decel="100000" fill="hold"/>
                                        <p:tgtEl>
                                          <p:spTgt spid="168961">
                                            <p:txEl>
                                              <p:pRg st="2" end="2"/>
                                            </p:txEl>
                                          </p:spTgt>
                                        </p:tgtEl>
                                        <p:attrNameLst>
                                          <p:attrName>ppt_x</p:attrName>
                                        </p:attrNameLst>
                                      </p:cBhvr>
                                      <p:tavLst>
                                        <p:tav tm="0">
                                          <p:val>
                                            <p:strVal val="#ppt_x+0.4"/>
                                          </p:val>
                                        </p:tav>
                                        <p:tav tm="100000">
                                          <p:val>
                                            <p:strVal val="#ppt_x-0.05"/>
                                          </p:val>
                                        </p:tav>
                                      </p:tavLst>
                                    </p:anim>
                                    <p:anim calcmode="lin" valueType="num">
                                      <p:cBhvr>
                                        <p:cTn id="29" dur="800" decel="100000" fill="hold"/>
                                        <p:tgtEl>
                                          <p:spTgt spid="168961">
                                            <p:txEl>
                                              <p:pRg st="2" end="2"/>
                                            </p:txEl>
                                          </p:spTgt>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68961">
                                            <p:txEl>
                                              <p:pRg st="2" end="2"/>
                                            </p:txEl>
                                          </p:spTgt>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6896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nodeType="clickEffect">
                                  <p:stCondLst>
                                    <p:cond delay="0"/>
                                  </p:stCondLst>
                                  <p:iterate type="lt">
                                    <p:tmPct val="10000"/>
                                  </p:iterate>
                                  <p:childTnLst>
                                    <p:set>
                                      <p:cBhvr>
                                        <p:cTn id="35" dur="1" fill="hold">
                                          <p:stCondLst>
                                            <p:cond delay="0"/>
                                          </p:stCondLst>
                                        </p:cTn>
                                        <p:tgtEl>
                                          <p:spTgt spid="168961">
                                            <p:txEl>
                                              <p:pRg st="3" end="3"/>
                                            </p:txEl>
                                          </p:spTgt>
                                        </p:tgtEl>
                                        <p:attrNameLst>
                                          <p:attrName>style.visibility</p:attrName>
                                        </p:attrNameLst>
                                      </p:cBhvr>
                                      <p:to>
                                        <p:strVal val="visible"/>
                                      </p:to>
                                    </p:set>
                                    <p:anim calcmode="lin" valueType="num">
                                      <p:cBhvr>
                                        <p:cTn id="36" dur="500" fill="hold"/>
                                        <p:tgtEl>
                                          <p:spTgt spid="16896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68961">
                                            <p:txEl>
                                              <p:pRg st="3" end="3"/>
                                            </p:txEl>
                                          </p:spTgt>
                                        </p:tgtEl>
                                        <p:attrNameLst>
                                          <p:attrName>ppt_y</p:attrName>
                                        </p:attrNameLst>
                                      </p:cBhvr>
                                      <p:tavLst>
                                        <p:tav tm="0">
                                          <p:val>
                                            <p:strVal val="#ppt_y"/>
                                          </p:val>
                                        </p:tav>
                                        <p:tav tm="100000">
                                          <p:val>
                                            <p:strVal val="#ppt_y"/>
                                          </p:val>
                                        </p:tav>
                                      </p:tavLst>
                                    </p:anim>
                                    <p:anim calcmode="lin" valueType="num">
                                      <p:cBhvr>
                                        <p:cTn id="38" dur="500" fill="hold"/>
                                        <p:tgtEl>
                                          <p:spTgt spid="16896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6896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68961">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168961">
                                            <p:txEl>
                                              <p:pRg st="4" end="4"/>
                                            </p:txEl>
                                          </p:spTgt>
                                        </p:tgtEl>
                                        <p:attrNameLst>
                                          <p:attrName>style.visibility</p:attrName>
                                        </p:attrNameLst>
                                      </p:cBhvr>
                                      <p:to>
                                        <p:strVal val="visible"/>
                                      </p:to>
                                    </p:set>
                                    <p:animEffect transition="in" filter="fade">
                                      <p:cBhvr>
                                        <p:cTn id="45" dur="800" decel="100000"/>
                                        <p:tgtEl>
                                          <p:spTgt spid="168961">
                                            <p:txEl>
                                              <p:pRg st="4" end="4"/>
                                            </p:txEl>
                                          </p:spTgt>
                                        </p:tgtEl>
                                      </p:cBhvr>
                                    </p:animEffect>
                                    <p:anim calcmode="lin" valueType="num">
                                      <p:cBhvr>
                                        <p:cTn id="46" dur="800" decel="100000" fill="hold"/>
                                        <p:tgtEl>
                                          <p:spTgt spid="168961">
                                            <p:txEl>
                                              <p:pRg st="4" end="4"/>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168961">
                                            <p:txEl>
                                              <p:pRg st="4" end="4"/>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168961">
                                            <p:txEl>
                                              <p:pRg st="4" end="4"/>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68961">
                                            <p:txEl>
                                              <p:pRg st="4" end="4"/>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68961">
                                            <p:txEl>
                                              <p:pRg st="4" end="4"/>
                                            </p:txEl>
                                          </p:spTgt>
                                        </p:tgtEl>
                                        <p:attrNameLst>
                                          <p:attrName>ppt_y</p:attrName>
                                        </p:attrNameLst>
                                      </p:cBhvr>
                                      <p:tavLst>
                                        <p:tav tm="0">
                                          <p:val>
                                            <p:strVal val="#ppt_y+0.1"/>
                                          </p:val>
                                        </p:tav>
                                        <p:tav tm="100000">
                                          <p:val>
                                            <p:strVal val="#ppt_y"/>
                                          </p:val>
                                        </p:tav>
                                      </p:tavLst>
                                    </p:anim>
                                  </p:childTnLst>
                                </p:cTn>
                              </p:par>
                              <p:par>
                                <p:cTn id="51" presetID="30" presetClass="entr" presetSubtype="0" fill="hold" nodeType="withEffect">
                                  <p:stCondLst>
                                    <p:cond delay="0"/>
                                  </p:stCondLst>
                                  <p:childTnLst>
                                    <p:set>
                                      <p:cBhvr>
                                        <p:cTn id="52" dur="1" fill="hold">
                                          <p:stCondLst>
                                            <p:cond delay="0"/>
                                          </p:stCondLst>
                                        </p:cTn>
                                        <p:tgtEl>
                                          <p:spTgt spid="168961">
                                            <p:txEl>
                                              <p:pRg st="5" end="5"/>
                                            </p:txEl>
                                          </p:spTgt>
                                        </p:tgtEl>
                                        <p:attrNameLst>
                                          <p:attrName>style.visibility</p:attrName>
                                        </p:attrNameLst>
                                      </p:cBhvr>
                                      <p:to>
                                        <p:strVal val="visible"/>
                                      </p:to>
                                    </p:set>
                                    <p:animEffect transition="in" filter="fade">
                                      <p:cBhvr>
                                        <p:cTn id="53" dur="800" decel="100000"/>
                                        <p:tgtEl>
                                          <p:spTgt spid="168961">
                                            <p:txEl>
                                              <p:pRg st="5" end="5"/>
                                            </p:txEl>
                                          </p:spTgt>
                                        </p:tgtEl>
                                      </p:cBhvr>
                                    </p:animEffect>
                                    <p:anim calcmode="lin" valueType="num">
                                      <p:cBhvr>
                                        <p:cTn id="54" dur="800" decel="100000" fill="hold"/>
                                        <p:tgtEl>
                                          <p:spTgt spid="168961">
                                            <p:txEl>
                                              <p:pRg st="5" end="5"/>
                                            </p:txEl>
                                          </p:spTgt>
                                        </p:tgtEl>
                                        <p:attrNameLst>
                                          <p:attrName>style.rotation</p:attrName>
                                        </p:attrNameLst>
                                      </p:cBhvr>
                                      <p:tavLst>
                                        <p:tav tm="0">
                                          <p:val>
                                            <p:fltVal val="-90"/>
                                          </p:val>
                                        </p:tav>
                                        <p:tav tm="100000">
                                          <p:val>
                                            <p:fltVal val="0"/>
                                          </p:val>
                                        </p:tav>
                                      </p:tavLst>
                                    </p:anim>
                                    <p:anim calcmode="lin" valueType="num">
                                      <p:cBhvr>
                                        <p:cTn id="55" dur="800" decel="100000" fill="hold"/>
                                        <p:tgtEl>
                                          <p:spTgt spid="168961">
                                            <p:txEl>
                                              <p:pRg st="5" end="5"/>
                                            </p:tx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168961">
                                            <p:txEl>
                                              <p:pRg st="5" end="5"/>
                                            </p:tx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68961">
                                            <p:txEl>
                                              <p:pRg st="5" end="5"/>
                                            </p:tx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68961">
                                            <p:txEl>
                                              <p:pRg st="5" end="5"/>
                                            </p:txEl>
                                          </p:spTgt>
                                        </p:tgtEl>
                                        <p:attrNameLst>
                                          <p:attrName>ppt_y</p:attrName>
                                        </p:attrNameLst>
                                      </p:cBhvr>
                                      <p:tavLst>
                                        <p:tav tm="0">
                                          <p:val>
                                            <p:strVal val="#ppt_y+0.1"/>
                                          </p:val>
                                        </p:tav>
                                        <p:tav tm="100000">
                                          <p:val>
                                            <p:strVal val="#ppt_y"/>
                                          </p:val>
                                        </p:tav>
                                      </p:tavLst>
                                    </p:anim>
                                  </p:childTnLst>
                                </p:cTn>
                              </p:par>
                              <p:par>
                                <p:cTn id="59" presetID="30" presetClass="entr" presetSubtype="0" fill="hold" nodeType="withEffect">
                                  <p:stCondLst>
                                    <p:cond delay="0"/>
                                  </p:stCondLst>
                                  <p:childTnLst>
                                    <p:set>
                                      <p:cBhvr>
                                        <p:cTn id="60" dur="1" fill="hold">
                                          <p:stCondLst>
                                            <p:cond delay="0"/>
                                          </p:stCondLst>
                                        </p:cTn>
                                        <p:tgtEl>
                                          <p:spTgt spid="168961">
                                            <p:txEl>
                                              <p:pRg st="6" end="6"/>
                                            </p:txEl>
                                          </p:spTgt>
                                        </p:tgtEl>
                                        <p:attrNameLst>
                                          <p:attrName>style.visibility</p:attrName>
                                        </p:attrNameLst>
                                      </p:cBhvr>
                                      <p:to>
                                        <p:strVal val="visible"/>
                                      </p:to>
                                    </p:set>
                                    <p:animEffect transition="in" filter="fade">
                                      <p:cBhvr>
                                        <p:cTn id="61" dur="800" decel="100000"/>
                                        <p:tgtEl>
                                          <p:spTgt spid="168961">
                                            <p:txEl>
                                              <p:pRg st="6" end="6"/>
                                            </p:txEl>
                                          </p:spTgt>
                                        </p:tgtEl>
                                      </p:cBhvr>
                                    </p:animEffect>
                                    <p:anim calcmode="lin" valueType="num">
                                      <p:cBhvr>
                                        <p:cTn id="62" dur="800" decel="100000" fill="hold"/>
                                        <p:tgtEl>
                                          <p:spTgt spid="168961">
                                            <p:txEl>
                                              <p:pRg st="6" end="6"/>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168961">
                                            <p:txEl>
                                              <p:pRg st="6" end="6"/>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168961">
                                            <p:txEl>
                                              <p:pRg st="6" end="6"/>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68961">
                                            <p:txEl>
                                              <p:pRg st="6" end="6"/>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68961">
                                            <p:txEl>
                                              <p:pRg st="6" end="6"/>
                                            </p:txEl>
                                          </p:spTgt>
                                        </p:tgtEl>
                                        <p:attrNameLst>
                                          <p:attrName>ppt_y</p:attrName>
                                        </p:attrNameLst>
                                      </p:cBhvr>
                                      <p:tavLst>
                                        <p:tav tm="0">
                                          <p:val>
                                            <p:strVal val="#ppt_y+0.1"/>
                                          </p:val>
                                        </p:tav>
                                        <p:tav tm="100000">
                                          <p:val>
                                            <p:strVal val="#ppt_y"/>
                                          </p:val>
                                        </p:tav>
                                      </p:tavLst>
                                    </p:anim>
                                  </p:childTnLst>
                                </p:cTn>
                              </p:par>
                              <p:par>
                                <p:cTn id="67" presetID="30" presetClass="entr" presetSubtype="0" fill="hold" nodeType="withEffect">
                                  <p:stCondLst>
                                    <p:cond delay="0"/>
                                  </p:stCondLst>
                                  <p:childTnLst>
                                    <p:set>
                                      <p:cBhvr>
                                        <p:cTn id="68" dur="1" fill="hold">
                                          <p:stCondLst>
                                            <p:cond delay="0"/>
                                          </p:stCondLst>
                                        </p:cTn>
                                        <p:tgtEl>
                                          <p:spTgt spid="168961">
                                            <p:txEl>
                                              <p:pRg st="7" end="7"/>
                                            </p:txEl>
                                          </p:spTgt>
                                        </p:tgtEl>
                                        <p:attrNameLst>
                                          <p:attrName>style.visibility</p:attrName>
                                        </p:attrNameLst>
                                      </p:cBhvr>
                                      <p:to>
                                        <p:strVal val="visible"/>
                                      </p:to>
                                    </p:set>
                                    <p:animEffect transition="in" filter="fade">
                                      <p:cBhvr>
                                        <p:cTn id="69" dur="800" decel="100000"/>
                                        <p:tgtEl>
                                          <p:spTgt spid="168961">
                                            <p:txEl>
                                              <p:pRg st="7" end="7"/>
                                            </p:txEl>
                                          </p:spTgt>
                                        </p:tgtEl>
                                      </p:cBhvr>
                                    </p:animEffect>
                                    <p:anim calcmode="lin" valueType="num">
                                      <p:cBhvr>
                                        <p:cTn id="70" dur="800" decel="100000" fill="hold"/>
                                        <p:tgtEl>
                                          <p:spTgt spid="168961">
                                            <p:txEl>
                                              <p:pRg st="7" end="7"/>
                                            </p:txEl>
                                          </p:spTgt>
                                        </p:tgtEl>
                                        <p:attrNameLst>
                                          <p:attrName>style.rotation</p:attrName>
                                        </p:attrNameLst>
                                      </p:cBhvr>
                                      <p:tavLst>
                                        <p:tav tm="0">
                                          <p:val>
                                            <p:fltVal val="-90"/>
                                          </p:val>
                                        </p:tav>
                                        <p:tav tm="100000">
                                          <p:val>
                                            <p:fltVal val="0"/>
                                          </p:val>
                                        </p:tav>
                                      </p:tavLst>
                                    </p:anim>
                                    <p:anim calcmode="lin" valueType="num">
                                      <p:cBhvr>
                                        <p:cTn id="71" dur="800" decel="100000" fill="hold"/>
                                        <p:tgtEl>
                                          <p:spTgt spid="168961">
                                            <p:txEl>
                                              <p:pRg st="7" end="7"/>
                                            </p:txEl>
                                          </p:spTgt>
                                        </p:tgtEl>
                                        <p:attrNameLst>
                                          <p:attrName>ppt_x</p:attrName>
                                        </p:attrNameLst>
                                      </p:cBhvr>
                                      <p:tavLst>
                                        <p:tav tm="0">
                                          <p:val>
                                            <p:strVal val="#ppt_x+0.4"/>
                                          </p:val>
                                        </p:tav>
                                        <p:tav tm="100000">
                                          <p:val>
                                            <p:strVal val="#ppt_x-0.05"/>
                                          </p:val>
                                        </p:tav>
                                      </p:tavLst>
                                    </p:anim>
                                    <p:anim calcmode="lin" valueType="num">
                                      <p:cBhvr>
                                        <p:cTn id="72" dur="800" decel="100000" fill="hold"/>
                                        <p:tgtEl>
                                          <p:spTgt spid="168961">
                                            <p:txEl>
                                              <p:pRg st="7" end="7"/>
                                            </p:txEl>
                                          </p:spTgt>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168961">
                                            <p:txEl>
                                              <p:pRg st="7" end="7"/>
                                            </p:txEl>
                                          </p:spTgt>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168961">
                                            <p:txEl>
                                              <p:pRg st="7" end="7"/>
                                            </p:txEl>
                                          </p:spTgt>
                                        </p:tgtEl>
                                        <p:attrNameLst>
                                          <p:attrName>ppt_y</p:attrName>
                                        </p:attrNameLst>
                                      </p:cBhvr>
                                      <p:tavLst>
                                        <p:tav tm="0">
                                          <p:val>
                                            <p:strVal val="#ppt_y+0.1"/>
                                          </p:val>
                                        </p:tav>
                                        <p:tav tm="100000">
                                          <p:val>
                                            <p:strVal val="#ppt_y"/>
                                          </p:val>
                                        </p:tav>
                                      </p:tavLst>
                                    </p:anim>
                                  </p:childTnLst>
                                </p:cTn>
                              </p:par>
                              <p:par>
                                <p:cTn id="75" presetID="30" presetClass="entr" presetSubtype="0" fill="hold" nodeType="withEffect">
                                  <p:stCondLst>
                                    <p:cond delay="0"/>
                                  </p:stCondLst>
                                  <p:childTnLst>
                                    <p:set>
                                      <p:cBhvr>
                                        <p:cTn id="76" dur="1" fill="hold">
                                          <p:stCondLst>
                                            <p:cond delay="0"/>
                                          </p:stCondLst>
                                        </p:cTn>
                                        <p:tgtEl>
                                          <p:spTgt spid="168961">
                                            <p:txEl>
                                              <p:pRg st="8" end="8"/>
                                            </p:txEl>
                                          </p:spTgt>
                                        </p:tgtEl>
                                        <p:attrNameLst>
                                          <p:attrName>style.visibility</p:attrName>
                                        </p:attrNameLst>
                                      </p:cBhvr>
                                      <p:to>
                                        <p:strVal val="visible"/>
                                      </p:to>
                                    </p:set>
                                    <p:animEffect transition="in" filter="fade">
                                      <p:cBhvr>
                                        <p:cTn id="77" dur="800" decel="100000"/>
                                        <p:tgtEl>
                                          <p:spTgt spid="168961">
                                            <p:txEl>
                                              <p:pRg st="8" end="8"/>
                                            </p:txEl>
                                          </p:spTgt>
                                        </p:tgtEl>
                                      </p:cBhvr>
                                    </p:animEffect>
                                    <p:anim calcmode="lin" valueType="num">
                                      <p:cBhvr>
                                        <p:cTn id="78" dur="800" decel="100000" fill="hold"/>
                                        <p:tgtEl>
                                          <p:spTgt spid="168961">
                                            <p:txEl>
                                              <p:pRg st="8" end="8"/>
                                            </p:txEl>
                                          </p:spTgt>
                                        </p:tgtEl>
                                        <p:attrNameLst>
                                          <p:attrName>style.rotation</p:attrName>
                                        </p:attrNameLst>
                                      </p:cBhvr>
                                      <p:tavLst>
                                        <p:tav tm="0">
                                          <p:val>
                                            <p:fltVal val="-90"/>
                                          </p:val>
                                        </p:tav>
                                        <p:tav tm="100000">
                                          <p:val>
                                            <p:fltVal val="0"/>
                                          </p:val>
                                        </p:tav>
                                      </p:tavLst>
                                    </p:anim>
                                    <p:anim calcmode="lin" valueType="num">
                                      <p:cBhvr>
                                        <p:cTn id="79" dur="800" decel="100000" fill="hold"/>
                                        <p:tgtEl>
                                          <p:spTgt spid="168961">
                                            <p:txEl>
                                              <p:pRg st="8" end="8"/>
                                            </p:txEl>
                                          </p:spTgt>
                                        </p:tgtEl>
                                        <p:attrNameLst>
                                          <p:attrName>ppt_x</p:attrName>
                                        </p:attrNameLst>
                                      </p:cBhvr>
                                      <p:tavLst>
                                        <p:tav tm="0">
                                          <p:val>
                                            <p:strVal val="#ppt_x+0.4"/>
                                          </p:val>
                                        </p:tav>
                                        <p:tav tm="100000">
                                          <p:val>
                                            <p:strVal val="#ppt_x-0.05"/>
                                          </p:val>
                                        </p:tav>
                                      </p:tavLst>
                                    </p:anim>
                                    <p:anim calcmode="lin" valueType="num">
                                      <p:cBhvr>
                                        <p:cTn id="80" dur="800" decel="100000" fill="hold"/>
                                        <p:tgtEl>
                                          <p:spTgt spid="168961">
                                            <p:txEl>
                                              <p:pRg st="8" end="8"/>
                                            </p:txEl>
                                          </p:spTgt>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68961">
                                            <p:txEl>
                                              <p:pRg st="8" end="8"/>
                                            </p:txEl>
                                          </p:spTgt>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68961">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1" presetClass="entr" presetSubtype="0" fill="hold" nodeType="clickEffect">
                                  <p:stCondLst>
                                    <p:cond delay="0"/>
                                  </p:stCondLst>
                                  <p:iterate type="lt">
                                    <p:tmPct val="10000"/>
                                  </p:iterate>
                                  <p:childTnLst>
                                    <p:set>
                                      <p:cBhvr>
                                        <p:cTn id="86" dur="1" fill="hold">
                                          <p:stCondLst>
                                            <p:cond delay="0"/>
                                          </p:stCondLst>
                                        </p:cTn>
                                        <p:tgtEl>
                                          <p:spTgt spid="168961">
                                            <p:txEl>
                                              <p:pRg st="9" end="9"/>
                                            </p:txEl>
                                          </p:spTgt>
                                        </p:tgtEl>
                                        <p:attrNameLst>
                                          <p:attrName>style.visibility</p:attrName>
                                        </p:attrNameLst>
                                      </p:cBhvr>
                                      <p:to>
                                        <p:strVal val="visible"/>
                                      </p:to>
                                    </p:set>
                                    <p:anim calcmode="lin" valueType="num">
                                      <p:cBhvr>
                                        <p:cTn id="87" dur="500" fill="hold"/>
                                        <p:tgtEl>
                                          <p:spTgt spid="168961">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168961">
                                            <p:txEl>
                                              <p:pRg st="9" end="9"/>
                                            </p:txEl>
                                          </p:spTgt>
                                        </p:tgtEl>
                                        <p:attrNameLst>
                                          <p:attrName>ppt_y</p:attrName>
                                        </p:attrNameLst>
                                      </p:cBhvr>
                                      <p:tavLst>
                                        <p:tav tm="0">
                                          <p:val>
                                            <p:strVal val="#ppt_y"/>
                                          </p:val>
                                        </p:tav>
                                        <p:tav tm="100000">
                                          <p:val>
                                            <p:strVal val="#ppt_y"/>
                                          </p:val>
                                        </p:tav>
                                      </p:tavLst>
                                    </p:anim>
                                    <p:anim calcmode="lin" valueType="num">
                                      <p:cBhvr>
                                        <p:cTn id="89" dur="500" fill="hold"/>
                                        <p:tgtEl>
                                          <p:spTgt spid="168961">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168961">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16896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1"/>
          <p:cNvSpPr>
            <a:spLocks noChangeArrowheads="1"/>
          </p:cNvSpPr>
          <p:nvPr/>
        </p:nvSpPr>
        <p:spPr bwMode="auto">
          <a:xfrm>
            <a:off x="323528" y="621269"/>
            <a:ext cx="72008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Какой химический элемент сначала был открыт на Солнце, а потом на Земле?</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Ответ: </a:t>
            </a:r>
            <a:r>
              <a:rPr kumimoji="0" lang="ru-RU" sz="2800" b="0"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Гелий.</a:t>
            </a:r>
            <a:endParaRPr kumimoji="0" lang="ru-RU" sz="28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Тип кристаллической решётки у сахара.</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Ответ: </a:t>
            </a:r>
            <a:r>
              <a:rPr kumimoji="0" lang="ru-RU" sz="2800" b="0"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Молекулярная.</a:t>
            </a:r>
            <a:endParaRPr kumimoji="0" lang="ru-RU" sz="28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Сейчас этот элемент широко распространён, но в 1855 г. на Всемирной выставке его демонстрировали как материал для ювелирных украшений, который ценился дороже золота. Что это за металл?</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t>
            </a:r>
            <a:r>
              <a:rPr kumimoji="0" lang="ru-RU" sz="28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Ответ: </a:t>
            </a:r>
            <a:r>
              <a:rPr kumimoji="0" lang="ru-RU" sz="2800" b="0"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Алюминий.</a:t>
            </a:r>
            <a:endParaRPr kumimoji="0" lang="ru-RU" sz="28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1009">
                                            <p:txEl>
                                              <p:pRg st="0" end="0"/>
                                            </p:txEl>
                                          </p:spTgt>
                                        </p:tgtEl>
                                        <p:attrNameLst>
                                          <p:attrName>style.visibility</p:attrName>
                                        </p:attrNameLst>
                                      </p:cBhvr>
                                      <p:to>
                                        <p:strVal val="visible"/>
                                      </p:to>
                                    </p:set>
                                    <p:animEffect transition="in" filter="blinds(horizontal)">
                                      <p:cBhvr>
                                        <p:cTn id="7" dur="500"/>
                                        <p:tgtEl>
                                          <p:spTgt spid="1710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171009">
                                            <p:txEl>
                                              <p:pRg st="1" end="1"/>
                                            </p:txEl>
                                          </p:spTgt>
                                        </p:tgtEl>
                                        <p:attrNameLst>
                                          <p:attrName>style.visibility</p:attrName>
                                        </p:attrNameLst>
                                      </p:cBhvr>
                                      <p:to>
                                        <p:strVal val="visible"/>
                                      </p:to>
                                    </p:set>
                                    <p:anim calcmode="lin" valueType="num">
                                      <p:cBhvr>
                                        <p:cTn id="12" dur="500" fill="hold"/>
                                        <p:tgtEl>
                                          <p:spTgt spid="17100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1009">
                                            <p:txEl>
                                              <p:pRg st="1" end="1"/>
                                            </p:txEl>
                                          </p:spTgt>
                                        </p:tgtEl>
                                        <p:attrNameLst>
                                          <p:attrName>ppt_y</p:attrName>
                                        </p:attrNameLst>
                                      </p:cBhvr>
                                      <p:tavLst>
                                        <p:tav tm="0">
                                          <p:val>
                                            <p:strVal val="#ppt_y"/>
                                          </p:val>
                                        </p:tav>
                                        <p:tav tm="100000">
                                          <p:val>
                                            <p:strVal val="#ppt_y"/>
                                          </p:val>
                                        </p:tav>
                                      </p:tavLst>
                                    </p:anim>
                                    <p:anim calcmode="lin" valueType="num">
                                      <p:cBhvr>
                                        <p:cTn id="14" dur="500" fill="hold"/>
                                        <p:tgtEl>
                                          <p:spTgt spid="17100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100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100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71009">
                                            <p:txEl>
                                              <p:pRg st="2" end="2"/>
                                            </p:txEl>
                                          </p:spTgt>
                                        </p:tgtEl>
                                        <p:attrNameLst>
                                          <p:attrName>style.visibility</p:attrName>
                                        </p:attrNameLst>
                                      </p:cBhvr>
                                      <p:to>
                                        <p:strVal val="visible"/>
                                      </p:to>
                                    </p:set>
                                    <p:animEffect transition="in" filter="blinds(horizontal)">
                                      <p:cBhvr>
                                        <p:cTn id="21" dur="500"/>
                                        <p:tgtEl>
                                          <p:spTgt spid="17100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nodeType="clickEffect">
                                  <p:stCondLst>
                                    <p:cond delay="0"/>
                                  </p:stCondLst>
                                  <p:iterate type="lt">
                                    <p:tmPct val="10000"/>
                                  </p:iterate>
                                  <p:childTnLst>
                                    <p:set>
                                      <p:cBhvr>
                                        <p:cTn id="25" dur="1" fill="hold">
                                          <p:stCondLst>
                                            <p:cond delay="0"/>
                                          </p:stCondLst>
                                        </p:cTn>
                                        <p:tgtEl>
                                          <p:spTgt spid="171009">
                                            <p:txEl>
                                              <p:pRg st="3" end="3"/>
                                            </p:txEl>
                                          </p:spTgt>
                                        </p:tgtEl>
                                        <p:attrNameLst>
                                          <p:attrName>style.visibility</p:attrName>
                                        </p:attrNameLst>
                                      </p:cBhvr>
                                      <p:to>
                                        <p:strVal val="visible"/>
                                      </p:to>
                                    </p:set>
                                    <p:anim calcmode="lin" valueType="num">
                                      <p:cBhvr>
                                        <p:cTn id="26" dur="500" fill="hold"/>
                                        <p:tgtEl>
                                          <p:spTgt spid="171009">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71009">
                                            <p:txEl>
                                              <p:pRg st="3" end="3"/>
                                            </p:txEl>
                                          </p:spTgt>
                                        </p:tgtEl>
                                        <p:attrNameLst>
                                          <p:attrName>ppt_y</p:attrName>
                                        </p:attrNameLst>
                                      </p:cBhvr>
                                      <p:tavLst>
                                        <p:tav tm="0">
                                          <p:val>
                                            <p:strVal val="#ppt_y"/>
                                          </p:val>
                                        </p:tav>
                                        <p:tav tm="100000">
                                          <p:val>
                                            <p:strVal val="#ppt_y"/>
                                          </p:val>
                                        </p:tav>
                                      </p:tavLst>
                                    </p:anim>
                                    <p:anim calcmode="lin" valueType="num">
                                      <p:cBhvr>
                                        <p:cTn id="28" dur="500" fill="hold"/>
                                        <p:tgtEl>
                                          <p:spTgt spid="171009">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71009">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7100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71009">
                                            <p:txEl>
                                              <p:pRg st="4" end="4"/>
                                            </p:txEl>
                                          </p:spTgt>
                                        </p:tgtEl>
                                        <p:attrNameLst>
                                          <p:attrName>style.visibility</p:attrName>
                                        </p:attrNameLst>
                                      </p:cBhvr>
                                      <p:to>
                                        <p:strVal val="visible"/>
                                      </p:to>
                                    </p:set>
                                    <p:animEffect transition="in" filter="blinds(horizontal)">
                                      <p:cBhvr>
                                        <p:cTn id="35" dur="500"/>
                                        <p:tgtEl>
                                          <p:spTgt spid="17100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nodeType="clickEffect">
                                  <p:stCondLst>
                                    <p:cond delay="0"/>
                                  </p:stCondLst>
                                  <p:iterate type="lt">
                                    <p:tmPct val="10000"/>
                                  </p:iterate>
                                  <p:childTnLst>
                                    <p:set>
                                      <p:cBhvr>
                                        <p:cTn id="39" dur="1" fill="hold">
                                          <p:stCondLst>
                                            <p:cond delay="0"/>
                                          </p:stCondLst>
                                        </p:cTn>
                                        <p:tgtEl>
                                          <p:spTgt spid="171009">
                                            <p:txEl>
                                              <p:pRg st="5" end="5"/>
                                            </p:txEl>
                                          </p:spTgt>
                                        </p:tgtEl>
                                        <p:attrNameLst>
                                          <p:attrName>style.visibility</p:attrName>
                                        </p:attrNameLst>
                                      </p:cBhvr>
                                      <p:to>
                                        <p:strVal val="visible"/>
                                      </p:to>
                                    </p:set>
                                    <p:anim calcmode="lin" valueType="num">
                                      <p:cBhvr>
                                        <p:cTn id="40" dur="500" fill="hold"/>
                                        <p:tgtEl>
                                          <p:spTgt spid="171009">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71009">
                                            <p:txEl>
                                              <p:pRg st="5" end="5"/>
                                            </p:txEl>
                                          </p:spTgt>
                                        </p:tgtEl>
                                        <p:attrNameLst>
                                          <p:attrName>ppt_y</p:attrName>
                                        </p:attrNameLst>
                                      </p:cBhvr>
                                      <p:tavLst>
                                        <p:tav tm="0">
                                          <p:val>
                                            <p:strVal val="#ppt_y"/>
                                          </p:val>
                                        </p:tav>
                                        <p:tav tm="100000">
                                          <p:val>
                                            <p:strVal val="#ppt_y"/>
                                          </p:val>
                                        </p:tav>
                                      </p:tavLst>
                                    </p:anim>
                                    <p:anim calcmode="lin" valueType="num">
                                      <p:cBhvr>
                                        <p:cTn id="42" dur="500" fill="hold"/>
                                        <p:tgtEl>
                                          <p:spTgt spid="171009">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71009">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710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1"/>
          <p:cNvSpPr>
            <a:spLocks noChangeArrowheads="1"/>
          </p:cNvSpPr>
          <p:nvPr/>
        </p:nvSpPr>
        <p:spPr bwMode="auto">
          <a:xfrm>
            <a:off x="323528" y="548680"/>
            <a:ext cx="756084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То, что сейчас называют молекулами, М.В. Ломоносов называл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Ответ: </a:t>
            </a:r>
            <a:r>
              <a:rPr kumimoji="0" lang="ru-RU" b="1"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Корпускулами.</a:t>
            </a:r>
            <a:endParaRPr kumimoji="0" lang="ru-RU"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Почему разрезанное яблоко на воздухе желтеет, темнеет?</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1"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Ответ</a:t>
            </a:r>
            <a:r>
              <a:rPr kumimoji="0" lang="ru-RU" b="1" i="0" u="sng" strike="noStrike" cap="none" normalizeH="0" dirty="0" smtClean="0">
                <a:ln>
                  <a:noFill/>
                </a:ln>
                <a:solidFill>
                  <a:srgbClr val="C00000"/>
                </a:solidFill>
                <a:effectLst/>
                <a:latin typeface="Arial" pitchFamily="34" charset="0"/>
                <a:ea typeface="Times New Roman" pitchFamily="18" charset="0"/>
                <a:cs typeface="Arial" pitchFamily="34" charset="0"/>
              </a:rPr>
              <a:t> </a:t>
            </a:r>
            <a:r>
              <a:rPr kumimoji="0" lang="ru-RU" b="1"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Ион двухвалентного железа окисляется в ион трехвалентного железа</a:t>
            </a:r>
            <a:r>
              <a:rPr kumimoji="0" lang="ru-RU" b="1" i="0" u="sng" strike="noStrike" cap="none" normalizeH="0" baseline="0" dirty="0" smtClean="0">
                <a:ln>
                  <a:noFill/>
                </a:ln>
                <a:solidFill>
                  <a:srgbClr val="7030A0"/>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В XVI веке король Генрих IV издал закон: «Никому, кто бы ни был, не разрешается превращать простые металлы в золото». Как возможно нарушение этого закона в нашем веке?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Ответ: </a:t>
            </a:r>
            <a:r>
              <a:rPr kumimoji="0" lang="ru-RU" b="1" i="1" u="sng" strike="noStrike" cap="none" normalizeH="0" baseline="0" dirty="0" smtClean="0">
                <a:ln>
                  <a:noFill/>
                </a:ln>
                <a:solidFill>
                  <a:srgbClr val="C00000"/>
                </a:solidFill>
                <a:effectLst/>
                <a:latin typeface="Arial" pitchFamily="34" charset="0"/>
                <a:ea typeface="Times New Roman" pitchFamily="18" charset="0"/>
                <a:cs typeface="Arial" pitchFamily="34" charset="0"/>
              </a:rPr>
              <a:t>С развитием атомной физики стало возможным проводить ядерные реакции и превращения элементов. Таким путём, например, из ртути можно получить золото. Иное дело, что себестоимость такого золота будет намного больше, чем добытого обычным поисковым методом.</a:t>
            </a:r>
            <a:endParaRPr kumimoji="0" lang="ru-RU"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Девушка Маша, собираясь на Хэллоуин, решила сделать себе причёску. Она долго перед зеркалом расчёсывала свои волосы пластмассовой расчёской. В результате на конкурсе ведьм она заняла первое место. Почему? Какое физическое явление произошло с её волосами?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Ответ: </a:t>
            </a:r>
            <a:r>
              <a:rPr kumimoji="0" lang="ru-RU" b="1" i="1" u="sng" strike="noStrike" cap="none" normalizeH="0" baseline="0" dirty="0" smtClean="0">
                <a:ln>
                  <a:noFill/>
                </a:ln>
                <a:solidFill>
                  <a:srgbClr val="C00000"/>
                </a:solidFill>
                <a:effectLst/>
                <a:latin typeface="Arial" pitchFamily="34" charset="0"/>
                <a:ea typeface="Times New Roman" pitchFamily="18" charset="0"/>
                <a:cs typeface="Arial" pitchFamily="34" charset="0"/>
              </a:rPr>
              <a:t>Электризация</a:t>
            </a:r>
            <a:endParaRPr kumimoji="0" lang="ru-RU"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73057">
                                            <p:txEl>
                                              <p:pRg st="0" end="0"/>
                                            </p:txEl>
                                          </p:spTgt>
                                        </p:tgtEl>
                                        <p:attrNameLst>
                                          <p:attrName>style.visibility</p:attrName>
                                        </p:attrNameLst>
                                      </p:cBhvr>
                                      <p:to>
                                        <p:strVal val="visible"/>
                                      </p:to>
                                    </p:set>
                                    <p:animEffect transition="in" filter="strips(downLeft)">
                                      <p:cBhvr>
                                        <p:cTn id="7" dur="500"/>
                                        <p:tgtEl>
                                          <p:spTgt spid="1730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3057">
                                            <p:txEl>
                                              <p:pRg st="1" end="1"/>
                                            </p:txEl>
                                          </p:spTgt>
                                        </p:tgtEl>
                                        <p:attrNameLst>
                                          <p:attrName>style.visibility</p:attrName>
                                        </p:attrNameLst>
                                      </p:cBhvr>
                                      <p:to>
                                        <p:strVal val="visible"/>
                                      </p:to>
                                    </p:set>
                                    <p:animEffect transition="in" filter="dissolve">
                                      <p:cBhvr>
                                        <p:cTn id="12" dur="500"/>
                                        <p:tgtEl>
                                          <p:spTgt spid="1730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73057">
                                            <p:txEl>
                                              <p:pRg st="2" end="2"/>
                                            </p:txEl>
                                          </p:spTgt>
                                        </p:tgtEl>
                                        <p:attrNameLst>
                                          <p:attrName>style.visibility</p:attrName>
                                        </p:attrNameLst>
                                      </p:cBhvr>
                                      <p:to>
                                        <p:strVal val="visible"/>
                                      </p:to>
                                    </p:set>
                                    <p:animEffect transition="in" filter="strips(downLeft)">
                                      <p:cBhvr>
                                        <p:cTn id="17" dur="500"/>
                                        <p:tgtEl>
                                          <p:spTgt spid="1730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3057">
                                            <p:txEl>
                                              <p:pRg st="3" end="3"/>
                                            </p:txEl>
                                          </p:spTgt>
                                        </p:tgtEl>
                                        <p:attrNameLst>
                                          <p:attrName>style.visibility</p:attrName>
                                        </p:attrNameLst>
                                      </p:cBhvr>
                                      <p:to>
                                        <p:strVal val="visible"/>
                                      </p:to>
                                    </p:set>
                                    <p:animEffect transition="in" filter="dissolve">
                                      <p:cBhvr>
                                        <p:cTn id="22" dur="500"/>
                                        <p:tgtEl>
                                          <p:spTgt spid="1730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73057">
                                            <p:txEl>
                                              <p:pRg st="4" end="4"/>
                                            </p:txEl>
                                          </p:spTgt>
                                        </p:tgtEl>
                                        <p:attrNameLst>
                                          <p:attrName>style.visibility</p:attrName>
                                        </p:attrNameLst>
                                      </p:cBhvr>
                                      <p:to>
                                        <p:strVal val="visible"/>
                                      </p:to>
                                    </p:set>
                                    <p:animEffect transition="in" filter="strips(downLeft)">
                                      <p:cBhvr>
                                        <p:cTn id="27" dur="500"/>
                                        <p:tgtEl>
                                          <p:spTgt spid="17305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73057">
                                            <p:txEl>
                                              <p:pRg st="5" end="5"/>
                                            </p:txEl>
                                          </p:spTgt>
                                        </p:tgtEl>
                                        <p:attrNameLst>
                                          <p:attrName>style.visibility</p:attrName>
                                        </p:attrNameLst>
                                      </p:cBhvr>
                                      <p:to>
                                        <p:strVal val="visible"/>
                                      </p:to>
                                    </p:set>
                                    <p:animEffect transition="in" filter="dissolve">
                                      <p:cBhvr>
                                        <p:cTn id="32" dur="500"/>
                                        <p:tgtEl>
                                          <p:spTgt spid="17305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73057">
                                            <p:txEl>
                                              <p:pRg st="6" end="6"/>
                                            </p:txEl>
                                          </p:spTgt>
                                        </p:tgtEl>
                                        <p:attrNameLst>
                                          <p:attrName>style.visibility</p:attrName>
                                        </p:attrNameLst>
                                      </p:cBhvr>
                                      <p:to>
                                        <p:strVal val="visible"/>
                                      </p:to>
                                    </p:set>
                                    <p:animEffect transition="in" filter="strips(downLeft)">
                                      <p:cBhvr>
                                        <p:cTn id="37" dur="500"/>
                                        <p:tgtEl>
                                          <p:spTgt spid="17305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73057">
                                            <p:txEl>
                                              <p:pRg st="7" end="7"/>
                                            </p:txEl>
                                          </p:spTgt>
                                        </p:tgtEl>
                                        <p:attrNameLst>
                                          <p:attrName>style.visibility</p:attrName>
                                        </p:attrNameLst>
                                      </p:cBhvr>
                                      <p:to>
                                        <p:strVal val="visible"/>
                                      </p:to>
                                    </p:set>
                                    <p:animEffect transition="in" filter="dissolve">
                                      <p:cBhvr>
                                        <p:cTn id="42" dur="500"/>
                                        <p:tgtEl>
                                          <p:spTgt spid="17305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
          <p:cNvSpPr>
            <a:spLocks noChangeArrowheads="1"/>
          </p:cNvSpPr>
          <p:nvPr/>
        </p:nvSpPr>
        <p:spPr bwMode="auto">
          <a:xfrm>
            <a:off x="251520" y="764704"/>
            <a:ext cx="7848872" cy="532453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Какой элемент может быть твердым, как алмаз, и мягким, как сажа?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Ответ:</a:t>
            </a:r>
            <a:r>
              <a:rPr kumimoji="0" lang="ru-RU" sz="2000" b="1" i="0" u="none" strike="noStrike" cap="none" normalizeH="0" dirty="0" smtClean="0">
                <a:ln>
                  <a:noFill/>
                </a:ln>
                <a:solidFill>
                  <a:srgbClr val="C00000"/>
                </a:solidFill>
                <a:effectLst/>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Углерод. Алмаз и Сажа – </a:t>
            </a:r>
            <a:r>
              <a:rPr kumimoji="0" lang="ru-RU" sz="2000" b="1" i="0"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аллотропные</a:t>
            </a:r>
            <a:r>
              <a:rPr kumimoji="0" lang="ru-RU"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видоизменения элемента углерода.</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Название, какого элемента состоит из названий двух млекопитающих животных?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Ответ:Мышьяк</a:t>
            </a:r>
            <a:r>
              <a:rPr kumimoji="0" lang="ru-RU"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Как превратить олово в порошок, не прибегая ни каким инструментам?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Ответ: Если олово подержать на морозе, то оно увеличится в объеме и рассыплется в серый порошок. Это </a:t>
            </a:r>
            <a:r>
              <a:rPr kumimoji="0" lang="ru-RU" sz="2000" b="1" i="0"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аллотропное</a:t>
            </a:r>
            <a:r>
              <a:rPr kumimoji="0" lang="ru-RU"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видоизменение олова, так называемое серое олово.</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Какой химический элемент назван в честь России?</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Ответ:44-й элемент, открытый русским химиком Карлом Карловичем Клаусом, был назван рутений (от латинского слова «Россия».</a:t>
            </a:r>
            <a:endParaRPr kumimoji="0" lang="ru-RU" sz="2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74081">
                                            <p:txEl>
                                              <p:pRg st="0" end="0"/>
                                            </p:txEl>
                                          </p:spTgt>
                                        </p:tgtEl>
                                        <p:attrNameLst>
                                          <p:attrName>style.visibility</p:attrName>
                                        </p:attrNameLst>
                                      </p:cBhvr>
                                      <p:to>
                                        <p:strVal val="visible"/>
                                      </p:to>
                                    </p:set>
                                    <p:anim calcmode="lin" valueType="num">
                                      <p:cBhvr>
                                        <p:cTn id="7" dur="500" fill="hold"/>
                                        <p:tgtEl>
                                          <p:spTgt spid="17408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7408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7408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740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74081">
                                            <p:txEl>
                                              <p:pRg st="1" end="1"/>
                                            </p:txEl>
                                          </p:spTgt>
                                        </p:tgtEl>
                                        <p:attrNameLst>
                                          <p:attrName>style.visibility</p:attrName>
                                        </p:attrNameLst>
                                      </p:cBhvr>
                                      <p:to>
                                        <p:strVal val="visible"/>
                                      </p:to>
                                    </p:set>
                                    <p:animEffect transition="in" filter="dissolve">
                                      <p:cBhvr>
                                        <p:cTn id="15" dur="500"/>
                                        <p:tgtEl>
                                          <p:spTgt spid="17408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nodeType="clickEffect">
                                  <p:stCondLst>
                                    <p:cond delay="0"/>
                                  </p:stCondLst>
                                  <p:childTnLst>
                                    <p:set>
                                      <p:cBhvr>
                                        <p:cTn id="19" dur="1" fill="hold">
                                          <p:stCondLst>
                                            <p:cond delay="0"/>
                                          </p:stCondLst>
                                        </p:cTn>
                                        <p:tgtEl>
                                          <p:spTgt spid="174081">
                                            <p:txEl>
                                              <p:pRg st="2" end="2"/>
                                            </p:txEl>
                                          </p:spTgt>
                                        </p:tgtEl>
                                        <p:attrNameLst>
                                          <p:attrName>style.visibility</p:attrName>
                                        </p:attrNameLst>
                                      </p:cBhvr>
                                      <p:to>
                                        <p:strVal val="visible"/>
                                      </p:to>
                                    </p:set>
                                    <p:anim calcmode="lin" valueType="num">
                                      <p:cBhvr>
                                        <p:cTn id="20" dur="500" fill="hold"/>
                                        <p:tgtEl>
                                          <p:spTgt spid="17408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7408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7408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7408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74081">
                                            <p:txEl>
                                              <p:pRg st="3" end="3"/>
                                            </p:txEl>
                                          </p:spTgt>
                                        </p:tgtEl>
                                        <p:attrNameLst>
                                          <p:attrName>style.visibility</p:attrName>
                                        </p:attrNameLst>
                                      </p:cBhvr>
                                      <p:to>
                                        <p:strVal val="visible"/>
                                      </p:to>
                                    </p:set>
                                    <p:animEffect transition="in" filter="dissolve">
                                      <p:cBhvr>
                                        <p:cTn id="28" dur="500"/>
                                        <p:tgtEl>
                                          <p:spTgt spid="17408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nodeType="clickEffect">
                                  <p:stCondLst>
                                    <p:cond delay="0"/>
                                  </p:stCondLst>
                                  <p:childTnLst>
                                    <p:set>
                                      <p:cBhvr>
                                        <p:cTn id="32" dur="1" fill="hold">
                                          <p:stCondLst>
                                            <p:cond delay="0"/>
                                          </p:stCondLst>
                                        </p:cTn>
                                        <p:tgtEl>
                                          <p:spTgt spid="174081">
                                            <p:txEl>
                                              <p:pRg st="4" end="4"/>
                                            </p:txEl>
                                          </p:spTgt>
                                        </p:tgtEl>
                                        <p:attrNameLst>
                                          <p:attrName>style.visibility</p:attrName>
                                        </p:attrNameLst>
                                      </p:cBhvr>
                                      <p:to>
                                        <p:strVal val="visible"/>
                                      </p:to>
                                    </p:set>
                                    <p:anim calcmode="lin" valueType="num">
                                      <p:cBhvr>
                                        <p:cTn id="33" dur="500" fill="hold"/>
                                        <p:tgtEl>
                                          <p:spTgt spid="17408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7408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7408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7408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74081">
                                            <p:txEl>
                                              <p:pRg st="5" end="5"/>
                                            </p:txEl>
                                          </p:spTgt>
                                        </p:tgtEl>
                                        <p:attrNameLst>
                                          <p:attrName>style.visibility</p:attrName>
                                        </p:attrNameLst>
                                      </p:cBhvr>
                                      <p:to>
                                        <p:strVal val="visible"/>
                                      </p:to>
                                    </p:set>
                                    <p:animEffect transition="in" filter="dissolve">
                                      <p:cBhvr>
                                        <p:cTn id="41" dur="500"/>
                                        <p:tgtEl>
                                          <p:spTgt spid="174081">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nodeType="clickEffect">
                                  <p:stCondLst>
                                    <p:cond delay="0"/>
                                  </p:stCondLst>
                                  <p:childTnLst>
                                    <p:set>
                                      <p:cBhvr>
                                        <p:cTn id="45" dur="1" fill="hold">
                                          <p:stCondLst>
                                            <p:cond delay="0"/>
                                          </p:stCondLst>
                                        </p:cTn>
                                        <p:tgtEl>
                                          <p:spTgt spid="174081">
                                            <p:txEl>
                                              <p:pRg st="6" end="6"/>
                                            </p:txEl>
                                          </p:spTgt>
                                        </p:tgtEl>
                                        <p:attrNameLst>
                                          <p:attrName>style.visibility</p:attrName>
                                        </p:attrNameLst>
                                      </p:cBhvr>
                                      <p:to>
                                        <p:strVal val="visible"/>
                                      </p:to>
                                    </p:set>
                                    <p:anim calcmode="lin" valueType="num">
                                      <p:cBhvr>
                                        <p:cTn id="46" dur="500" fill="hold"/>
                                        <p:tgtEl>
                                          <p:spTgt spid="174081">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174081">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174081">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17408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174081">
                                            <p:txEl>
                                              <p:pRg st="7" end="7"/>
                                            </p:txEl>
                                          </p:spTgt>
                                        </p:tgtEl>
                                        <p:attrNameLst>
                                          <p:attrName>style.visibility</p:attrName>
                                        </p:attrNameLst>
                                      </p:cBhvr>
                                      <p:to>
                                        <p:strVal val="visible"/>
                                      </p:to>
                                    </p:set>
                                    <p:animEffect transition="in" filter="dissolve">
                                      <p:cBhvr>
                                        <p:cTn id="54" dur="500"/>
                                        <p:tgtEl>
                                          <p:spTgt spid="17408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2276872"/>
            <a:ext cx="8229600" cy="1944216"/>
          </a:xfrm>
        </p:spPr>
        <p:txBody>
          <a:bodyPr>
            <a:normAutofit/>
          </a:bodyPr>
          <a:lstStyle/>
          <a:p>
            <a:r>
              <a:rPr lang="ru-RU" dirty="0" smtClean="0">
                <a:solidFill>
                  <a:srgbClr val="002060"/>
                </a:solidFill>
              </a:rPr>
              <a:t/>
            </a:r>
            <a:br>
              <a:rPr lang="ru-RU" dirty="0" smtClean="0">
                <a:solidFill>
                  <a:srgbClr val="002060"/>
                </a:solidFill>
              </a:rPr>
            </a:br>
            <a:r>
              <a:rPr lang="ru-RU" dirty="0">
                <a:solidFill>
                  <a:srgbClr val="002060"/>
                </a:solidFill>
              </a:rPr>
              <a:t/>
            </a:r>
            <a:br>
              <a:rPr lang="ru-RU" dirty="0">
                <a:solidFill>
                  <a:srgbClr val="002060"/>
                </a:solidFill>
              </a:rPr>
            </a:br>
            <a:r>
              <a:rPr lang="ru-RU" dirty="0" smtClean="0">
                <a:solidFill>
                  <a:srgbClr val="002060"/>
                </a:solidFill>
              </a:rPr>
              <a:t>Российские</a:t>
            </a:r>
            <a:r>
              <a:rPr lang="ru-RU" dirty="0" smtClean="0"/>
              <a:t> </a:t>
            </a:r>
            <a:r>
              <a:rPr lang="ru-RU" dirty="0" smtClean="0">
                <a:solidFill>
                  <a:srgbClr val="002060"/>
                </a:solidFill>
              </a:rPr>
              <a:t>лауреаты</a:t>
            </a:r>
            <a:endParaRPr lang="ru-RU" dirty="0">
              <a:solidFill>
                <a:srgbClr val="00206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412156"/>
            <a:ext cx="2664296" cy="29478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79426829"/>
      </p:ext>
    </p:extLst>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355160" cy="995710"/>
          </a:xfrm>
        </p:spPr>
        <p:txBody>
          <a:bodyPr>
            <a:normAutofit/>
          </a:bodyPr>
          <a:lstStyle/>
          <a:p>
            <a:pPr algn="ctr"/>
            <a:r>
              <a:rPr lang="ru-RU" sz="2800" b="1" u="sng" dirty="0">
                <a:solidFill>
                  <a:srgbClr val="002060"/>
                </a:solidFill>
              </a:rPr>
              <a:t>Иван Петрович Павлов </a:t>
            </a:r>
            <a:r>
              <a:rPr lang="ru-RU" sz="2800" b="1" dirty="0" smtClean="0">
                <a:solidFill>
                  <a:srgbClr val="002060"/>
                </a:solidFill>
              </a:rPr>
              <a:t/>
            </a:r>
            <a:br>
              <a:rPr lang="ru-RU" sz="2800" b="1" dirty="0" smtClean="0">
                <a:solidFill>
                  <a:srgbClr val="002060"/>
                </a:solidFill>
              </a:rPr>
            </a:br>
            <a:r>
              <a:rPr lang="ru-RU" sz="2700" b="1" dirty="0">
                <a:solidFill>
                  <a:srgbClr val="FF0000"/>
                </a:solidFill>
                <a:effectLst/>
                <a:latin typeface="Calibri"/>
                <a:ea typeface="Calibri"/>
                <a:cs typeface="Times New Roman"/>
              </a:rPr>
              <a:t>1904 г. Физиология и </a:t>
            </a:r>
            <a:r>
              <a:rPr lang="ru-RU" sz="2700" b="1" dirty="0" smtClean="0">
                <a:solidFill>
                  <a:srgbClr val="FF0000"/>
                </a:solidFill>
                <a:effectLst/>
                <a:latin typeface="Calibri"/>
                <a:ea typeface="Calibri"/>
                <a:cs typeface="Times New Roman"/>
              </a:rPr>
              <a:t>медицина</a:t>
            </a:r>
            <a:endParaRPr lang="ru-RU" sz="2700" b="1" dirty="0">
              <a:solidFill>
                <a:srgbClr val="FF0000"/>
              </a:solidFill>
            </a:endParaRPr>
          </a:p>
        </p:txBody>
      </p:sp>
      <p:sp>
        <p:nvSpPr>
          <p:cNvPr id="3" name="Текст 2"/>
          <p:cNvSpPr>
            <a:spLocks noGrp="1"/>
          </p:cNvSpPr>
          <p:nvPr>
            <p:ph type="body" idx="2"/>
          </p:nvPr>
        </p:nvSpPr>
        <p:spPr>
          <a:xfrm>
            <a:off x="457200" y="1524000"/>
            <a:ext cx="3538736" cy="4602163"/>
          </a:xfrm>
        </p:spPr>
        <p:txBody>
          <a:bodyPr>
            <a:noAutofit/>
          </a:bodyPr>
          <a:lstStyle/>
          <a:p>
            <a:endParaRPr lang="ru-RU" sz="1800" b="1" dirty="0" smtClean="0">
              <a:solidFill>
                <a:srgbClr val="002060"/>
              </a:solidFill>
            </a:endParaRPr>
          </a:p>
          <a:p>
            <a:pPr algn="ctr"/>
            <a:r>
              <a:rPr lang="ru-RU" sz="1800" b="1" dirty="0" smtClean="0">
                <a:solidFill>
                  <a:srgbClr val="002060"/>
                </a:solidFill>
              </a:rPr>
              <a:t>Великий </a:t>
            </a:r>
            <a:r>
              <a:rPr lang="ru-RU" sz="1800" b="1" dirty="0">
                <a:solidFill>
                  <a:srgbClr val="002060"/>
                </a:solidFill>
              </a:rPr>
              <a:t>русский физиолог, вошедший в историю медицины как один из первых исследователей условных рефлексов, впервые провел революционный эксперимент, ставший ныне классическим, с голодной собакой, которая должна была реагировать на звук колокольчика, который ассоциировался с едой. И.П. Павлов был удостоен Нобелевской премии по физиологии и медицине за свои исследования.</a:t>
            </a:r>
          </a:p>
        </p:txBody>
      </p:sp>
      <p:pic>
        <p:nvPicPr>
          <p:cNvPr id="5" name="Объект 4" descr="http://class-fizika.narod.ru/phys/pavl.jpg"/>
          <p:cNvPicPr>
            <a:picLocks noGrp="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4283968" y="1556792"/>
            <a:ext cx="3600400" cy="4896544"/>
          </a:xfrm>
          <a:prstGeom prst="rect">
            <a:avLst/>
          </a:prstGeom>
          <a:noFill/>
          <a:ln>
            <a:noFill/>
          </a:ln>
        </p:spPr>
      </p:pic>
    </p:spTree>
    <p:extLst>
      <p:ext uri="{BB962C8B-B14F-4D97-AF65-F5344CB8AC3E}">
        <p14:creationId xmlns:p14="http://schemas.microsoft.com/office/powerpoint/2010/main" xmlns="" val="3649351279"/>
      </p:ext>
    </p:extLst>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7560840" cy="936104"/>
          </a:xfrm>
        </p:spPr>
        <p:txBody>
          <a:bodyPr>
            <a:noAutofit/>
          </a:bodyPr>
          <a:lstStyle/>
          <a:p>
            <a:pPr algn="ctr"/>
            <a:r>
              <a:rPr lang="ru-RU" sz="2400" b="1" u="sng" dirty="0" smtClean="0">
                <a:solidFill>
                  <a:srgbClr val="002060"/>
                </a:solidFill>
                <a:effectLst/>
                <a:latin typeface="Times New Roman"/>
                <a:ea typeface="Times New Roman"/>
              </a:rPr>
              <a:t>Илья Ильич Мечников</a:t>
            </a:r>
            <a:br>
              <a:rPr lang="ru-RU" sz="2400" b="1" u="sng" dirty="0" smtClean="0">
                <a:solidFill>
                  <a:srgbClr val="002060"/>
                </a:solidFill>
                <a:effectLst/>
                <a:latin typeface="Times New Roman"/>
                <a:ea typeface="Times New Roman"/>
              </a:rPr>
            </a:br>
            <a:r>
              <a:rPr lang="ru-RU" sz="2400" b="1" dirty="0" smtClean="0">
                <a:solidFill>
                  <a:srgbClr val="FF0000"/>
                </a:solidFill>
                <a:effectLst/>
                <a:latin typeface="Times New Roman"/>
                <a:ea typeface="Times New Roman"/>
              </a:rPr>
              <a:t>1908 </a:t>
            </a:r>
            <a:r>
              <a:rPr lang="ru-RU" sz="2400" b="1" dirty="0">
                <a:solidFill>
                  <a:srgbClr val="FF0000"/>
                </a:solidFill>
                <a:effectLst/>
                <a:latin typeface="Times New Roman"/>
                <a:ea typeface="Times New Roman"/>
              </a:rPr>
              <a:t>г. Физиология и медицина</a:t>
            </a:r>
            <a:endParaRPr lang="ru-RU" sz="2400" b="1" dirty="0">
              <a:solidFill>
                <a:srgbClr val="FF0000"/>
              </a:solidFill>
            </a:endParaRPr>
          </a:p>
        </p:txBody>
      </p:sp>
      <p:sp>
        <p:nvSpPr>
          <p:cNvPr id="3" name="Текст 2"/>
          <p:cNvSpPr>
            <a:spLocks noGrp="1"/>
          </p:cNvSpPr>
          <p:nvPr>
            <p:ph type="body" idx="2"/>
          </p:nvPr>
        </p:nvSpPr>
        <p:spPr>
          <a:xfrm>
            <a:off x="3779912" y="1484784"/>
            <a:ext cx="4392488" cy="4929411"/>
          </a:xfrm>
        </p:spPr>
        <p:txBody>
          <a:bodyPr>
            <a:noAutofit/>
          </a:bodyPr>
          <a:lstStyle/>
          <a:p>
            <a:pPr algn="ctr"/>
            <a:r>
              <a:rPr lang="ru-RU" sz="1800" b="1" dirty="0" smtClean="0">
                <a:solidFill>
                  <a:srgbClr val="002060"/>
                </a:solidFill>
              </a:rPr>
              <a:t>Русский </a:t>
            </a:r>
            <a:r>
              <a:rPr lang="ru-RU" sz="1800" b="1" dirty="0">
                <a:solidFill>
                  <a:srgbClr val="002060"/>
                </a:solidFill>
              </a:rPr>
              <a:t>эмбриолог, бактериолог и иммунолог И.  И. Мечников  совместно с Паулем Эрлихом был удостоен Нобелевской премии  «за труды по иммунитету.» После открытий Л. Пастера и Р. Коха оставался невыясненным основной вопрос иммунологии: </a:t>
            </a:r>
            <a:r>
              <a:rPr lang="ru-RU" sz="1800" b="1" dirty="0" smtClean="0">
                <a:solidFill>
                  <a:srgbClr val="002060"/>
                </a:solidFill>
              </a:rPr>
              <a:t>«Каким </a:t>
            </a:r>
            <a:r>
              <a:rPr lang="ru-RU" sz="1800" b="1" dirty="0">
                <a:solidFill>
                  <a:srgbClr val="002060"/>
                </a:solidFill>
              </a:rPr>
              <a:t>образом организму удается победить болезнетворных микробов, которые, атаковав его, смогли закрепиться и начали развиваться</a:t>
            </a:r>
            <a:r>
              <a:rPr lang="ru-RU" sz="1800" b="1" dirty="0" smtClean="0">
                <a:solidFill>
                  <a:srgbClr val="002060"/>
                </a:solidFill>
              </a:rPr>
              <a:t>?» </a:t>
            </a:r>
            <a:r>
              <a:rPr lang="ru-RU" sz="1800" b="1" dirty="0">
                <a:solidFill>
                  <a:srgbClr val="002060"/>
                </a:solidFill>
              </a:rPr>
              <a:t>Пытаясь найти ответ на этот вопрос, Мечников положил начало современным исследованиям по иммунологии и оказал глубокое влияние на весь ход ее развития.</a:t>
            </a:r>
          </a:p>
        </p:txBody>
      </p:sp>
      <p:pic>
        <p:nvPicPr>
          <p:cNvPr id="5" name="Объект 4" descr="http://class-fizika.narod.ru/phys/metch.jpg"/>
          <p:cNvPicPr>
            <a:picLocks noGrp="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323528" y="1340768"/>
            <a:ext cx="3240360" cy="4680520"/>
          </a:xfrm>
          <a:prstGeom prst="rect">
            <a:avLst/>
          </a:prstGeom>
          <a:noFill/>
          <a:ln>
            <a:noFill/>
          </a:ln>
        </p:spPr>
      </p:pic>
    </p:spTree>
    <p:extLst>
      <p:ext uri="{BB962C8B-B14F-4D97-AF65-F5344CB8AC3E}">
        <p14:creationId xmlns:p14="http://schemas.microsoft.com/office/powerpoint/2010/main" xmlns="" val="3086424470"/>
      </p:ext>
    </p:extLst>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3050"/>
            <a:ext cx="7211144" cy="851694"/>
          </a:xfrm>
        </p:spPr>
        <p:txBody>
          <a:bodyPr>
            <a:normAutofit/>
          </a:bodyPr>
          <a:lstStyle/>
          <a:p>
            <a:pPr algn="ctr"/>
            <a:r>
              <a:rPr lang="ru-RU" sz="2400" b="1" u="sng" dirty="0">
                <a:solidFill>
                  <a:srgbClr val="002060"/>
                </a:solidFill>
              </a:rPr>
              <a:t>Иван Алексеевич Бунин </a:t>
            </a:r>
            <a:br>
              <a:rPr lang="ru-RU" sz="2400" b="1" u="sng" dirty="0">
                <a:solidFill>
                  <a:srgbClr val="002060"/>
                </a:solidFill>
              </a:rPr>
            </a:br>
            <a:r>
              <a:rPr lang="ru-RU" sz="2400" b="1" dirty="0">
                <a:solidFill>
                  <a:srgbClr val="FF0000"/>
                </a:solidFill>
              </a:rPr>
              <a:t>1933 г. Литература</a:t>
            </a:r>
          </a:p>
        </p:txBody>
      </p:sp>
      <p:sp>
        <p:nvSpPr>
          <p:cNvPr id="3" name="Текст 2"/>
          <p:cNvSpPr>
            <a:spLocks noGrp="1"/>
          </p:cNvSpPr>
          <p:nvPr>
            <p:ph type="body" idx="2"/>
          </p:nvPr>
        </p:nvSpPr>
        <p:spPr>
          <a:xfrm>
            <a:off x="457200" y="1524000"/>
            <a:ext cx="3898776" cy="4602163"/>
          </a:xfrm>
        </p:spPr>
        <p:txBody>
          <a:bodyPr>
            <a:noAutofit/>
          </a:bodyPr>
          <a:lstStyle/>
          <a:p>
            <a:pPr algn="ctr"/>
            <a:r>
              <a:rPr lang="ru-RU" sz="1800" b="1" dirty="0">
                <a:solidFill>
                  <a:srgbClr val="002060"/>
                </a:solidFill>
              </a:rPr>
              <a:t>Знаменитый русский  писатель Иван Бунин не принял революцию 1917 года и навсегда покинул Россию. Он попал в Париж. В  последствии  этот город называли городом Бунина. Там он жил, читал  друзьям свои повести, рассказы, иногда – стихи. Он очень любил Россию и писал только о ней. В 1922 году </a:t>
            </a:r>
            <a:r>
              <a:rPr lang="ru-RU" sz="1800" b="1" dirty="0" err="1">
                <a:solidFill>
                  <a:srgbClr val="002060"/>
                </a:solidFill>
              </a:rPr>
              <a:t>Ромен</a:t>
            </a:r>
            <a:r>
              <a:rPr lang="ru-RU" sz="1800" b="1" dirty="0">
                <a:solidFill>
                  <a:srgbClr val="002060"/>
                </a:solidFill>
              </a:rPr>
              <a:t> Роллан выставил кандидатуру Бунина на получение Нобелевской премии. И вот в  1933 году 10 ноября  все газеты Парижа  вышли с крупными заголовками: "Бунин — Нобелевский лауреат". </a:t>
            </a:r>
          </a:p>
        </p:txBody>
      </p:sp>
      <p:pic>
        <p:nvPicPr>
          <p:cNvPr id="6" name="Объект 5" descr="http://class-fizika.narod.ru/phys/bun.jpg"/>
          <p:cNvPicPr>
            <a:picLocks noGrp="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4860032" y="1772816"/>
            <a:ext cx="3024336" cy="3888432"/>
          </a:xfrm>
          <a:prstGeom prst="rect">
            <a:avLst/>
          </a:prstGeom>
          <a:noFill/>
          <a:ln>
            <a:noFill/>
          </a:ln>
        </p:spPr>
      </p:pic>
    </p:spTree>
    <p:extLst>
      <p:ext uri="{BB962C8B-B14F-4D97-AF65-F5344CB8AC3E}">
        <p14:creationId xmlns:p14="http://schemas.microsoft.com/office/powerpoint/2010/main" xmlns="" val="2409922863"/>
      </p:ext>
    </p:extLst>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211144" cy="995710"/>
          </a:xfrm>
        </p:spPr>
        <p:txBody>
          <a:bodyPr>
            <a:noAutofit/>
          </a:bodyPr>
          <a:lstStyle/>
          <a:p>
            <a:pPr algn="ctr"/>
            <a:r>
              <a:rPr lang="ru-RU" sz="2400" b="1" u="sng" dirty="0">
                <a:solidFill>
                  <a:srgbClr val="002060"/>
                </a:solidFill>
              </a:rPr>
              <a:t>Николай Николаевич </a:t>
            </a:r>
            <a:r>
              <a:rPr lang="ru-RU" sz="2400" b="1" u="sng" dirty="0" smtClean="0">
                <a:solidFill>
                  <a:srgbClr val="002060"/>
                </a:solidFill>
              </a:rPr>
              <a:t>Семёнов</a:t>
            </a:r>
            <a:r>
              <a:rPr lang="ru-RU" sz="2400" b="1" u="sng" dirty="0">
                <a:solidFill>
                  <a:srgbClr val="002060"/>
                </a:solidFill>
              </a:rPr>
              <a:t/>
            </a:r>
            <a:br>
              <a:rPr lang="ru-RU" sz="2400" b="1" u="sng" dirty="0">
                <a:solidFill>
                  <a:srgbClr val="002060"/>
                </a:solidFill>
              </a:rPr>
            </a:br>
            <a:r>
              <a:rPr lang="ru-RU" sz="2400" b="1" dirty="0">
                <a:solidFill>
                  <a:srgbClr val="FF0000"/>
                </a:solidFill>
              </a:rPr>
              <a:t>1956 г. </a:t>
            </a:r>
            <a:r>
              <a:rPr lang="ru-RU" sz="2400" b="1" dirty="0" smtClean="0">
                <a:solidFill>
                  <a:srgbClr val="FF0000"/>
                </a:solidFill>
              </a:rPr>
              <a:t>Химия </a:t>
            </a:r>
            <a:endParaRPr lang="ru-RU" sz="2400" b="1" dirty="0">
              <a:solidFill>
                <a:srgbClr val="FF0000"/>
              </a:solidFill>
            </a:endParaRPr>
          </a:p>
        </p:txBody>
      </p:sp>
      <p:sp>
        <p:nvSpPr>
          <p:cNvPr id="3" name="Текст 2"/>
          <p:cNvSpPr>
            <a:spLocks noGrp="1"/>
          </p:cNvSpPr>
          <p:nvPr>
            <p:ph type="body" idx="2"/>
          </p:nvPr>
        </p:nvSpPr>
        <p:spPr>
          <a:xfrm>
            <a:off x="457200" y="2060848"/>
            <a:ext cx="3826768" cy="4248472"/>
          </a:xfrm>
        </p:spPr>
        <p:txBody>
          <a:bodyPr>
            <a:normAutofit/>
          </a:bodyPr>
          <a:lstStyle/>
          <a:p>
            <a:pPr algn="ctr"/>
            <a:r>
              <a:rPr lang="ru-RU" sz="1800" b="1" dirty="0">
                <a:solidFill>
                  <a:srgbClr val="002060"/>
                </a:solidFill>
              </a:rPr>
              <a:t>Российский ученый, академик,  один из основоположников химической физики, основатель научной школы, дважды Герой Социалистического Труда, создал общую количественную теорию цепных реакций, теорию теплового пробоя диэлектриков,  разработал теорию теплового взрыва газовых смесей.   Был награжден Ленинской премией и  </a:t>
            </a:r>
            <a:r>
              <a:rPr lang="ru-RU" sz="1800" b="1" dirty="0" smtClean="0">
                <a:solidFill>
                  <a:srgbClr val="002060"/>
                </a:solidFill>
              </a:rPr>
              <a:t>Государственной премией СССР</a:t>
            </a:r>
            <a:r>
              <a:rPr lang="ru-RU" dirty="0">
                <a:solidFill>
                  <a:schemeClr val="bg1">
                    <a:lumMod val="95000"/>
                    <a:lumOff val="5000"/>
                  </a:schemeClr>
                </a:solidFill>
              </a:rPr>
              <a:t>.</a:t>
            </a:r>
          </a:p>
        </p:txBody>
      </p:sp>
      <p:pic>
        <p:nvPicPr>
          <p:cNvPr id="5" name="Объект 4" descr="http://class-fizika.narod.ru/phys/sem.jpg"/>
          <p:cNvPicPr>
            <a:picLocks noGrp="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4932040" y="1844824"/>
            <a:ext cx="3600400" cy="4176464"/>
          </a:xfrm>
          <a:prstGeom prst="rect">
            <a:avLst/>
          </a:prstGeom>
          <a:noFill/>
          <a:ln>
            <a:noFill/>
          </a:ln>
        </p:spPr>
      </p:pic>
    </p:spTree>
    <p:extLst>
      <p:ext uri="{BB962C8B-B14F-4D97-AF65-F5344CB8AC3E}">
        <p14:creationId xmlns:p14="http://schemas.microsoft.com/office/powerpoint/2010/main" xmlns="" val="2059500597"/>
      </p:ext>
    </p:extLst>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7283152" cy="896144"/>
          </a:xfrm>
        </p:spPr>
        <p:txBody>
          <a:bodyPr>
            <a:normAutofit/>
          </a:bodyPr>
          <a:lstStyle/>
          <a:p>
            <a:pPr algn="ctr"/>
            <a:r>
              <a:rPr lang="ru-RU" sz="2700" b="1" u="sng" dirty="0">
                <a:solidFill>
                  <a:srgbClr val="002060"/>
                </a:solidFill>
              </a:rPr>
              <a:t>Павел Алексеевич Черенков </a:t>
            </a:r>
            <a:br>
              <a:rPr lang="ru-RU" sz="2700" b="1" u="sng" dirty="0">
                <a:solidFill>
                  <a:srgbClr val="002060"/>
                </a:solidFill>
              </a:rPr>
            </a:br>
            <a:r>
              <a:rPr lang="ru-RU" sz="2700" b="1" dirty="0">
                <a:solidFill>
                  <a:srgbClr val="FF0000"/>
                </a:solidFill>
              </a:rPr>
              <a:t>1958 г. Физика</a:t>
            </a:r>
          </a:p>
        </p:txBody>
      </p:sp>
      <p:sp>
        <p:nvSpPr>
          <p:cNvPr id="3" name="Текст 2"/>
          <p:cNvSpPr>
            <a:spLocks noGrp="1"/>
          </p:cNvSpPr>
          <p:nvPr>
            <p:ph type="body" idx="2"/>
          </p:nvPr>
        </p:nvSpPr>
        <p:spPr>
          <a:xfrm>
            <a:off x="4067944" y="1340768"/>
            <a:ext cx="3970784" cy="4968552"/>
          </a:xfrm>
        </p:spPr>
        <p:txBody>
          <a:bodyPr>
            <a:noAutofit/>
          </a:bodyPr>
          <a:lstStyle/>
          <a:p>
            <a:pPr algn="ctr"/>
            <a:r>
              <a:rPr lang="ru-RU" sz="1800" b="1" dirty="0">
                <a:solidFill>
                  <a:srgbClr val="002060"/>
                </a:solidFill>
              </a:rPr>
              <a:t>В1937 году П.А. Черенков обнаружил необычное по поляризации и длине волны излучение, которое испускалось водой, если её облучить гамма-излучением. Теперь это излучение и сам эффект называют излучением (эффектом) Вавилова-Черенкова. Причина этого излучения была объяснена движением частиц со скоростями, превосходящими скорость света  И. М. Франком и </a:t>
            </a:r>
            <a:r>
              <a:rPr lang="ru-RU" sz="1800" b="1" dirty="0" err="1">
                <a:solidFill>
                  <a:srgbClr val="002060"/>
                </a:solidFill>
              </a:rPr>
              <a:t>И</a:t>
            </a:r>
            <a:r>
              <a:rPr lang="ru-RU" sz="1800" b="1" dirty="0">
                <a:solidFill>
                  <a:srgbClr val="002060"/>
                </a:solidFill>
              </a:rPr>
              <a:t>. Е. Таммом. П. А. Черенков  удостоен (вместе с И. Е. Таммом и </a:t>
            </a:r>
            <a:r>
              <a:rPr lang="ru-RU" sz="1800" b="1" dirty="0" err="1">
                <a:solidFill>
                  <a:srgbClr val="002060"/>
                </a:solidFill>
              </a:rPr>
              <a:t>И</a:t>
            </a:r>
            <a:r>
              <a:rPr lang="ru-RU" sz="1800" b="1" dirty="0">
                <a:solidFill>
                  <a:srgbClr val="002060"/>
                </a:solidFill>
              </a:rPr>
              <a:t>. М. Франком) Нобелевской премии "за открытие и объяснение эффекта Черенкова". </a:t>
            </a:r>
          </a:p>
        </p:txBody>
      </p:sp>
      <p:pic>
        <p:nvPicPr>
          <p:cNvPr id="5" name="Объект 4" descr="http://class-fizika.narod.ru/phys/cher.jpg"/>
          <p:cNvPicPr>
            <a:picLocks noGrp="1"/>
          </p:cNvPicPr>
          <p:nvPr>
            <p:ph sz="half" idx="1"/>
          </p:nvPr>
        </p:nvPicPr>
        <p:blipFill>
          <a:blip r:embed="rId2" cstate="print">
            <a:extLst>
              <a:ext uri="{28A0092B-C50C-407E-A947-70E740481C1C}">
                <a14:useLocalDpi xmlns:a14="http://schemas.microsoft.com/office/drawing/2010/main" xmlns="" val="0"/>
              </a:ext>
            </a:extLst>
          </a:blip>
          <a:stretch>
            <a:fillRect/>
          </a:stretch>
        </p:blipFill>
        <p:spPr bwMode="auto">
          <a:xfrm>
            <a:off x="467544" y="1772816"/>
            <a:ext cx="3240360" cy="4176464"/>
          </a:xfrm>
          <a:prstGeom prst="rect">
            <a:avLst/>
          </a:prstGeom>
          <a:noFill/>
          <a:ln>
            <a:noFill/>
          </a:ln>
        </p:spPr>
      </p:pic>
    </p:spTree>
    <p:extLst>
      <p:ext uri="{BB962C8B-B14F-4D97-AF65-F5344CB8AC3E}">
        <p14:creationId xmlns:p14="http://schemas.microsoft.com/office/powerpoint/2010/main" xmlns="" val="2560542819"/>
      </p:ext>
    </p:extLst>
  </p:cSld>
  <p:clrMapOvr>
    <a:masterClrMapping/>
  </p:clrMapOvr>
  <p:transition spd="slow">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251</TotalTime>
  <Words>1860</Words>
  <Application>Microsoft Office PowerPoint</Application>
  <PresentationFormat>Экран (4:3)</PresentationFormat>
  <Paragraphs>105</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Изящная</vt:lpstr>
      <vt:lpstr>«День Науки»</vt:lpstr>
      <vt:lpstr>Слайд 2</vt:lpstr>
      <vt:lpstr>Слайд 3</vt:lpstr>
      <vt:lpstr>  Российские лауреаты</vt:lpstr>
      <vt:lpstr>Иван Петрович Павлов  1904 г. Физиология и медицина</vt:lpstr>
      <vt:lpstr>Илья Ильич Мечников 1908 г. Физиология и медицина</vt:lpstr>
      <vt:lpstr>Иван Алексеевич Бунин  1933 г. Литература</vt:lpstr>
      <vt:lpstr>Николай Николаевич Семёнов 1956 г. Химия </vt:lpstr>
      <vt:lpstr>Павел Алексеевич Черенков  1958 г. Физика</vt:lpstr>
      <vt:lpstr>Илья Михайлович Франк  1958 г. Физика </vt:lpstr>
      <vt:lpstr> Игорь Евгеньевич Тамм  1958 г. Физика</vt:lpstr>
      <vt:lpstr> Борис Леонидович Пастернак  1958 г. Литература</vt:lpstr>
      <vt:lpstr>Лев Давидович Ландау  1962 г. Физика</vt:lpstr>
      <vt:lpstr> Николай Геннадьевич Басов  1964 г. Физика</vt:lpstr>
      <vt:lpstr>Александр Михайлович Прохоров  1964 г. Физика</vt:lpstr>
      <vt:lpstr>Михаил Александрович Шолохов  1965 г. Литература</vt:lpstr>
      <vt:lpstr>Александр Исаевич Солженицын  1970 г. Литература</vt:lpstr>
      <vt:lpstr>Андрей Дмитриевич Сахаров  1975 г. Премия мира</vt:lpstr>
      <vt:lpstr>Леонид Витальевич Канторович 1975 г. Экономика</vt:lpstr>
      <vt:lpstr>Пётр Леонидович Капица  1978 г. Физика</vt:lpstr>
      <vt:lpstr>Иосиф Бродский  1987 г. Литература</vt:lpstr>
      <vt:lpstr> Михаил Сергеевич Горбачёв  1990 г. Премия мира</vt:lpstr>
      <vt:lpstr>Жорес Иванович Алфёров  2000 г. Физика</vt:lpstr>
      <vt:lpstr>Виталий Лазаревич Гинзбург  2003 г. Физика</vt:lpstr>
      <vt:lpstr>Алексей Алексеевич Абрикосов  2003 г. Физика</vt:lpstr>
      <vt:lpstr>2010 год  «за новаторские эксперименты по исследованию двумерного материала графена»</vt:lpstr>
      <vt:lpstr>Слайд 27</vt:lpstr>
      <vt:lpstr>Слайд 28</vt:lpstr>
      <vt:lpstr>Слайд 29</vt:lpstr>
      <vt:lpstr>Слайд 30</vt:lpstr>
      <vt:lpstr>Слайд 31</vt:lpstr>
      <vt:lpstr>Слайд 32</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Российские лауреаты</dc:title>
  <dc:creator>user</dc:creator>
  <cp:lastModifiedBy>1</cp:lastModifiedBy>
  <cp:revision>30</cp:revision>
  <dcterms:created xsi:type="dcterms:W3CDTF">2013-10-15T12:16:40Z</dcterms:created>
  <dcterms:modified xsi:type="dcterms:W3CDTF">2015-05-18T21:58:06Z</dcterms:modified>
</cp:coreProperties>
</file>