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299" r:id="rId3"/>
    <p:sldId id="292" r:id="rId4"/>
    <p:sldId id="258" r:id="rId5"/>
    <p:sldId id="293" r:id="rId6"/>
    <p:sldId id="295" r:id="rId7"/>
    <p:sldId id="294" r:id="rId8"/>
    <p:sldId id="296" r:id="rId9"/>
    <p:sldId id="297" r:id="rId10"/>
    <p:sldId id="25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0" y="-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84BDA-4855-4A2B-BDD2-4B97DAB1DEB2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FC657-E752-4FA2-9417-2CEA30D94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23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FC657-E752-4FA2-9417-2CEA30D94EE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240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77272"/>
            <a:ext cx="7992888" cy="5760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Без труда не вытащишь рыбку из пруда</a:t>
            </a:r>
            <a:endParaRPr lang="ru-RU" sz="2400" dirty="0"/>
          </a:p>
        </p:txBody>
      </p:sp>
      <p:pic>
        <p:nvPicPr>
          <p:cNvPr id="1026" name="Picture 2" descr="E:\DCIM\104NIKON\DSCN14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62" y="1195710"/>
            <a:ext cx="5665114" cy="396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Набережные Челны. Бульвар энтузиастов, Тюбетейка</a:t>
            </a:r>
            <a:endParaRPr lang="ru-RU" sz="2800" dirty="0"/>
          </a:p>
        </p:txBody>
      </p:sp>
      <p:pic>
        <p:nvPicPr>
          <p:cNvPr id="7170" name="Picture 2" descr="C:\Users\Новичкова\Desktop\Фото\DSCN14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32816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Новичкова\Desktop\Фото\DSCN14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0768"/>
            <a:ext cx="4139952" cy="28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Башня </a:t>
            </a:r>
            <a:r>
              <a:rPr lang="ru-RU" sz="2800" dirty="0" err="1" smtClean="0"/>
              <a:t>Сююмбике</a:t>
            </a:r>
            <a:r>
              <a:rPr lang="ru-RU" sz="2800" dirty="0" smtClean="0"/>
              <a:t>. Разбег мустангов</a:t>
            </a:r>
            <a:endParaRPr lang="ru-RU" sz="2800" dirty="0"/>
          </a:p>
        </p:txBody>
      </p:sp>
      <p:pic>
        <p:nvPicPr>
          <p:cNvPr id="13314" name="Picture 2" descr="C:\Users\Новичкова\Desktop\Фото\DSCN1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8"/>
            <a:ext cx="4355976" cy="297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Новичкова\Desktop\Фото\DSCN1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620688"/>
            <a:ext cx="4644008" cy="324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Буратино – отличник. Ранняя весна</a:t>
            </a:r>
            <a:endParaRPr lang="ru-RU" sz="2800" dirty="0"/>
          </a:p>
        </p:txBody>
      </p:sp>
      <p:pic>
        <p:nvPicPr>
          <p:cNvPr id="14338" name="Picture 2" descr="C:\Users\Новичкова\Desktop\Фото\DSCN14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176464" cy="287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овичкова\Desktop\Фото\DSCN14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24944"/>
            <a:ext cx="4737038" cy="33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88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Кабинет истории. Флаг и Герб Татарстана</a:t>
            </a:r>
            <a:endParaRPr lang="ru-RU" sz="2800" dirty="0"/>
          </a:p>
        </p:txBody>
      </p:sp>
      <p:pic>
        <p:nvPicPr>
          <p:cNvPr id="16386" name="Picture 2" descr="C:\Users\Новичкова\Desktop\Фото\DSCN14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176464" cy="282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овичкова\Desktop\Фото\DSCN14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418006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7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Инструкция при работе с иглой на ткани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E:\DCIM\104NIKON\DSCN148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" r="10497"/>
          <a:stretch/>
        </p:blipFill>
        <p:spPr>
          <a:xfrm>
            <a:off x="395536" y="1772816"/>
            <a:ext cx="3240360" cy="2991212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1-Нить свободно проходит  сквозь иглу (нельзя зажимать)</a:t>
            </a:r>
          </a:p>
          <a:p>
            <a:r>
              <a:rPr lang="ru-RU" sz="2000" dirty="0" smtClean="0"/>
              <a:t>2-Срез иглы идёт по ходу вперёд (при поворотах не забывайте повернуть иглу)</a:t>
            </a:r>
          </a:p>
          <a:p>
            <a:r>
              <a:rPr lang="ru-RU" sz="2000" dirty="0" smtClean="0"/>
              <a:t>3-Иглу не отрывать от материала высоко (как бы скользить носком по материалу)</a:t>
            </a:r>
          </a:p>
          <a:p>
            <a:r>
              <a:rPr lang="ru-RU" sz="2000" dirty="0" smtClean="0"/>
              <a:t>4-Чем больше ограничителей</a:t>
            </a:r>
            <a:r>
              <a:rPr lang="ru-RU" sz="2000" dirty="0"/>
              <a:t>, </a:t>
            </a:r>
            <a:r>
              <a:rPr lang="ru-RU" sz="2000" dirty="0" smtClean="0"/>
              <a:t>тем меньше ворс и наоборот </a:t>
            </a:r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738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Презентация кружковой работы «Ковровая вышивка» – школа №87 учитель технологии Новичкова А.А.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004048" y="1628800"/>
            <a:ext cx="3822576" cy="452596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    Основой </a:t>
            </a:r>
            <a:r>
              <a:rPr lang="ru-RU" sz="2000" dirty="0">
                <a:solidFill>
                  <a:prstClr val="black"/>
                </a:solidFill>
              </a:rPr>
              <a:t>кружковых занятий является  приобщение учащихся к одному из многих видов  художественного творчества (ручное </a:t>
            </a:r>
            <a:r>
              <a:rPr lang="ru-RU" sz="2000" dirty="0" err="1" smtClean="0">
                <a:solidFill>
                  <a:prstClr val="black"/>
                </a:solidFill>
              </a:rPr>
              <a:t>ковроделие</a:t>
            </a:r>
            <a:r>
              <a:rPr lang="ru-RU" sz="2000" dirty="0" smtClean="0">
                <a:solidFill>
                  <a:prstClr val="black"/>
                </a:solidFill>
              </a:rPr>
              <a:t>) </a:t>
            </a:r>
            <a:r>
              <a:rPr lang="ru-RU" sz="2000" dirty="0">
                <a:solidFill>
                  <a:prstClr val="black"/>
                </a:solidFill>
              </a:rPr>
              <a:t>через формирование и развитие у них определенных  </a:t>
            </a:r>
            <a:r>
              <a:rPr lang="ru-RU" sz="2000" dirty="0" smtClean="0">
                <a:solidFill>
                  <a:prstClr val="black"/>
                </a:solidFill>
              </a:rPr>
              <a:t>интеллектуальных </a:t>
            </a:r>
            <a:r>
              <a:rPr lang="ru-RU" sz="2000" dirty="0">
                <a:solidFill>
                  <a:prstClr val="black"/>
                </a:solidFill>
              </a:rPr>
              <a:t>и практических умений, которые </a:t>
            </a:r>
            <a:r>
              <a:rPr lang="ru-RU" sz="2000" dirty="0" smtClean="0">
                <a:solidFill>
                  <a:prstClr val="black"/>
                </a:solidFill>
              </a:rPr>
              <a:t>будут способствовать сознательному </a:t>
            </a:r>
            <a:r>
              <a:rPr lang="ru-RU" sz="2000" dirty="0">
                <a:solidFill>
                  <a:prstClr val="black"/>
                </a:solidFill>
              </a:rPr>
              <a:t>выбору профессии. </a:t>
            </a:r>
            <a:r>
              <a:rPr lang="ru-RU" sz="2000" dirty="0" smtClean="0">
                <a:solidFill>
                  <a:prstClr val="black"/>
                </a:solidFill>
              </a:rPr>
              <a:t>     Научить </a:t>
            </a:r>
            <a:r>
              <a:rPr lang="ru-RU" sz="2000" dirty="0">
                <a:solidFill>
                  <a:prstClr val="black"/>
                </a:solidFill>
              </a:rPr>
              <a:t>учащихся ручному </a:t>
            </a:r>
            <a:r>
              <a:rPr lang="ru-RU" sz="2000" dirty="0" err="1">
                <a:solidFill>
                  <a:prstClr val="black"/>
                </a:solidFill>
              </a:rPr>
              <a:t>ковроделию</a:t>
            </a:r>
            <a:r>
              <a:rPr lang="ru-RU" sz="2000" dirty="0">
                <a:solidFill>
                  <a:prstClr val="black"/>
                </a:solidFill>
              </a:rPr>
              <a:t> – это значит </a:t>
            </a:r>
            <a:r>
              <a:rPr lang="ru-RU" sz="2000" dirty="0" smtClean="0">
                <a:solidFill>
                  <a:prstClr val="black"/>
                </a:solidFill>
              </a:rPr>
              <a:t>приобщить </a:t>
            </a:r>
            <a:r>
              <a:rPr lang="ru-RU" sz="2000" dirty="0">
                <a:solidFill>
                  <a:prstClr val="black"/>
                </a:solidFill>
              </a:rPr>
              <a:t>их к ремеслу, которое </a:t>
            </a:r>
            <a:r>
              <a:rPr lang="ru-RU" sz="2000" dirty="0" smtClean="0">
                <a:solidFill>
                  <a:prstClr val="black"/>
                </a:solidFill>
              </a:rPr>
              <a:t>издавна </a:t>
            </a:r>
            <a:r>
              <a:rPr lang="ru-RU" sz="2000" dirty="0">
                <a:solidFill>
                  <a:prstClr val="black"/>
                </a:solidFill>
              </a:rPr>
              <a:t>бытовало  на территории нашей Родины  и в наши дни продолжает развиваться</a:t>
            </a:r>
            <a:r>
              <a:rPr lang="ru-RU" sz="2000" dirty="0" smtClean="0">
                <a:solidFill>
                  <a:prstClr val="black"/>
                </a:solidFill>
              </a:rPr>
              <a:t>.   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600200"/>
            <a:ext cx="2736304" cy="3514826"/>
          </a:xfrm>
        </p:spPr>
      </p:pic>
    </p:spTree>
    <p:extLst>
      <p:ext uri="{BB962C8B-B14F-4D97-AF65-F5344CB8AC3E}">
        <p14:creationId xmlns:p14="http://schemas.microsoft.com/office/powerpoint/2010/main" val="20327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Друзья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3960440" cy="3470126"/>
          </a:xfrm>
        </p:spPr>
      </p:pic>
      <p:pic>
        <p:nvPicPr>
          <p:cNvPr id="5" name="Picture 2" descr="C:\Users\Новичкова\Desktop\Фото\DSCN14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066" y="3147040"/>
            <a:ext cx="4676069" cy="309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6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Ковровая вышивка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  В процессе овладения этими знаниями и умениями у школьников вырабатывается образное мышление, эстетический вкус, внимательность, точность и аккуратность – качества необходимые при овладении любой профессией. </a:t>
            </a:r>
          </a:p>
          <a:p>
            <a:pPr marL="0" indent="0">
              <a:buNone/>
            </a:pPr>
            <a:r>
              <a:rPr lang="ru-RU" sz="2400" dirty="0" smtClean="0"/>
              <a:t>    Кружковые занятия «Ковровая вышивка» формируют такие черты характера , как трудолюбие, настойчивость, усидчивость, умение планировать работу и доводить начатое дело до конца, развивает глазомер. Кружковые занятия формируют у учащихся навыки самоконтроля.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5168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88832" cy="115699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Ковровая вышивка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/>
              <a:t>    При изготовлении изделия учащиеся учатся планировать свою работу, то есть устанавливать последовательность выполнения действий. Учатся пользоваться инструментами и приспособлениями в определённом порядке. При чём учащиеся знакомятся с системой требований технологического процесса, а затем вырабатывают навыки в процессе своей деятельности  при выполнении работы:  учатся собирать и сопоставлять варианты действий, отбирать наиболее рациональные варианты своей деятельности, находить наиболее простые решения заданий. В результате учащиеся учатся творчески подходить к выполнению простых и сложных заданий.  Учатся вносить корректировку в процессе своей деятельности.  При этом развивается творчество, которое влияет на качество выполняемой работы.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819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Ковровая вышивка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   Умения планировать свои действия предупреждают от ошибок и способствуют более четкому и быстрому выполнению задания. Работы учащихся становятся более аккуратными,  что сказывается на качестве готовых изделий.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                        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                                  Цели кружковы занятий:</a:t>
            </a:r>
          </a:p>
          <a:p>
            <a:pPr marL="0" indent="0">
              <a:buNone/>
            </a:pPr>
            <a:r>
              <a:rPr lang="ru-RU" sz="2400" dirty="0" smtClean="0"/>
              <a:t>1 - освоить технологию ковровой вышивки</a:t>
            </a:r>
          </a:p>
          <a:p>
            <a:pPr marL="0" indent="0">
              <a:buNone/>
            </a:pPr>
            <a:r>
              <a:rPr lang="ru-RU" sz="2400" dirty="0" smtClean="0"/>
              <a:t>2 - Изготовить панно и гобелены высокого качества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358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93022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Задачи </a:t>
            </a:r>
            <a:r>
              <a:rPr lang="ru-RU" sz="2800" dirty="0">
                <a:solidFill>
                  <a:srgbClr val="FF0000"/>
                </a:solidFill>
              </a:rPr>
              <a:t>кружковых занятий</a:t>
            </a:r>
            <a:r>
              <a:rPr lang="ru-RU" sz="2800" dirty="0" smtClean="0">
                <a:solidFill>
                  <a:srgbClr val="FF0000"/>
                </a:solidFill>
              </a:rPr>
              <a:t>: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5473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1 -развитие творческой инициативы</a:t>
            </a:r>
          </a:p>
          <a:p>
            <a:pPr marL="0" indent="0">
              <a:buNone/>
            </a:pPr>
            <a:r>
              <a:rPr lang="ru-RU" sz="2400" dirty="0" smtClean="0"/>
              <a:t>2 -развитие самостоятельности  при выполнении творческих заданий</a:t>
            </a:r>
          </a:p>
          <a:p>
            <a:pPr marL="0" indent="0">
              <a:buNone/>
            </a:pPr>
            <a:r>
              <a:rPr lang="ru-RU" sz="2400" dirty="0" smtClean="0"/>
              <a:t>3 -формирование понятия необходимости  изготовления  своими руками инструментов и приспособлений  для кружковых занятий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095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Ковровая вышивка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  Формы, методы и средства разнообразны:  беседы, наблюдения, заметки из журналов, </a:t>
            </a:r>
            <a:r>
              <a:rPr lang="ru-RU" sz="2400" dirty="0"/>
              <a:t>выставки, </a:t>
            </a:r>
            <a:r>
              <a:rPr lang="ru-RU" sz="2400" dirty="0" smtClean="0"/>
              <a:t>презентации,  практическая работа.  Всё это позволит сделать занятия интересными и увлекательными. Содержания кружковых занятий  выстраиваются по принципу </a:t>
            </a:r>
            <a:r>
              <a:rPr lang="ru-RU" sz="2400" dirty="0" err="1" smtClean="0"/>
              <a:t>межпредметных</a:t>
            </a:r>
            <a:r>
              <a:rPr lang="ru-RU" sz="2400" dirty="0" smtClean="0"/>
              <a:t>  связей: рисование, черчение, геометрия, биология, анатомия и физиология человека, технология. Принцип </a:t>
            </a:r>
            <a:r>
              <a:rPr lang="ru-RU" sz="2400" dirty="0" err="1" smtClean="0"/>
              <a:t>межпредметных</a:t>
            </a:r>
            <a:r>
              <a:rPr lang="ru-RU" sz="2400" dirty="0" smtClean="0"/>
              <a:t> связей оказывает влияни</a:t>
            </a:r>
            <a:r>
              <a:rPr lang="ru-RU" sz="2400" dirty="0"/>
              <a:t>е</a:t>
            </a:r>
            <a:r>
              <a:rPr lang="ru-RU" sz="2400" dirty="0" smtClean="0"/>
              <a:t> на повышение  качества  кружковой работы.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9668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487</Words>
  <Application>Microsoft Office PowerPoint</Application>
  <PresentationFormat>Экран (4:3)</PresentationFormat>
  <Paragraphs>31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Без труда не вытащишь рыбку из пруда</vt:lpstr>
      <vt:lpstr>     Инструкция при работе с иглой на ткани   </vt:lpstr>
      <vt:lpstr>Презентация кружковой работы «Ковровая вышивка» – школа №87 учитель технологии Новичкова А.А.</vt:lpstr>
      <vt:lpstr>Друзья</vt:lpstr>
      <vt:lpstr>Ковровая вышивка</vt:lpstr>
      <vt:lpstr>Ковровая вышивка</vt:lpstr>
      <vt:lpstr>Ковровая вышивка</vt:lpstr>
      <vt:lpstr>Задачи кружковых занятий:  </vt:lpstr>
      <vt:lpstr>Ковровая вышивка</vt:lpstr>
      <vt:lpstr>Набережные Челны. Бульвар энтузиастов, Тюбетейка</vt:lpstr>
      <vt:lpstr>Башня Сююмбике. Разбег мустангов</vt:lpstr>
      <vt:lpstr>Буратино – отличник. Ранняя весна</vt:lpstr>
      <vt:lpstr>Кабинет истории. Флаг и Герб Татарстана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Новичкова</dc:creator>
  <cp:lastModifiedBy>Новичкова</cp:lastModifiedBy>
  <cp:revision>95</cp:revision>
  <dcterms:created xsi:type="dcterms:W3CDTF">2015-04-22T12:26:52Z</dcterms:created>
  <dcterms:modified xsi:type="dcterms:W3CDTF">2015-04-29T14:46:03Z</dcterms:modified>
</cp:coreProperties>
</file>