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E5E7-5AC8-48AA-8B8D-11E492B611DE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857496"/>
            <a:ext cx="5500726" cy="1785950"/>
          </a:xfr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Клуб всезнаек естественных наук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71802" y="5072074"/>
            <a:ext cx="5643602" cy="1143008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Плох  тот конкурсант, который не мечтает стать победителем!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403349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14678" y="192880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Плох тот конкурсант, который не мечтает стать победителем</a:t>
            </a: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Плох тот конкурсант, который не мечтает стать победителем</a:t>
            </a: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7030A0"/>
                </a:solidFill>
              </a:rPr>
              <a:t>2 задание</a:t>
            </a:r>
          </a:p>
          <a:p>
            <a:pPr fontAlgn="base"/>
            <a:r>
              <a:rPr lang="ru-RU" sz="2400" i="1" dirty="0" smtClean="0">
                <a:solidFill>
                  <a:srgbClr val="7030A0"/>
                </a:solidFill>
              </a:rPr>
              <a:t>А)отдали итальянскому правительству в обмен на картину эпохи Возрождения;</a:t>
            </a:r>
          </a:p>
          <a:p>
            <a:pPr fontAlgn="base"/>
            <a:endParaRPr lang="ru-RU" sz="2400" dirty="0" smtClean="0">
              <a:solidFill>
                <a:srgbClr val="7030A0"/>
              </a:solidFill>
            </a:endParaRPr>
          </a:p>
          <a:p>
            <a:pPr fontAlgn="base"/>
            <a:r>
              <a:rPr lang="ru-RU" sz="2400" i="1" dirty="0" smtClean="0">
                <a:solidFill>
                  <a:srgbClr val="7030A0"/>
                </a:solidFill>
              </a:rPr>
              <a:t>Б)использовали для отливки памятника Юлию Цезарю;</a:t>
            </a:r>
          </a:p>
          <a:p>
            <a:pPr fontAlgn="base"/>
            <a:endParaRPr lang="ru-RU" sz="2400" dirty="0" smtClean="0">
              <a:solidFill>
                <a:srgbClr val="7030A0"/>
              </a:solidFill>
            </a:endParaRPr>
          </a:p>
          <a:p>
            <a:pPr fontAlgn="base"/>
            <a:r>
              <a:rPr lang="ru-RU" sz="2400" i="1" dirty="0" smtClean="0">
                <a:solidFill>
                  <a:srgbClr val="7030A0"/>
                </a:solidFill>
              </a:rPr>
              <a:t>В)запаковали в полиэтиленовые пакеты и стали продавать туристам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7030A0"/>
                </a:solidFill>
              </a:rPr>
              <a:t>3 задание</a:t>
            </a:r>
          </a:p>
          <a:p>
            <a:pPr fontAlgn="base"/>
            <a:endParaRPr lang="ru-RU" sz="2400" dirty="0" smtClean="0">
              <a:solidFill>
                <a:srgbClr val="7030A0"/>
              </a:solidFill>
            </a:endParaRPr>
          </a:p>
          <a:p>
            <a:pPr fontAlgn="base"/>
            <a:r>
              <a:rPr lang="ru-RU" sz="2400" i="1" dirty="0" smtClean="0">
                <a:solidFill>
                  <a:srgbClr val="7030A0"/>
                </a:solidFill>
              </a:rPr>
              <a:t>А)Обломком самолета;</a:t>
            </a:r>
          </a:p>
          <a:p>
            <a:pPr fontAlgn="base"/>
            <a:endParaRPr lang="ru-RU" sz="2400" dirty="0" smtClean="0">
              <a:solidFill>
                <a:srgbClr val="7030A0"/>
              </a:solidFill>
            </a:endParaRPr>
          </a:p>
          <a:p>
            <a:pPr fontAlgn="base"/>
            <a:r>
              <a:rPr lang="ru-RU" sz="2400" i="1" dirty="0" smtClean="0">
                <a:solidFill>
                  <a:srgbClr val="7030A0"/>
                </a:solidFill>
              </a:rPr>
              <a:t>Б)Обломком метеорита;</a:t>
            </a:r>
          </a:p>
          <a:p>
            <a:pPr fontAlgn="base"/>
            <a:endParaRPr lang="ru-RU" sz="2400" dirty="0" smtClean="0">
              <a:solidFill>
                <a:srgbClr val="7030A0"/>
              </a:solidFill>
            </a:endParaRPr>
          </a:p>
          <a:p>
            <a:pPr fontAlgn="base"/>
            <a:r>
              <a:rPr lang="ru-RU" sz="2400" i="1" dirty="0" smtClean="0">
                <a:solidFill>
                  <a:srgbClr val="7030A0"/>
                </a:solidFill>
              </a:rPr>
              <a:t>В)Куском золота.</a:t>
            </a:r>
            <a:endParaRPr lang="ru-RU" sz="2400" dirty="0" smtClean="0">
              <a:solidFill>
                <a:srgbClr val="7030A0"/>
              </a:solidFill>
            </a:endParaRPr>
          </a:p>
          <a:p>
            <a:pPr fontAlgn="base"/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7030A0"/>
                </a:solidFill>
              </a:rPr>
              <a:t>6 тур  </a:t>
            </a:r>
            <a:r>
              <a:rPr lang="ru-RU" sz="7200" b="1" i="1" dirty="0" smtClean="0">
                <a:solidFill>
                  <a:srgbClr val="7030A0"/>
                </a:solidFill>
              </a:rPr>
              <a:t>«Кулинарный»</a:t>
            </a:r>
            <a:endParaRPr lang="ru-RU" sz="2400" dirty="0" smtClean="0">
              <a:solidFill>
                <a:srgbClr val="7030A0"/>
              </a:solidFill>
            </a:endParaRPr>
          </a:p>
          <a:p>
            <a:pPr fontAlgn="base"/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7030A0"/>
                </a:solidFill>
              </a:rPr>
              <a:t>7 тур </a:t>
            </a:r>
            <a:r>
              <a:rPr lang="ru-RU" sz="2400" b="1" i="1" u="sng" dirty="0" smtClean="0"/>
              <a:t> </a:t>
            </a:r>
            <a:r>
              <a:rPr lang="ru-RU" sz="7200" b="1" i="1" dirty="0" smtClean="0">
                <a:solidFill>
                  <a:srgbClr val="7030A0"/>
                </a:solidFill>
              </a:rPr>
              <a:t>«Угадай-ка»</a:t>
            </a:r>
            <a:endParaRPr lang="ru-RU" sz="4800" b="1" i="1" dirty="0" smtClean="0">
              <a:solidFill>
                <a:srgbClr val="7030A0"/>
              </a:solidFill>
            </a:endParaRPr>
          </a:p>
          <a:p>
            <a:pPr fontAlgn="base"/>
            <a:endParaRPr lang="ru-RU" sz="2400" dirty="0" smtClean="0">
              <a:solidFill>
                <a:srgbClr val="7030A0"/>
              </a:solidFill>
            </a:endParaRPr>
          </a:p>
          <a:p>
            <a:pPr fontAlgn="base"/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Христофор_Колумб_портрет-Christofer_Columbus_portra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Butlero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932" y="285728"/>
            <a:ext cx="5178136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357430"/>
            <a:ext cx="65008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i="1" dirty="0" smtClean="0">
                <a:solidFill>
                  <a:srgbClr val="7030A0"/>
                </a:solidFill>
              </a:rPr>
              <a:t>8 тур </a:t>
            </a:r>
            <a:r>
              <a:rPr lang="ru-RU" sz="6600" b="1" i="1" dirty="0" smtClean="0">
                <a:solidFill>
                  <a:srgbClr val="7030A0"/>
                </a:solidFill>
              </a:rPr>
              <a:t>«Гонка за лидером»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357430"/>
            <a:ext cx="6500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8000" b="1" i="1" dirty="0" smtClean="0">
                <a:solidFill>
                  <a:srgbClr val="7030A0"/>
                </a:solidFill>
              </a:rPr>
              <a:t>До </a:t>
            </a:r>
            <a:r>
              <a:rPr lang="ru-RU" sz="8000" b="1" i="1" smtClean="0">
                <a:solidFill>
                  <a:srgbClr val="7030A0"/>
                </a:solidFill>
              </a:rPr>
              <a:t>свидания!</a:t>
            </a:r>
            <a:endParaRPr lang="ru-RU" sz="8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357430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i="1" dirty="0" smtClean="0">
                <a:solidFill>
                  <a:srgbClr val="7030A0"/>
                </a:solidFill>
              </a:rPr>
              <a:t>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214554"/>
            <a:ext cx="650085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1 тур </a:t>
            </a:r>
            <a:r>
              <a:rPr lang="ru-RU" sz="3600" b="1" i="1" dirty="0" smtClean="0">
                <a:solidFill>
                  <a:srgbClr val="7030A0"/>
                </a:solidFill>
              </a:rPr>
              <a:t>Блеф-конкурс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благодаря перьям, богатым фосфором, чёрный попугай обладает способностью светиться в темноте? </a:t>
            </a:r>
          </a:p>
          <a:p>
            <a:endParaRPr lang="ru-RU" sz="2400" i="1" dirty="0" smtClean="0">
              <a:solidFill>
                <a:srgbClr val="7030A0"/>
              </a:solidFill>
            </a:endParaRPr>
          </a:p>
          <a:p>
            <a:r>
              <a:rPr lang="ru-RU" sz="2400" i="1" dirty="0" smtClean="0"/>
              <a:t> </a:t>
            </a:r>
            <a:r>
              <a:rPr lang="ru-RU" sz="2400" i="1" dirty="0" smtClean="0">
                <a:solidFill>
                  <a:srgbClr val="7030A0"/>
                </a:solidFill>
              </a:rPr>
              <a:t>у крокодилов жир зелёного цвета? </a:t>
            </a:r>
          </a:p>
          <a:p>
            <a:endParaRPr lang="ru-RU" sz="2400" i="1" dirty="0" smtClean="0">
              <a:solidFill>
                <a:srgbClr val="7030A0"/>
              </a:solidFill>
            </a:endParaRPr>
          </a:p>
          <a:p>
            <a:r>
              <a:rPr lang="ru-RU" sz="2400" i="1" dirty="0" smtClean="0">
                <a:solidFill>
                  <a:srgbClr val="7030A0"/>
                </a:solidFill>
              </a:rPr>
              <a:t>эскимосы сушат мойву и едят её вместо хлеба?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  </a:t>
            </a:r>
          </a:p>
          <a:p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00232" y="1571612"/>
            <a:ext cx="650085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2 тур </a:t>
            </a:r>
            <a:r>
              <a:rPr lang="ru-RU" sz="3600" b="1" i="1" dirty="0" smtClean="0">
                <a:solidFill>
                  <a:srgbClr val="7030A0"/>
                </a:solidFill>
              </a:rPr>
              <a:t>«Крестики - нолики»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1.Аргентина названа в честь серебра?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2.Платину называли «гнилое золото», «лягушачье золото», «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серебришко</a:t>
            </a:r>
            <a:r>
              <a:rPr lang="ru-RU" sz="1600" b="1" i="1" dirty="0" smtClean="0">
                <a:solidFill>
                  <a:srgbClr val="7030A0"/>
                </a:solidFill>
              </a:rPr>
              <a:t>»?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3.Эйфелева башня, «железная мадам», как ее часто называют в Париже, летом на 15 см выше, чем зимой?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4.Первый исторически известный паспорт был бронзовый?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5.На завод, выпускающий лезвия для бритв, работающие там мужчины должны приходить небритыми для проверки качества лезвий?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6.Существовала дорога, вымощенная «брусчаткой из серебра»?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7.Некогда в моде было писать приглашения или признания в любви на лепестках цветов. Писали раствором кислоты или щелочи, пользуясь тонким пером или палочкой?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8.При растворении куска сахара-рафинада в стакане с чаем скорость растворения не изменится, если…накрыть стакан крышкой?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10.Химическое строение вещества отражают архитектурные, а не структурные формулы?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b="1" i="1" dirty="0" smtClean="0">
                <a:solidFill>
                  <a:srgbClr val="7030A0"/>
                </a:solidFill>
              </a:rPr>
              <a:t>3 тур. «</a:t>
            </a:r>
            <a:r>
              <a:rPr lang="ru-RU" sz="3600" b="1" i="1" dirty="0" smtClean="0">
                <a:solidFill>
                  <a:srgbClr val="7030A0"/>
                </a:solidFill>
              </a:rPr>
              <a:t>Черный ящик.»</a:t>
            </a:r>
          </a:p>
          <a:p>
            <a:pPr fontAlgn="base"/>
            <a:r>
              <a:rPr lang="ru-RU" sz="2400" b="1" i="1" u="sng" dirty="0" smtClean="0">
                <a:solidFill>
                  <a:srgbClr val="7030A0"/>
                </a:solidFill>
              </a:rPr>
              <a:t>1 ящик.</a:t>
            </a:r>
            <a:r>
              <a:rPr lang="ru-RU" sz="2400" b="1" i="1" dirty="0" smtClean="0">
                <a:solidFill>
                  <a:srgbClr val="7030A0"/>
                </a:solidFill>
              </a:rPr>
              <a:t>  Его родина Мексика. В 1874г. академик Севергин в книге «Царство произрастания» писал: «Сие растение почитается способным исцелять раны. Наибольшее употребление есть в пищу попугаям; можно получать из него масло, пережженные семена имеют запах кофея и производят наливку почти столь же приятную» Что же за лакомство лежит в ящике?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7030A0"/>
                </a:solidFill>
              </a:rPr>
              <a:t>2 ящик.</a:t>
            </a:r>
            <a:r>
              <a:rPr lang="ru-RU" sz="2000" b="1" i="1" dirty="0" smtClean="0">
                <a:solidFill>
                  <a:srgbClr val="7030A0"/>
                </a:solidFill>
              </a:rPr>
              <a:t>  Талисман, который носили на груди средневековые рыцари. Ему приписывали чудесное свойство: якобы он способен предохранять воина от стрел и ударов мечей. Философы древности, разрезая этот загадочный объект поперек, объясняли своим ученикам строение вселенной, т. е. он был наглядным пособием при изучении астрономии. Во все времена и у всех народов ему приписывали лечебные свойства, а в средние века утверждали, что даже его запах предохраняет от заболевания. Что лежит в ящике?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i="1" u="sng" dirty="0" smtClean="0">
                <a:solidFill>
                  <a:srgbClr val="7030A0"/>
                </a:solidFill>
              </a:rPr>
              <a:t>3 ящик.</a:t>
            </a:r>
          </a:p>
          <a:p>
            <a:pPr fontAlgn="base"/>
            <a:r>
              <a:rPr lang="ru-RU" sz="3200" b="1" i="1" dirty="0" smtClean="0">
                <a:solidFill>
                  <a:srgbClr val="7030A0"/>
                </a:solidFill>
              </a:rPr>
              <a:t>Наполеон III на банкете выдавал особо почетным гостям эту посуду. Гости попроще удостаивались обычными золотыми и серебряными приборами. А сейчас ее называют посудой бедняков. Что это за посуда?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7030A0"/>
                </a:solidFill>
              </a:rPr>
              <a:t>4 ящик.</a:t>
            </a:r>
          </a:p>
          <a:p>
            <a:r>
              <a:rPr lang="ru-RU" i="1" dirty="0" smtClean="0"/>
              <a:t> </a:t>
            </a:r>
            <a:r>
              <a:rPr lang="ru-RU" sz="4000" b="1" i="1" dirty="0" smtClean="0">
                <a:solidFill>
                  <a:srgbClr val="7030A0"/>
                </a:solidFill>
              </a:rPr>
              <a:t>Что в древнем Египте делали из фиников, в древней Руси – из кленового сиропа, сахара, патоки, меда, а в Европе из засахаренных фруктов?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4 тур </a:t>
            </a:r>
            <a:r>
              <a:rPr lang="ru-RU" sz="7200" b="1" i="1" dirty="0" smtClean="0">
                <a:solidFill>
                  <a:srgbClr val="7030A0"/>
                </a:solidFill>
              </a:rPr>
              <a:t>«Эрудит»</a:t>
            </a:r>
            <a:endParaRPr lang="ru-RU" sz="3200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7030A0"/>
                </a:solidFill>
              </a:rPr>
              <a:t>5 тур </a:t>
            </a:r>
            <a:r>
              <a:rPr lang="ru-RU" sz="4800" b="1" i="1" dirty="0" smtClean="0">
                <a:solidFill>
                  <a:srgbClr val="7030A0"/>
                </a:solidFill>
              </a:rPr>
              <a:t>«Ума палата»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pPr fontAlgn="base"/>
            <a:r>
              <a:rPr lang="ru-RU" sz="2400" b="1" i="1" dirty="0" smtClean="0">
                <a:solidFill>
                  <a:srgbClr val="7030A0"/>
                </a:solidFill>
              </a:rPr>
              <a:t>1 задание: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А)покрыл их алюминиевой краской;</a:t>
            </a: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i="1" dirty="0" smtClean="0">
                <a:solidFill>
                  <a:srgbClr val="7030A0"/>
                </a:solidFill>
              </a:rPr>
              <a:t>Б)растворил в царской водке;</a:t>
            </a: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i="1" dirty="0" smtClean="0">
                <a:solidFill>
                  <a:srgbClr val="7030A0"/>
                </a:solidFill>
              </a:rPr>
              <a:t>В)покрыл слоем шоколада.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350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Клуб всезнаек естественных наук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Алекс</dc:creator>
  <cp:lastModifiedBy>учащийся</cp:lastModifiedBy>
  <cp:revision>39</cp:revision>
  <dcterms:created xsi:type="dcterms:W3CDTF">2012-05-18T13:41:25Z</dcterms:created>
  <dcterms:modified xsi:type="dcterms:W3CDTF">2015-04-23T03:50:33Z</dcterms:modified>
</cp:coreProperties>
</file>