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86" r:id="rId13"/>
    <p:sldId id="266" r:id="rId14"/>
    <p:sldId id="278" r:id="rId15"/>
    <p:sldId id="288" r:id="rId16"/>
    <p:sldId id="272" r:id="rId17"/>
    <p:sldId id="279" r:id="rId18"/>
    <p:sldId id="267" r:id="rId19"/>
    <p:sldId id="289" r:id="rId20"/>
    <p:sldId id="280" r:id="rId21"/>
    <p:sldId id="269" r:id="rId22"/>
    <p:sldId id="283" r:id="rId23"/>
    <p:sldId id="271" r:id="rId24"/>
    <p:sldId id="285" r:id="rId25"/>
    <p:sldId id="270" r:id="rId26"/>
    <p:sldId id="282" r:id="rId27"/>
    <p:sldId id="275" r:id="rId28"/>
    <p:sldId id="276" r:id="rId29"/>
    <p:sldId id="277" r:id="rId30"/>
    <p:sldId id="29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F4EF"/>
    <a:srgbClr val="EAEAEA"/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>
        <p:scale>
          <a:sx n="90" d="100"/>
          <a:sy n="90" d="100"/>
        </p:scale>
        <p:origin x="-5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0410FF-E5C1-48A5-9241-627458E99B87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3476D3-8A67-40D8-9A54-EC64EC5C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12A24-4AC2-4D42-B867-900FDAFDF2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5F5E-8C80-4BDA-BD1B-E2752215BD5D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FC69-CA81-4C6A-AEAA-9B2E9BE94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21B9-D361-4161-99DC-D8253BCF4B54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0AFF-F638-4E45-9276-26B0930A7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D8CE-2035-45C1-A0DD-195A508F7F33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4B61-AC41-4AE0-84A9-E93F11FE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2C6C-B046-439E-9A3C-4E100E1EA188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5533-7BDA-437B-A9E5-22920E24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20E9-4AC3-4C25-92A2-057E51724142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96F7-2E82-41D6-98AD-4C8F70B17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15EE-22A4-4D2B-8F8C-0256973D94E7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AA09-1F3A-4316-94E2-A944D2453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E5F9-4B36-4344-8B01-1A12021E3E6E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D09A-8B54-4EE9-B209-E804474A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C232-F33F-4ED4-B1C3-06AA781612AC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20AB-9707-4DD5-9F69-E118BF06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E3E1-D4C9-4654-B887-CA4D5F60C81E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3409-C734-4DFF-9C36-09F3F5971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D75F-CB4A-4BAC-92DE-2B34D20C12C7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AD9180-6C4C-4BC7-B3EF-84B369FB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4F0E-DD5E-476D-A3B4-2341C14C3102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3621-F1F3-41C8-B840-302B9A5B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CF57E3-91EA-4B0A-B634-3981D2D87502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7410F2B-E395-4FCE-BDE1-06AFA0D1E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94" r:id="rId8"/>
    <p:sldLayoutId id="2147483795" r:id="rId9"/>
    <p:sldLayoutId id="2147483786" r:id="rId10"/>
    <p:sldLayoutId id="2147483785" r:id="rId11"/>
  </p:sldLayoutIdLst>
  <p:transition spd="med"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1;&#1086;&#1093;&#1083;&#1086;&#1074;&#1072;%20&#1058;.&#1043;\&#1047;&#1042;&#1059;&#1050;&#1048;%20&#1051;&#1045;&#1057;&#1040;.mp3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1;&#1086;&#1093;&#1083;&#1086;&#1074;&#1072;%20&#1058;.&#1043;\zaglav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rest.ru/original/559910/" TargetMode="External"/><Relationship Id="rId3" Type="http://schemas.openxmlformats.org/officeDocument/2006/relationships/hyperlink" Target="http://900igr.net/kartinki/skazki-i-igry/Teremok-2.files/001-Skazka-Teremok.html" TargetMode="External"/><Relationship Id="rId7" Type="http://schemas.openxmlformats.org/officeDocument/2006/relationships/hyperlink" Target="http://audioskazki.info/skazki_s_kartinkami/732-skazka-s-kartinkami-teremok.html" TargetMode="External"/><Relationship Id="rId2" Type="http://schemas.openxmlformats.org/officeDocument/2006/relationships/hyperlink" Target="http://lori.ru/117006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hutterstock.com/" TargetMode="External"/><Relationship Id="rId5" Type="http://schemas.openxmlformats.org/officeDocument/2006/relationships/hyperlink" Target="http://www.kupluknigu.ru/catalog/view/403819/" TargetMode="External"/><Relationship Id="rId10" Type="http://schemas.openxmlformats.org/officeDocument/2006/relationships/hyperlink" Target="http://cartoonclipart.seleznyov.com/Buratino/" TargetMode="External"/><Relationship Id="rId4" Type="http://schemas.openxmlformats.org/officeDocument/2006/relationships/hyperlink" Target="http://vsjamebel-tut.ru/stulya-venskie-derevyannye.html%20-%20&#1089;&#1083;&#1072;&#1081;&#1076;&#1099;%204" TargetMode="External"/><Relationship Id="rId9" Type="http://schemas.openxmlformats.org/officeDocument/2006/relationships/hyperlink" Target="http://www.xrest.ru/original/54254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632848" cy="22252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  </a:t>
            </a:r>
            <a:r>
              <a:rPr lang="ru-RU" sz="4200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нестандартных геометрических </a:t>
            </a:r>
            <a:r>
              <a:rPr lang="ru-RU" sz="4200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задач </a:t>
            </a:r>
            <a:r>
              <a:rPr lang="ru-RU" sz="4200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повышенной </a:t>
            </a:r>
            <a:r>
              <a:rPr lang="ru-RU" sz="4200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трудности</a:t>
            </a:r>
            <a:endParaRPr lang="ru-RU" sz="4200" spc="50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149080"/>
            <a:ext cx="5348978" cy="201622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cap="none" spc="0">
                <a:ln w="952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cs typeface="Calibri" pitchFamily="34" charset="0"/>
              </a:rPr>
              <a:t>Кружковое занятие по математике во 2 классе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cap="none" spc="0">
                <a:ln w="952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cs typeface="Calibri" pitchFamily="34" charset="0"/>
              </a:rPr>
              <a:t>разработала учитель начальных классов МОУ «СОШ №27 с углубленным изучением отдельных предметов» г. Балаково  Саратовской  области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cap="none" spc="0">
                <a:ln w="952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cs typeface="Calibri" pitchFamily="34" charset="0"/>
              </a:rPr>
              <a:t>Хохлова Татьяна Геннадьевна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7197"/>
          <a:stretch/>
        </p:blipFill>
        <p:spPr bwMode="auto">
          <a:xfrm>
            <a:off x="3039594" y="0"/>
            <a:ext cx="6104405" cy="67859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42938" y="428625"/>
            <a:ext cx="1643062" cy="400050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ТАНГРАМ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857875" y="4143375"/>
            <a:ext cx="2214563" cy="646113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НАЙДИ   ВЕРНОЕ ВЫСКАЗЫВАНИЕ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6143625"/>
            <a:ext cx="2714625" cy="369888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ГРАФИЧЕСКИЙ  ДИКТАНТ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-0.24399 C -0.16753 -0.25186 -0.18021 -0.25996 -0.19253 -0.26575 C -0.19792 -0.27408 -0.20069 -0.27801 -0.20781 -0.28125 C -0.21198 -0.28612 -0.21667 -0.29098 -0.2217 -0.29375 C -0.22396 -0.297 -0.22604 -0.30093 -0.22882 -0.30301 C -0.23576 -0.30834 -0.23003 -0.30024 -0.23681 -0.30764 C -0.23802 -0.30903 -0.23872 -0.31112 -0.23993 -0.31227 C -0.24549 -0.3176 -0.24375 -0.3132 -0.24792 -0.31852 C -0.25347 -0.32593 -0.25885 -0.33241 -0.26493 -0.33866 C -0.27257 -0.3463 -0.27778 -0.35996 -0.28507 -0.36806 C -0.28733 -0.37315 -0.28889 -0.3757 -0.29219 -0.37894 C -0.29566 -0.38704 -0.29878 -0.39375 -0.30399 -0.39908 C -0.30885 -0.40926 -0.31528 -0.42084 -0.32118 -0.42871 C -0.32569 -0.43473 -0.32726 -0.44028 -0.33333 -0.4426 C -0.33576 -0.44607 -0.33872 -0.4507 -0.34132 -0.45348 C -0.34497 -0.45718 -0.34549 -0.45533 -0.34844 -0.4595 C -0.35295 -0.46575 -0.35521 -0.47246 -0.36024 -0.47663 C -0.36198 -0.48334 -0.36615 -0.48704 -0.36962 -0.49213 C -0.37187 -0.49538 -0.37326 -0.49954 -0.37569 -0.50301 C -0.37882 -0.51899 -0.39028 -0.52894 -0.39757 -0.54028 C -0.39809 -0.54098 -0.40486 -0.54769 -0.40642 -0.54954 C -0.40885 -0.55163 -0.41285 -0.55579 -0.41285 -0.55556 C -0.4151 -0.56112 -0.41719 -0.56459 -0.42066 -0.56806 C -0.42361 -0.57477 -0.42465 -0.58218 -0.42899 -0.58681 C -0.43576 -0.60278 -0.44809 -0.59931 -0.45573 -0.61158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-90488" y="6096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0850" y="1268413"/>
            <a:ext cx="788988" cy="5572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2973388" y="1282700"/>
            <a:ext cx="252412" cy="223838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78263" y="1511300"/>
            <a:ext cx="46037" cy="460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63963" y="981075"/>
            <a:ext cx="379412" cy="2592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1785938"/>
            <a:ext cx="1295400" cy="895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1150" y="1477963"/>
            <a:ext cx="323850" cy="334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3" y="2643188"/>
            <a:ext cx="357187" cy="928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6638" y="1443038"/>
            <a:ext cx="58737" cy="682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7197"/>
          <a:stretch/>
        </p:blipFill>
        <p:spPr bwMode="auto">
          <a:xfrm>
            <a:off x="3039595" y="0"/>
            <a:ext cx="6104405" cy="678599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1357312" cy="400050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ТАНГРАМ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625" y="4071938"/>
            <a:ext cx="1928813" cy="646112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НАЙДИ  ВЕРНОЕ ВЫСКАЗЫВАНИЕ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85750" y="1643063"/>
            <a:ext cx="2714625" cy="369887"/>
          </a:xfrm>
          <a:prstGeom prst="rect">
            <a:avLst/>
          </a:prstGeom>
          <a:solidFill>
            <a:srgbClr val="F7F4E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ГРАФИЧЕСКИЙ  ДИКТАНТ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4 0.14653 C -0.12552 0.14537 -0.13056 0.14445 -0.16372 0.13866 C -0.20816 0.1206 -0.23716 0.12269 -0.28872 0.12176 C -0.30591 0.11366 -0.32518 0.1088 -0.34358 0.10625 C -0.35157 0.10347 -0.35938 0.09954 -0.36771 0.09838 C -0.37327 0.09769 -0.39254 0.0963 -0.40209 0.09375 C -0.41875 0.08912 -0.43559 0.0838 -0.45261 0.07986 C -0.4592 0.07616 -0.46598 0.0757 -0.47309 0.07361 C -0.47813 0.06921 -0.48455 0.06366 -0.49028 0.06134 C -0.49358 0.05648 -0.50226 0.04931 -0.50625 0.04583 C -0.50764 0.04468 -0.50834 0.04236 -0.50973 0.04097 C -0.51598 0.03495 -0.52396 0.0287 -0.5316 0.0257 C -0.53854 0.01968 -0.54045 0.01759 -0.5474 0.01482 C -0.55799 0.00116 -0.54497 0.01667 -0.55452 0.00857 C -0.55729 0.00625 -0.55677 0.0037 -0.55886 0.0007 C -0.56233 -0.00393 -0.56354 -0.00324 -0.56702 -0.00694 C -0.57136 -0.01157 -0.5757 -0.01713 -0.57969 -0.02245 C -0.58594 -0.03102 -0.58941 -0.0419 -0.59566 -0.05046 C -0.59723 -0.05903 -0.60174 -0.06713 -0.60469 -0.07523 C -0.60729 -0.08241 -0.60834 -0.09028 -0.61163 -0.09699 C -0.6158 -0.11852 -0.61285 -0.10093 -0.61285 -0.1511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2" r="2373" b="5087"/>
          <a:stretch>
            <a:fillRect/>
          </a:stretch>
        </p:blipFill>
        <p:spPr bwMode="auto">
          <a:xfrm rot="171176">
            <a:off x="2232025" y="0"/>
            <a:ext cx="4749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916238" y="1700213"/>
            <a:ext cx="480536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∟С = 56</a:t>
            </a:r>
            <a:r>
              <a:rPr lang="ru-RU" sz="2400" baseline="30000">
                <a:latin typeface="Franklin Gothic Book" pitchFamily="34" charset="0"/>
              </a:rPr>
              <a:t>0</a:t>
            </a:r>
            <a:r>
              <a:rPr lang="ru-RU" sz="2400">
                <a:latin typeface="Franklin Gothic Book" pitchFamily="34" charset="0"/>
              </a:rPr>
              <a:t> – острый;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∟Т = 95</a:t>
            </a:r>
            <a:r>
              <a:rPr lang="ru-RU" sz="2400" baseline="30000">
                <a:latin typeface="Franklin Gothic Book" pitchFamily="34" charset="0"/>
              </a:rPr>
              <a:t>0 </a:t>
            </a:r>
            <a:r>
              <a:rPr lang="ru-RU" sz="2400">
                <a:latin typeface="Franklin Gothic Book" pitchFamily="34" charset="0"/>
              </a:rPr>
              <a:t>– прямой;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∟О = 100</a:t>
            </a:r>
            <a:r>
              <a:rPr lang="ru-RU" sz="2400" baseline="30000">
                <a:latin typeface="Franklin Gothic Book" pitchFamily="34" charset="0"/>
              </a:rPr>
              <a:t>0</a:t>
            </a:r>
            <a:r>
              <a:rPr lang="ru-RU" sz="2400">
                <a:latin typeface="Franklin Gothic Book" pitchFamily="34" charset="0"/>
              </a:rPr>
              <a:t> – тупой;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∟К = 34</a:t>
            </a:r>
            <a:r>
              <a:rPr lang="ru-RU" sz="2400" baseline="30000">
                <a:latin typeface="Franklin Gothic Book" pitchFamily="34" charset="0"/>
              </a:rPr>
              <a:t>0</a:t>
            </a:r>
            <a:r>
              <a:rPr lang="ru-RU" sz="2400">
                <a:latin typeface="Franklin Gothic Book" pitchFamily="34" charset="0"/>
              </a:rPr>
              <a:t> – тупой;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∟Ю = 90</a:t>
            </a:r>
            <a:r>
              <a:rPr lang="ru-RU" sz="2400" baseline="30000">
                <a:latin typeface="Franklin Gothic Book" pitchFamily="34" charset="0"/>
              </a:rPr>
              <a:t>0</a:t>
            </a:r>
            <a:r>
              <a:rPr lang="ru-RU" sz="2400">
                <a:latin typeface="Franklin Gothic Book" pitchFamily="34" charset="0"/>
              </a:rPr>
              <a:t> – прямой;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Franklin Gothic Book" pitchFamily="34" charset="0"/>
              </a:rPr>
              <a:t>∟З = 3</a:t>
            </a:r>
            <a:r>
              <a:rPr lang="ru-RU" sz="2400" baseline="30000">
                <a:latin typeface="Franklin Gothic Book" pitchFamily="34" charset="0"/>
              </a:rPr>
              <a:t>0</a:t>
            </a:r>
            <a:r>
              <a:rPr lang="ru-RU" sz="2400">
                <a:latin typeface="Franklin Gothic Book" pitchFamily="34" charset="0"/>
              </a:rPr>
              <a:t> – острый.</a:t>
            </a:r>
          </a:p>
          <a:p>
            <a:r>
              <a:rPr lang="ru-RU">
                <a:latin typeface="Franklin Gothic Book" pitchFamily="34" charset="0"/>
              </a:rPr>
              <a:t> 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2" r="2373" b="5087"/>
          <a:stretch>
            <a:fillRect/>
          </a:stretch>
        </p:blipFill>
        <p:spPr bwMode="auto">
          <a:xfrm rot="230202">
            <a:off x="2219325" y="71438"/>
            <a:ext cx="4525963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7848972">
            <a:off x="3507360" y="2175844"/>
            <a:ext cx="15071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Союз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wnloads\терем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6463"/>
          <a:stretch/>
        </p:blipFill>
        <p:spPr bwMode="auto">
          <a:xfrm>
            <a:off x="2143108" y="92662"/>
            <a:ext cx="6000792" cy="620004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КР ШАПОЧ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71670" y="-1"/>
            <a:ext cx="5000660" cy="683904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/>
          </a:extLst>
        </p:spPr>
      </p:pic>
      <p:pic>
        <p:nvPicPr>
          <p:cNvPr id="5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92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1516063"/>
            <a:ext cx="3382962" cy="2128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38" y="2214563"/>
            <a:ext cx="2305050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539750" y="3952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I</a:t>
            </a:r>
            <a:r>
              <a:rPr lang="ru-RU" b="1">
                <a:latin typeface="Franklin Gothic Book" pitchFamily="34" charset="0"/>
              </a:rPr>
              <a:t> вариант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338" y="1582738"/>
            <a:ext cx="3529012" cy="20875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859338" y="260350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II</a:t>
            </a:r>
            <a:r>
              <a:rPr lang="ru-RU" b="1">
                <a:latin typeface="Franklin Gothic Book" pitchFamily="34" charset="0"/>
              </a:rPr>
              <a:t>  вариант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1582738"/>
            <a:ext cx="1570037" cy="703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1" name="Прямоугольник 13"/>
          <p:cNvSpPr>
            <a:spLocks noChangeArrowheads="1"/>
          </p:cNvSpPr>
          <p:nvPr/>
        </p:nvSpPr>
        <p:spPr bwMode="auto">
          <a:xfrm>
            <a:off x="2222500" y="1916113"/>
            <a:ext cx="47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7м</a:t>
            </a:r>
          </a:p>
        </p:txBody>
      </p:sp>
      <p:sp>
        <p:nvSpPr>
          <p:cNvPr id="31752" name="Прямоугольник 14"/>
          <p:cNvSpPr>
            <a:spLocks noChangeArrowheads="1"/>
          </p:cNvSpPr>
          <p:nvPr/>
        </p:nvSpPr>
        <p:spPr bwMode="auto">
          <a:xfrm>
            <a:off x="250825" y="2300288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3м</a:t>
            </a:r>
          </a:p>
        </p:txBody>
      </p:sp>
      <p:sp>
        <p:nvSpPr>
          <p:cNvPr id="31753" name="Прямоугольник 15"/>
          <p:cNvSpPr>
            <a:spLocks noChangeArrowheads="1"/>
          </p:cNvSpPr>
          <p:nvPr/>
        </p:nvSpPr>
        <p:spPr bwMode="auto">
          <a:xfrm>
            <a:off x="3500438" y="2357438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1м</a:t>
            </a:r>
          </a:p>
        </p:txBody>
      </p:sp>
      <p:sp>
        <p:nvSpPr>
          <p:cNvPr id="31754" name="Прямоугольник 16"/>
          <p:cNvSpPr>
            <a:spLocks noChangeArrowheads="1"/>
          </p:cNvSpPr>
          <p:nvPr/>
        </p:nvSpPr>
        <p:spPr bwMode="auto">
          <a:xfrm>
            <a:off x="8375650" y="2462213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3дм</a:t>
            </a:r>
          </a:p>
        </p:txBody>
      </p:sp>
      <p:sp>
        <p:nvSpPr>
          <p:cNvPr id="31755" name="Прямоугольник 9"/>
          <p:cNvSpPr>
            <a:spLocks noChangeArrowheads="1"/>
          </p:cNvSpPr>
          <p:nvPr/>
        </p:nvSpPr>
        <p:spPr bwMode="auto">
          <a:xfrm>
            <a:off x="5214938" y="1928813"/>
            <a:ext cx="588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2дм</a:t>
            </a:r>
          </a:p>
        </p:txBody>
      </p:sp>
      <p:sp>
        <p:nvSpPr>
          <p:cNvPr id="31756" name="Прямоугольник 17"/>
          <p:cNvSpPr>
            <a:spLocks noChangeArrowheads="1"/>
          </p:cNvSpPr>
          <p:nvPr/>
        </p:nvSpPr>
        <p:spPr bwMode="auto">
          <a:xfrm>
            <a:off x="6329363" y="1146175"/>
            <a:ext cx="58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5дм</a:t>
            </a:r>
          </a:p>
        </p:txBody>
      </p:sp>
      <p:sp>
        <p:nvSpPr>
          <p:cNvPr id="31757" name="Прямоугольник 18"/>
          <p:cNvSpPr>
            <a:spLocks noChangeArrowheads="1"/>
          </p:cNvSpPr>
          <p:nvPr/>
        </p:nvSpPr>
        <p:spPr bwMode="auto">
          <a:xfrm>
            <a:off x="2060575" y="1052513"/>
            <a:ext cx="47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9м</a:t>
            </a:r>
          </a:p>
        </p:txBody>
      </p:sp>
      <p:sp>
        <p:nvSpPr>
          <p:cNvPr id="31758" name="Прямоугольник 19"/>
          <p:cNvSpPr>
            <a:spLocks noChangeArrowheads="1"/>
          </p:cNvSpPr>
          <p:nvPr/>
        </p:nvSpPr>
        <p:spPr bwMode="auto">
          <a:xfrm>
            <a:off x="4286250" y="2857500"/>
            <a:ext cx="58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2дм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/>
          <p:nvPr/>
        </p:nvCxnSpPr>
        <p:spPr>
          <a:xfrm flipV="1">
            <a:off x="3000375" y="3500438"/>
            <a:ext cx="1000125" cy="5000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3643313" y="357188"/>
            <a:ext cx="1285875" cy="128587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9063" y="785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0563" y="785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50" y="92868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86250" y="928688"/>
            <a:ext cx="96838" cy="138112"/>
          </a:xfrm>
          <a:custGeom>
            <a:avLst/>
            <a:gdLst>
              <a:gd name="connsiteX0" fmla="*/ 63795 w 97358"/>
              <a:gd name="connsiteY0" fmla="*/ 0 h 138223"/>
              <a:gd name="connsiteX1" fmla="*/ 63795 w 97358"/>
              <a:gd name="connsiteY1" fmla="*/ 85061 h 138223"/>
              <a:gd name="connsiteX2" fmla="*/ 31897 w 97358"/>
              <a:gd name="connsiteY2" fmla="*/ 116958 h 138223"/>
              <a:gd name="connsiteX3" fmla="*/ 0 w 97358"/>
              <a:gd name="connsiteY3" fmla="*/ 138223 h 13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58" h="138223">
                <a:moveTo>
                  <a:pt x="63795" y="0"/>
                </a:moveTo>
                <a:cubicBezTo>
                  <a:pt x="90591" y="40194"/>
                  <a:pt x="97358" y="31361"/>
                  <a:pt x="63795" y="85061"/>
                </a:cubicBezTo>
                <a:cubicBezTo>
                  <a:pt x="55826" y="97812"/>
                  <a:pt x="43449" y="107332"/>
                  <a:pt x="31897" y="116958"/>
                </a:cubicBezTo>
                <a:cubicBezTo>
                  <a:pt x="22080" y="125139"/>
                  <a:pt x="0" y="138223"/>
                  <a:pt x="0" y="138223"/>
                </a:cubicBezTo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5" name="Дуга 14"/>
          <p:cNvSpPr/>
          <p:nvPr/>
        </p:nvSpPr>
        <p:spPr>
          <a:xfrm rot="10800000">
            <a:off x="4071938" y="1000125"/>
            <a:ext cx="500062" cy="357188"/>
          </a:xfrm>
          <a:prstGeom prst="arc">
            <a:avLst>
              <a:gd name="adj1" fmla="val 10784123"/>
              <a:gd name="adj2" fmla="val 2087979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4643438" y="1500188"/>
            <a:ext cx="928687" cy="28575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flipV="1">
            <a:off x="3000375" y="1928813"/>
            <a:ext cx="857250" cy="5000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3643313" y="1643063"/>
            <a:ext cx="1285875" cy="20002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2700"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9" name="Соединительная линия уступом 28"/>
          <p:cNvCxnSpPr>
            <a:stCxn id="17" idx="5"/>
          </p:cNvCxnSpPr>
          <p:nvPr/>
        </p:nvCxnSpPr>
        <p:spPr>
          <a:xfrm rot="16200000" flipH="1">
            <a:off x="4580732" y="3509168"/>
            <a:ext cx="793750" cy="47466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Выноска-облако 38"/>
          <p:cNvSpPr/>
          <p:nvPr/>
        </p:nvSpPr>
        <p:spPr>
          <a:xfrm>
            <a:off x="4000500" y="285750"/>
            <a:ext cx="571500" cy="285750"/>
          </a:xfrm>
          <a:prstGeom prst="cloudCallout">
            <a:avLst>
              <a:gd name="adj1" fmla="val 5214"/>
              <a:gd name="adj2" fmla="val 2156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" name="zagl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500688"/>
            <a:ext cx="438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9"/>
          <p:cNvSpPr>
            <a:spLocks noGrp="1"/>
          </p:cNvSpPr>
          <p:nvPr>
            <p:ph sz="half" idx="1"/>
          </p:nvPr>
        </p:nvSpPr>
        <p:spPr>
          <a:xfrm>
            <a:off x="250825" y="857250"/>
            <a:ext cx="3673475" cy="4227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По лугу  шли, клубок нашли,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За ним пошли.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Вперед, находочка, кати,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omic Sans MS" pitchFamily="66" charset="0"/>
              </a:rPr>
              <a:t>В любимый класс нас приведи!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5362" name="Объект 10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8A8F"/>
              </a:clrFrom>
              <a:clrTo>
                <a:srgbClr val="878A8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1398"/>
          <a:stretch/>
        </p:blipFill>
        <p:spPr bwMode="auto">
          <a:xfrm>
            <a:off x="3700130" y="25132"/>
            <a:ext cx="5439871" cy="68602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 descr="C:\Users\1\Downloads\клубок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7" t="8080" r="6836" b="9068"/>
          <a:stretch>
            <a:fillRect/>
          </a:stretch>
        </p:blipFill>
        <p:spPr bwMode="auto">
          <a:xfrm rot="6971516">
            <a:off x="2759869" y="4194969"/>
            <a:ext cx="106997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 t="4448" b="2690"/>
          <a:stretch>
            <a:fillRect/>
          </a:stretch>
        </p:blipFill>
        <p:spPr bwMode="auto">
          <a:xfrm>
            <a:off x="2543175" y="0"/>
            <a:ext cx="4010824" cy="507207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Соединительная линия уступом 1"/>
          <p:cNvCxnSpPr/>
          <p:nvPr/>
        </p:nvCxnSpPr>
        <p:spPr>
          <a:xfrm>
            <a:off x="4432300" y="3271838"/>
            <a:ext cx="804863" cy="419100"/>
          </a:xfrm>
          <a:prstGeom prst="bentConnector3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Соединительная линия уступом 2"/>
          <p:cNvCxnSpPr/>
          <p:nvPr/>
        </p:nvCxnSpPr>
        <p:spPr>
          <a:xfrm>
            <a:off x="6086475" y="4038600"/>
            <a:ext cx="1512888" cy="463550"/>
          </a:xfrm>
          <a:prstGeom prst="bentConnector3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/>
          <p:nvPr/>
        </p:nvCxnSpPr>
        <p:spPr>
          <a:xfrm>
            <a:off x="5227638" y="3686175"/>
            <a:ext cx="1028700" cy="352425"/>
          </a:xfrm>
          <a:prstGeom prst="bentConnector3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7110413" y="4508500"/>
            <a:ext cx="1728787" cy="455613"/>
          </a:xfrm>
          <a:prstGeom prst="bentConnector3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3679825" y="3267075"/>
            <a:ext cx="752475" cy="419100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2744788" y="3686175"/>
            <a:ext cx="1069975" cy="355600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1544638" y="4041775"/>
            <a:ext cx="1235075" cy="466725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468313" y="4508500"/>
            <a:ext cx="1244600" cy="352425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5" name="Надпись 2"/>
          <p:cNvSpPr txBox="1">
            <a:spLocks noChangeArrowheads="1"/>
          </p:cNvSpPr>
          <p:nvPr/>
        </p:nvSpPr>
        <p:spPr bwMode="auto">
          <a:xfrm>
            <a:off x="4903788" y="3321050"/>
            <a:ext cx="1181100" cy="323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84 - *6 = 4*   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6" name="Надпись 2"/>
          <p:cNvSpPr txBox="1">
            <a:spLocks noChangeArrowheads="1"/>
          </p:cNvSpPr>
          <p:nvPr/>
        </p:nvSpPr>
        <p:spPr bwMode="auto">
          <a:xfrm>
            <a:off x="5815013" y="3690938"/>
            <a:ext cx="1133475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60 - 2* = *5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7" name="Надпись 2"/>
          <p:cNvSpPr txBox="1">
            <a:spLocks noChangeArrowheads="1"/>
          </p:cNvSpPr>
          <p:nvPr/>
        </p:nvSpPr>
        <p:spPr bwMode="auto">
          <a:xfrm>
            <a:off x="6875463" y="4122738"/>
            <a:ext cx="1104900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+1*= *2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8" name="Надпись 2"/>
          <p:cNvSpPr txBox="1">
            <a:spLocks noChangeArrowheads="1"/>
          </p:cNvSpPr>
          <p:nvPr/>
        </p:nvSpPr>
        <p:spPr bwMode="auto">
          <a:xfrm>
            <a:off x="8047038" y="4627563"/>
            <a:ext cx="1096962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*5 - 1* = 57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9" name="Надпись 2"/>
          <p:cNvSpPr txBox="1">
            <a:spLocks noChangeArrowheads="1"/>
          </p:cNvSpPr>
          <p:nvPr/>
        </p:nvSpPr>
        <p:spPr bwMode="auto">
          <a:xfrm>
            <a:off x="2786063" y="3286125"/>
            <a:ext cx="1071562" cy="303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 - 15 = 64 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30" name="Надпись 2"/>
          <p:cNvSpPr txBox="1">
            <a:spLocks noChangeArrowheads="1"/>
          </p:cNvSpPr>
          <p:nvPr/>
        </p:nvSpPr>
        <p:spPr bwMode="auto">
          <a:xfrm>
            <a:off x="1019175" y="4151313"/>
            <a:ext cx="109537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*5 – 3* = 47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31" name="Надпись 2"/>
          <p:cNvSpPr txBox="1">
            <a:spLocks noChangeArrowheads="1"/>
          </p:cNvSpPr>
          <p:nvPr/>
        </p:nvSpPr>
        <p:spPr bwMode="auto">
          <a:xfrm>
            <a:off x="947738" y="3429000"/>
            <a:ext cx="118110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Franklin Gothic Book" pitchFamily="34" charset="0"/>
            </a:endParaRPr>
          </a:p>
          <a:p>
            <a:r>
              <a:rPr lang="ru-RU" sz="1400">
                <a:latin typeface="Franklin Gothic Book" pitchFamily="34" charset="0"/>
              </a:rPr>
              <a:t/>
            </a:r>
            <a:br>
              <a:rPr lang="ru-RU" sz="1400">
                <a:latin typeface="Franklin Gothic Book" pitchFamily="34" charset="0"/>
              </a:rPr>
            </a:br>
            <a:endParaRPr lang="ru-RU" sz="1400">
              <a:latin typeface="Franklin Gothic Book" pitchFamily="34" charset="0"/>
            </a:endParaRPr>
          </a:p>
          <a:p>
            <a:r>
              <a:rPr lang="ru-RU" sz="1400">
                <a:latin typeface="Franklin Gothic Book" pitchFamily="34" charset="0"/>
              </a:rPr>
              <a:t/>
            </a:r>
            <a:br>
              <a:rPr lang="ru-RU" sz="1400">
                <a:latin typeface="Franklin Gothic Book" pitchFamily="34" charset="0"/>
              </a:rPr>
            </a:b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r>
              <a:rPr lang="ru-RU" sz="8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7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4833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4834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483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7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4836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>
                <a:cs typeface="Arial" charset="0"/>
              </a:rPr>
              <a:t/>
            </a:r>
            <a:br>
              <a:rPr lang="ru-RU" sz="700">
                <a:cs typeface="Arial" charset="0"/>
              </a:rPr>
            </a:br>
            <a:endParaRPr lang="ru-RU">
              <a:cs typeface="Arial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700">
              <a:cs typeface="Arial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357688" y="1571625"/>
            <a:ext cx="669925" cy="442913"/>
          </a:xfrm>
          <a:prstGeom prst="flowChartPunchedTape">
            <a:avLst/>
          </a:prstGeom>
          <a:solidFill>
            <a:srgbClr val="FF0000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3533775" y="2395538"/>
            <a:ext cx="1712913" cy="65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40" name="Прямоугольник 47"/>
          <p:cNvSpPr>
            <a:spLocks noChangeArrowheads="1"/>
          </p:cNvSpPr>
          <p:nvPr/>
        </p:nvSpPr>
        <p:spPr bwMode="auto">
          <a:xfrm>
            <a:off x="34925" y="4502150"/>
            <a:ext cx="1104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1*+ *7 =100</a:t>
            </a:r>
          </a:p>
        </p:txBody>
      </p:sp>
      <p:sp>
        <p:nvSpPr>
          <p:cNvPr id="34841" name="Надпись 2"/>
          <p:cNvSpPr txBox="1">
            <a:spLocks noChangeArrowheads="1"/>
          </p:cNvSpPr>
          <p:nvPr/>
        </p:nvSpPr>
        <p:spPr bwMode="auto">
          <a:xfrm>
            <a:off x="2071688" y="3714750"/>
            <a:ext cx="114300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 + 2*</a:t>
            </a:r>
            <a:r>
              <a:rPr lang="ru-RU" sz="1400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*0 </a:t>
            </a:r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buratino2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8489" y="574461"/>
            <a:ext cx="7893951" cy="429469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 rot="2640492">
            <a:off x="6072188" y="5286375"/>
            <a:ext cx="1030287" cy="1035050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429125" y="5429250"/>
            <a:ext cx="993775" cy="10064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2928938" y="5500688"/>
            <a:ext cx="1079500" cy="8620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812088" y="5251450"/>
            <a:ext cx="558800" cy="1057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 descr="C:\Users\1\Downloads\белка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1359" t="16741" r="39125" b="9915"/>
          <a:stretch/>
        </p:blipFill>
        <p:spPr bwMode="auto">
          <a:xfrm>
            <a:off x="2543212" y="891807"/>
            <a:ext cx="2028788" cy="20021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/>
          </a:extLst>
        </p:spPr>
      </p:pic>
      <p:pic>
        <p:nvPicPr>
          <p:cNvPr id="2053" name="Picture 5" descr="C:\Users\1\Downloads\лиса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5535" t="4913" r="14651" b="17187"/>
          <a:stretch/>
        </p:blipFill>
        <p:spPr bwMode="auto">
          <a:xfrm>
            <a:off x="285720" y="893798"/>
            <a:ext cx="1950986" cy="20311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/>
          </a:extLst>
        </p:spPr>
      </p:pic>
      <p:pic>
        <p:nvPicPr>
          <p:cNvPr id="2054" name="Picture 6" descr="C:\Users\1\Downloads\еж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26837" t="4326" r="15499" b="30186"/>
          <a:stretch/>
        </p:blipFill>
        <p:spPr bwMode="auto">
          <a:xfrm>
            <a:off x="4907972" y="928670"/>
            <a:ext cx="2307234" cy="19652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/>
          </a:extLst>
        </p:spPr>
      </p:pic>
      <p:pic>
        <p:nvPicPr>
          <p:cNvPr id="2055" name="Picture 7" descr="C:\Users\1\Downloads\заяц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l="13346" t="4419" r="17678" b="2292"/>
          <a:stretch/>
        </p:blipFill>
        <p:spPr bwMode="auto">
          <a:xfrm>
            <a:off x="7572396" y="928669"/>
            <a:ext cx="1214446" cy="19962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0.0026 -0.00208 0.00538 -0.01435 0.00677 -0.02153 C 0.00798 -0.02755 0.01024 -0.03958 0.00989 -0.04005 C 0.01198 -0.04352 0.01475 -0.05394 0.01597 -0.05926 C 0.01614 -0.06111 0.01823 -0.06574 0.01753 -0.0662 C 0.01927 -0.06968 0.02014 -0.07408 0.02118 -0.07917 C 0.02552 -0.08611 0.02413 -0.08426 0.02673 -0.0919 C 0.02968 -0.10255 0.02569 -0.08796 0.02916 -0.09908 C 0.03142 -0.10463 0.0342 -0.11366 0.03507 -0.1206 C 0.0375 -0.12732 0.03941 -0.13357 0.04114 -0.14213 C 0.0434 -0.14954 0.04201 -0.14398 0.04427 -0.15301 C 0.04479 -0.15602 0.046 -0.16273 0.046 -0.16296 C 0.04809 -0.16736 0.04878 -0.16968 0.05034 -0.17546 C 0.05173 -0.18056 0.05416 -0.18519 0.05364 -0.19144 C 0.05573 -0.19421 0.05642 -0.19769 0.05764 -0.20185 C 0.06007 -0.21227 0.06354 -0.22176 0.06632 -0.2331 C 0.06892 -0.24028 0.0717 -0.24699 0.07343 -0.25533 C 0.07517 -0.25857 0.07656 -0.26181 0.07777 -0.2662 C 0.07899 -0.26875 0.08038 -0.2713 0.08073 -0.2757 C 0.08333 -0.28079 0.08663 -0.28681 0.08784 -0.29375 C 0.08958 -0.29884 0.09288 -0.30278 0.09427 -0.30787 C 0.09618 -0.31042 0.09652 -0.31296 0.09739 -0.31505 C 0.09757 -0.31574 0.09878 -0.31829 0.09826 -0.31852 C 0.10017 -0.32037 0.10087 -0.32315 0.1026 -0.32477 C 0.10607 -0.3287 0.1085 -0.33264 0.11076 -0.33704 C 0.11232 -0.33982 0.1125 -0.34074 0.11493 -0.34283 C 0.1151 -0.34375 0.11875 -0.34583 0.11875 -0.34884 " pathEditMode="relative" rAng="5996013" ptsTypes="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0486 -0.00186 -0.0085 -0.0051 -0.01337 -0.00695 C -0.01805 -0.01111 -0.02309 -0.01158 -0.02778 -0.01528 C -0.03142 -0.01783 -0.03576 -0.02246 -0.03975 -0.02385 C -0.04375 -0.025 -0.04791 -0.02477 -0.05191 -0.02524 C -0.07968 -0.03889 -0.10955 -0.04584 -0.13854 -0.05209 C -0.15121 -0.05486 -0.16302 -0.06019 -0.17587 -0.0625 C -0.18455 -0.06829 -0.19409 -0.07037 -0.20347 -0.07246 C -0.2158 -0.07547 -0.22743 -0.08287 -0.23958 -0.08588 C -0.24409 -0.0926 -0.2526 -0.09491 -0.25885 -0.0963 C -0.27448 -0.10949 -0.29531 -0.11505 -0.31302 -0.11968 C -0.32031 -0.12709 -0.32691 -0.12848 -0.33593 -0.12986 C -0.34218 -0.13565 -0.35017 -0.13843 -0.35746 -0.14005 C -0.36614 -0.14584 -0.37604 -0.14931 -0.38524 -0.15324 C -0.39045 -0.15556 -0.39444 -0.15996 -0.39982 -0.16181 C -0.40833 -0.16968 -0.41892 -0.17223 -0.42847 -0.17686 C -0.43264 -0.18264 -0.43854 -0.18195 -0.44409 -0.1838 C -0.45156 -0.18866 -0.45903 -0.19028 -0.46718 -0.19213 C -0.47517 -0.19676 -0.4842 -0.19908 -0.49236 -0.20394 C -0.50121 -0.20903 -0.50955 -0.2176 -0.51892 -0.22061 C -0.52639 -0.22824 -0.51805 -0.22061 -0.52743 -0.2257 C -0.53698 -0.23079 -0.54618 -0.23727 -0.55607 -0.24098 C -0.55746 -0.24213 -0.5585 -0.24352 -0.55972 -0.24445 C -0.56198 -0.24584 -0.56701 -0.24769 -0.56701 -0.24746 C -0.57725 -0.25764 -0.56545 -0.24445 -0.5717 -0.25625 C -0.57361 -0.25949 -0.57795 -0.26459 -0.57795 -0.26412 C -0.58229 -0.28889 -0.58125 -0.26945 -0.58264 -0.3169 C -0.58229 -0.31968 -0.58142 -0.32524 -0.58142 -0.325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2106 C 0.00225 -0.04236 0.00243 -0.06597 0.00138 -0.08773 C 0.00173 -0.10509 0.00104 -0.13773 0.00868 -0.15416 C 0.01111 -0.17615 0.01562 -0.19699 0.01805 -0.21875 C 0.01736 -0.26041 0.01302 -0.30208 0.01284 -0.34282 " pathEditMode="relative" rAng="0" ptsTypes="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03704E-6 C 0.00555 -0.03402 0.0066 -0.06805 0.01042 -0.10231 C 0.00955 -0.12939 0.00885 -0.15971 0.00226 -0.1861 C 0.0033 -0.22546 0.00191 -0.22476 0.00573 -0.25416 C 0.01007 -0.28726 0.00347 -0.2368 0.00816 -0.2743 C 0.00885 -0.28008 0.01042 -0.29143 0.01042 -0.29143 C 0.01163 -0.31735 0.01441 -0.30879 0.01042 -0.31944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Рабочий стол\DSC0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"/>
            <a:ext cx="9144000" cy="612118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 rot="20675055">
            <a:off x="2929589" y="3147931"/>
            <a:ext cx="1901444" cy="1874806"/>
          </a:xfrm>
          <a:prstGeom prst="parallelogram">
            <a:avLst>
              <a:gd name="adj" fmla="val 2624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Users\1\Downloads\мяч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04" b="10001"/>
          <a:stretch>
            <a:fillRect/>
          </a:stretch>
        </p:blipFill>
        <p:spPr bwMode="auto">
          <a:xfrm>
            <a:off x="2286000" y="3643313"/>
            <a:ext cx="10715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1714488"/>
            <a:ext cx="3096344" cy="3312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85720" y="214290"/>
            <a:ext cx="3143272" cy="1500174"/>
          </a:xfrm>
          <a:prstGeom prst="triangl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23628" y="1988840"/>
            <a:ext cx="158417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FFFF"/>
                </a:solidFill>
                <a:ea typeface="Aharoni"/>
                <a:cs typeface="Aharoni"/>
              </a:rPr>
              <a:t>Школа</a:t>
            </a:r>
            <a:r>
              <a:rPr lang="ru-RU" sz="4000" b="1">
                <a:solidFill>
                  <a:srgbClr val="FFFFFF"/>
                </a:solidFill>
                <a:ea typeface="Aharoni"/>
                <a:cs typeface="Aharoni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796" y="2851195"/>
            <a:ext cx="28803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FFFF"/>
                </a:solidFill>
                <a:ea typeface="Aharoni"/>
                <a:cs typeface="Aharoni"/>
              </a:rPr>
              <a:t>головоломок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4284663" y="3789363"/>
            <a:ext cx="71437" cy="28733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0.07061 C -0.05226 -0.07431 -0.04584 -0.07408 -0.03907 -0.07709 C -0.03611 -0.07871 -0.03264 -0.08172 -0.02952 -0.08449 C -0.02743 -0.08843 -0.01979 -0.09098 -0.01441 -0.09398 C -0.01007 -0.09861 -0.00677 -0.10186 -0.00052 -0.10625 C -0.00035 -0.10648 0.00538 -0.11088 0.00642 -0.11181 C 0.01128 -0.12084 0.02066 -0.12662 0.03333 -0.12963 C 0.04392 -0.13843 0.0276 -0.12662 0.04253 -0.13357 C 0.04427 -0.13264 0.04427 -0.13496 0.04583 -0.13565 C 0.04791 -0.13727 0.04774 -0.1382 0.04982 -0.13843 C 0.05243 -0.14283 0.05607 -0.14167 0.0585 -0.14584 C 0.06146 -0.15023 0.06163 -0.15255 0.06684 -0.15394 C 0.06996 -0.15718 0.07274 -0.15996 0.07812 -0.16111 C 0.08038 -0.1632 0.08524 -0.16505 0.08559 -0.16505 C 0.08507 -0.16598 0.08611 -0.16829 0.08871 -0.16852 C 0.08923 -0.16898 0.09218 -0.16875 0.09201 -0.17037 C 0.09288 -0.17061 0.09236 -0.17338 0.0934 -0.17361 C 0.09479 -0.17547 0.09843 -0.175 0.10052 -0.1757 C 0.11093 -0.17778 0.12257 -0.17639 0.13281 -0.17547 C 0.15382 -0.17315 0.17048 -0.16829 0.18628 -0.1588 C 0.18715 -0.15787 0.18819 -0.15556 0.18993 -0.1551 C 0.19045 -0.15371 0.19236 -0.15394 0.1934 -0.15278 C 0.196 -0.14977 0.19843 -0.14537 0.19843 -0.14514 C 0.20017 -0.14051 0.20295 -0.1419 0.20486 -0.13658 C 0.20937 -0.12894 0.21215 -0.12084 0.21944 -0.11366 C 0.22291 -0.10394 0.22743 -0.09514 0.23246 -0.08473 C 0.23541 -0.07801 0.23628 -0.07084 0.2434 -0.06343 C 0.24323 -0.06088 0.24514 -0.05718 0.24878 -0.05417 C 0.25052 -0.04815 0.2559 -0.04167 0.26076 -0.03704 C 0.26354 -0.03473 0.26632 -0.03357 0.26788 -0.03148 C 0.27187 -0.02662 0.275 -0.02014 0.28194 -0.01551 C 0.28437 -0.00996 0.2875 -0.00324 0.29427 0.00254 C 0.2967 0.0074 0.29948 0.01203 0.30277 0.01551 C 0.30555 0.02268 0.30538 0.02708 0.3125 0.03333 C 0.31371 0.0368 0.31701 0.04097 0.32048 0.04537 C 0.32291 0.05277 0.33038 0.05602 0.34114 0.06088 C 0.34652 0.05926 0.35191 0.05995 0.35486 0.05856 C 0.36232 0.05324 0.36128 0.04583 0.36875 0.0412 C 0.37257 0.03611 0.37396 0.02777 0.37916 0.02245 C 0.38003 0.02014 0.38159 0.01967 0.3842 0.01805 C 0.38646 0.0162 0.39218 0.01273 0.39288 0.01412 C 0.39271 0.01227 0.39305 0.01134 0.39409 0.01203 C 0.396 0.00902 0.40277 0.00949 0.40347 0.00879 C 0.40712 0.00277 0.40156 0.01064 0.40816 0.00463 C 0.42205 -0.00162 0.40069 0.00625 0.41892 -0.00232 C 0.42326 -0.00648 0.4276 -0.0088 0.43212 -0.01158 C 0.43385 -0.01574 0.43715 -0.0176 0.44045 -0.02061 C 0.45277 -0.03426 0.43871 -0.0213 0.44861 -0.03449 C 0.45087 -0.03704 0.45416 -0.0375 0.45573 -0.04098 C 0.45503 -0.04144 0.4559 -0.04213 0.45729 -0.04352 C 0.47083 -0.05023 0.45694 -0.04236 0.46736 -0.0463 C 0.47187 -0.05023 0.46649 -0.04838 0.475 -0.04746 C 0.48055 -0.04723 0.48663 -0.04769 0.4908 -0.04468 C 0.50312 -0.04236 0.50868 -0.03079 0.51354 -0.02431 C 0.51475 -0.01922 0.51666 -0.01297 0.51736 -0.00764 C 0.51597 0.00023 0.51371 0.00949 0.51753 0.01828 C 0.51892 0.0206 0.5184 0.02384 0.52135 0.0243 C 0.52309 0.02777 0.5283 0.03055 0.52847 0.03009 C 0.53073 0.04004 0.53177 0.04676 0.54305 0.05185 C 0.54479 0.05439 0.54566 0.05555 0.54479 0.05301 " pathEditMode="relative" rAng="396402" ptsTypes="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428625"/>
            <a:ext cx="3429000" cy="2071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3500" y="428625"/>
            <a:ext cx="3143250" cy="200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2786063"/>
            <a:ext cx="3357563" cy="200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14563" y="571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38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14500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57313" y="12858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63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14500" y="571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7563" y="12858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86063" y="571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25" y="571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86188" y="571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00750" y="714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00938" y="1357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58000" y="1357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86500" y="1357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43563" y="1357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58125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429500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00875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72250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43625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15000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86375" y="2000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43750" y="714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71875" y="3000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43375" y="328612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86438" y="4286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14938" y="39290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00438" y="4286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43375" y="39290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14875" y="3643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14938" y="328612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86438" y="2928938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7" name="TextBox 37"/>
          <p:cNvSpPr txBox="1">
            <a:spLocks noChangeArrowheads="1"/>
          </p:cNvSpPr>
          <p:nvPr/>
        </p:nvSpPr>
        <p:spPr bwMode="auto">
          <a:xfrm>
            <a:off x="928688" y="50006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а)</a:t>
            </a:r>
          </a:p>
        </p:txBody>
      </p:sp>
      <p:sp>
        <p:nvSpPr>
          <p:cNvPr id="40998" name="TextBox 38"/>
          <p:cNvSpPr txBox="1">
            <a:spLocks noChangeArrowheads="1"/>
          </p:cNvSpPr>
          <p:nvPr/>
        </p:nvSpPr>
        <p:spPr bwMode="auto">
          <a:xfrm>
            <a:off x="5214938" y="6429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б)</a:t>
            </a:r>
          </a:p>
        </p:txBody>
      </p:sp>
      <p:sp>
        <p:nvSpPr>
          <p:cNvPr id="40999" name="TextBox 39"/>
          <p:cNvSpPr txBox="1">
            <a:spLocks noChangeArrowheads="1"/>
          </p:cNvSpPr>
          <p:nvPr/>
        </p:nvSpPr>
        <p:spPr bwMode="auto">
          <a:xfrm>
            <a:off x="3286125" y="35004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в)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3348038" y="1085850"/>
            <a:ext cx="2808287" cy="2774950"/>
          </a:xfrm>
          <a:prstGeom prst="star5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211638" y="2133600"/>
            <a:ext cx="215900" cy="6477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6825" y="2133600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11638" y="2787650"/>
            <a:ext cx="533400" cy="450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538" y="2133600"/>
            <a:ext cx="6492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6825" y="2133600"/>
            <a:ext cx="215900" cy="647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751388" y="2781300"/>
            <a:ext cx="541337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0"/>
            <a:endCxn id="2" idx="4"/>
          </p:cNvCxnSpPr>
          <p:nvPr/>
        </p:nvCxnSpPr>
        <p:spPr>
          <a:xfrm>
            <a:off x="4751388" y="1085850"/>
            <a:ext cx="1404937" cy="10604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4"/>
            <a:endCxn id="2" idx="3"/>
          </p:cNvCxnSpPr>
          <p:nvPr/>
        </p:nvCxnSpPr>
        <p:spPr>
          <a:xfrm flipH="1">
            <a:off x="5619750" y="2146300"/>
            <a:ext cx="536575" cy="1714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0"/>
            <a:endCxn id="2" idx="1"/>
          </p:cNvCxnSpPr>
          <p:nvPr/>
        </p:nvCxnSpPr>
        <p:spPr>
          <a:xfrm flipH="1">
            <a:off x="3348038" y="1085850"/>
            <a:ext cx="1403350" cy="10604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" idx="1"/>
            <a:endCxn id="2" idx="2"/>
          </p:cNvCxnSpPr>
          <p:nvPr/>
        </p:nvCxnSpPr>
        <p:spPr>
          <a:xfrm>
            <a:off x="3348038" y="2146300"/>
            <a:ext cx="536575" cy="1714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2"/>
            <a:endCxn id="2" idx="3"/>
          </p:cNvCxnSpPr>
          <p:nvPr/>
        </p:nvCxnSpPr>
        <p:spPr>
          <a:xfrm>
            <a:off x="3884613" y="3860800"/>
            <a:ext cx="173513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3048000"/>
            <a:ext cx="1512888" cy="15986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775" y="3076575"/>
            <a:ext cx="1512888" cy="15986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363" y="3076575"/>
            <a:ext cx="1511300" cy="15986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92950" y="3048000"/>
            <a:ext cx="1511300" cy="15986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2" idx="0"/>
            <a:endCxn id="2" idx="2"/>
          </p:cNvCxnSpPr>
          <p:nvPr/>
        </p:nvCxnSpPr>
        <p:spPr>
          <a:xfrm>
            <a:off x="1279525" y="3048000"/>
            <a:ext cx="0" cy="1598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1"/>
            <a:endCxn id="2" idx="3"/>
          </p:cNvCxnSpPr>
          <p:nvPr/>
        </p:nvCxnSpPr>
        <p:spPr>
          <a:xfrm>
            <a:off x="523875" y="3846513"/>
            <a:ext cx="1512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0"/>
            <a:endCxn id="6" idx="2"/>
          </p:cNvCxnSpPr>
          <p:nvPr/>
        </p:nvCxnSpPr>
        <p:spPr>
          <a:xfrm>
            <a:off x="3527425" y="3076575"/>
            <a:ext cx="0" cy="1598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2"/>
          </p:cNvCxnSpPr>
          <p:nvPr/>
        </p:nvCxnSpPr>
        <p:spPr>
          <a:xfrm>
            <a:off x="5688013" y="3048000"/>
            <a:ext cx="0" cy="1627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0"/>
            <a:endCxn id="8" idx="2"/>
          </p:cNvCxnSpPr>
          <p:nvPr/>
        </p:nvCxnSpPr>
        <p:spPr>
          <a:xfrm>
            <a:off x="7848600" y="3048000"/>
            <a:ext cx="0" cy="1598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1"/>
            <a:endCxn id="6" idx="3"/>
          </p:cNvCxnSpPr>
          <p:nvPr/>
        </p:nvCxnSpPr>
        <p:spPr>
          <a:xfrm>
            <a:off x="2771775" y="3876675"/>
            <a:ext cx="1512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1"/>
            <a:endCxn id="7" idx="3"/>
          </p:cNvCxnSpPr>
          <p:nvPr/>
        </p:nvCxnSpPr>
        <p:spPr>
          <a:xfrm>
            <a:off x="4932363" y="3876675"/>
            <a:ext cx="1511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1"/>
            <a:endCxn id="8" idx="3"/>
          </p:cNvCxnSpPr>
          <p:nvPr/>
        </p:nvCxnSpPr>
        <p:spPr>
          <a:xfrm>
            <a:off x="7092950" y="3846513"/>
            <a:ext cx="1511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55650" y="3357563"/>
            <a:ext cx="360363" cy="358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67400" y="4149725"/>
            <a:ext cx="360363" cy="358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87675" y="4149725"/>
            <a:ext cx="360363" cy="358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55650" y="4076700"/>
            <a:ext cx="323850" cy="36036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5891213" y="3286125"/>
            <a:ext cx="323850" cy="36036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3779838" y="4135438"/>
            <a:ext cx="323850" cy="35877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03350" y="3368675"/>
            <a:ext cx="504825" cy="276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6825" y="4191000"/>
            <a:ext cx="503238" cy="276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16238" y="3379788"/>
            <a:ext cx="503237" cy="277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ердце 43"/>
          <p:cNvSpPr/>
          <p:nvPr/>
        </p:nvSpPr>
        <p:spPr>
          <a:xfrm>
            <a:off x="3779838" y="3357563"/>
            <a:ext cx="323850" cy="3365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ердце 44"/>
          <p:cNvSpPr/>
          <p:nvPr/>
        </p:nvSpPr>
        <p:spPr>
          <a:xfrm>
            <a:off x="5165725" y="3357563"/>
            <a:ext cx="323850" cy="3365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ердце 45"/>
          <p:cNvSpPr/>
          <p:nvPr/>
        </p:nvSpPr>
        <p:spPr>
          <a:xfrm>
            <a:off x="1493838" y="4130675"/>
            <a:ext cx="323850" cy="3365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072438" y="3286125"/>
            <a:ext cx="360362" cy="3603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286625" y="3282950"/>
            <a:ext cx="323850" cy="36036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ердце 37"/>
          <p:cNvSpPr/>
          <p:nvPr/>
        </p:nvSpPr>
        <p:spPr>
          <a:xfrm>
            <a:off x="7358063" y="4071938"/>
            <a:ext cx="323850" cy="3365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001000" y="4143375"/>
            <a:ext cx="504825" cy="2778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12776"/>
            <a:ext cx="64807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урок !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6"/>
          <p:cNvSpPr>
            <a:spLocks noGrp="1"/>
          </p:cNvSpPr>
          <p:nvPr>
            <p:ph sz="half" idx="1"/>
          </p:nvPr>
        </p:nvSpPr>
        <p:spPr>
          <a:xfrm>
            <a:off x="428625" y="785813"/>
            <a:ext cx="3571875" cy="405288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Ай, да терем, теремок!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Он не низок, не высок.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Если  сможете, ребята,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Несколько  задач   решить,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Разрешат  тогда зверята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latin typeface="Comic Sans MS" pitchFamily="66" charset="0"/>
              </a:rPr>
              <a:t>Вас  в  ворота пропустить.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6386" name="Объект 17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28A0092B-C50C-407E-A947-70E740481C1C}"/>
            </a:extLst>
          </a:blip>
          <a:srcRect t="18074"/>
          <a:stretch/>
        </p:blipFill>
        <p:spPr bwMode="auto">
          <a:xfrm>
            <a:off x="4178330" y="-27384"/>
            <a:ext cx="5037140" cy="6885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9750" y="1412875"/>
            <a:ext cx="7416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100">
                <a:hlinkClick r:id="rId2"/>
              </a:rPr>
              <a:t>http://lori.ru/1170063</a:t>
            </a:r>
            <a:r>
              <a:rPr lang="ru-RU" sz="1100"/>
              <a:t> - клубок - слайд 2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3"/>
              </a:rPr>
              <a:t>http://900igr.net/kartinki/skazki-i-igry/Teremok-2.files/001-Skazka-Teremok.html</a:t>
            </a:r>
            <a:r>
              <a:rPr lang="ru-RU" sz="1100"/>
              <a:t> - теремок слайд 3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4"/>
              </a:rPr>
              <a:t>http://vsjamebel-tut.ru/stulya-venskie-derevyannye.html - слайды 4</a:t>
            </a:r>
            <a:r>
              <a:rPr lang="ru-RU" sz="1100"/>
              <a:t>, 5, 6, 7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5"/>
              </a:rPr>
              <a:t>http://www.kupluknigu.ru/catalog/view/403819/</a:t>
            </a:r>
            <a:r>
              <a:rPr lang="ru-RU" sz="1100"/>
              <a:t> - теремок слайды: 8, 10, 12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6"/>
              </a:rPr>
              <a:t>http://www.shutterstock.com/</a:t>
            </a:r>
            <a:r>
              <a:rPr lang="ru-RU" sz="1100"/>
              <a:t>  - ракета – слайд 13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7"/>
              </a:rPr>
              <a:t>http://audioskazki.info/skazki_s_kartinkami/732-skazka-s-kartinkami-teremok.html</a:t>
            </a:r>
            <a:r>
              <a:rPr lang="ru-RU" sz="1100"/>
              <a:t> - слайд 16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8"/>
              </a:rPr>
              <a:t>http://www.xrest.ru/original/559910/</a:t>
            </a:r>
            <a:r>
              <a:rPr lang="ru-RU" sz="1100"/>
              <a:t> - Красная шапочка – слайд 17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9"/>
              </a:rPr>
              <a:t>http://www.xrest.ru/original/542540/</a:t>
            </a:r>
            <a:r>
              <a:rPr lang="ru-RU" sz="1100"/>
              <a:t> - Незнайка – слайд 20</a:t>
            </a:r>
          </a:p>
          <a:p>
            <a:pPr marL="342900" indent="-342900">
              <a:buFontTx/>
              <a:buAutoNum type="arabicPeriod"/>
            </a:pPr>
            <a:r>
              <a:rPr lang="ru-RU" sz="1100">
                <a:hlinkClick r:id="rId10"/>
              </a:rPr>
              <a:t>http://cartoonclipart.seleznyov.com/Buratino/</a:t>
            </a:r>
            <a:r>
              <a:rPr lang="ru-RU" sz="1100"/>
              <a:t> - Буратино - слайд 22</a:t>
            </a:r>
          </a:p>
          <a:p>
            <a:pPr marL="342900" indent="-342900">
              <a:buFontTx/>
              <a:buAutoNum type="arabicPeriod"/>
            </a:pPr>
            <a:r>
              <a:rPr lang="ru-RU" sz="1100"/>
              <a:t>Яндекс. Картинки: лиса, белка, ёж, заяц – слайд -23</a:t>
            </a:r>
          </a:p>
          <a:p>
            <a:pPr marL="342900" indent="-342900">
              <a:buFontTx/>
              <a:buAutoNum type="arabicPeriod"/>
            </a:pPr>
            <a:r>
              <a:rPr lang="ru-RU" sz="1100"/>
              <a:t>Фото из альбома класса автора – слайд 24</a:t>
            </a:r>
          </a:p>
          <a:p>
            <a:pPr marL="342900" indent="-342900">
              <a:buFontTx/>
              <a:buAutoNum type="arabicPeriod"/>
            </a:pPr>
            <a:endParaRPr lang="ru-RU" sz="1100"/>
          </a:p>
          <a:p>
            <a:pPr marL="342900" indent="-342900">
              <a:buFontTx/>
              <a:buAutoNum type="arabicPeriod"/>
            </a:pPr>
            <a:endParaRPr lang="ru-RU" sz="1100"/>
          </a:p>
          <a:p>
            <a:pPr marL="342900" indent="-342900">
              <a:buFontTx/>
              <a:buAutoNum type="arabicPeriod"/>
            </a:pPr>
            <a:endParaRPr lang="ru-RU" sz="1100"/>
          </a:p>
          <a:p>
            <a:pPr marL="342900" indent="-342900">
              <a:buFontTx/>
              <a:buAutoNum type="arabicPeriod"/>
            </a:pPr>
            <a:endParaRPr lang="ru-RU" sz="11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463800" y="712788"/>
            <a:ext cx="308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Используемые материалы: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50133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8001000" y="1571625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143750" y="2786063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143750" y="3929063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072313" y="50006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929563" y="528638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858125" y="2500313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8072438" y="364331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072313" y="164306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56702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-0.24913 -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56702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12205 0.06945 C -0.14879 0.08287 -0.18299 0.08982 -0.21493 0.07824 C -0.25018 0.06088 -0.27431 0.03449 -0.29132 0.00278 L -0.36233 -0.14259 " pathEditMode="relative" rAng="987601" ptsTypes="FffFF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4259 L -0.65833 0.06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5208 0.16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24913 -0.04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2088"/>
            <a:ext cx="50133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6372225" y="298450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164388" y="380841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164388" y="2836863"/>
            <a:ext cx="5762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164388" y="1430338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194550" y="192088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883525" y="3933825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885113" y="2744788"/>
            <a:ext cx="574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7885113" y="1395413"/>
            <a:ext cx="5746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8153400" y="333375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2088"/>
            <a:ext cx="50133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8402638" y="3635375"/>
            <a:ext cx="57626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6610350" y="2427288"/>
            <a:ext cx="5746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499350" y="185738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8347075" y="185738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481888" y="122396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8440738" y="1268413"/>
            <a:ext cx="5762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523163" y="2547938"/>
            <a:ext cx="5762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6897688" y="3657600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2306" t="10605" r="34338" b="14346"/>
          <a:stretch>
            <a:fillRect/>
          </a:stretch>
        </p:blipFill>
        <p:spPr bwMode="auto">
          <a:xfrm>
            <a:off x="8402638" y="2420938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4338" t="10605" r="32306" b="14346"/>
          <a:stretch>
            <a:fillRect/>
          </a:stretch>
        </p:blipFill>
        <p:spPr bwMode="auto">
          <a:xfrm>
            <a:off x="7596188" y="3657600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2088"/>
            <a:ext cx="50133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2306" t="10605" r="34338" b="14346"/>
          <a:stretch>
            <a:fillRect/>
          </a:stretch>
        </p:blipFill>
        <p:spPr bwMode="auto">
          <a:xfrm>
            <a:off x="8388350" y="2492375"/>
            <a:ext cx="5762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2306" t="10605" r="34338" b="14346"/>
          <a:stretch>
            <a:fillRect/>
          </a:stretch>
        </p:blipFill>
        <p:spPr bwMode="auto">
          <a:xfrm>
            <a:off x="8316913" y="1316038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1\Downloads\стул.jpg"/>
          <p:cNvPicPr>
            <a:picLocks noChangeAspect="1" noChangeArrowheads="1"/>
          </p:cNvPicPr>
          <p:nvPr/>
        </p:nvPicPr>
        <p:blipFill>
          <a:blip r:embed="rId3"/>
          <a:srcRect l="32306" t="10605" r="34338" b="14346"/>
          <a:stretch>
            <a:fillRect/>
          </a:stretch>
        </p:blipFill>
        <p:spPr bwMode="auto">
          <a:xfrm>
            <a:off x="8388350" y="192088"/>
            <a:ext cx="5762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7596188" y="185738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7596188" y="1309688"/>
            <a:ext cx="57626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7667625" y="2492375"/>
            <a:ext cx="5762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8440738" y="3644900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7667625" y="3602038"/>
            <a:ext cx="5762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6948488" y="3644900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6875463" y="2493963"/>
            <a:ext cx="5762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" descr="C:\Users\1\Downloads\стул.jpg"/>
          <p:cNvPicPr>
            <a:picLocks noChangeAspect="1" noChangeArrowheads="1"/>
          </p:cNvPicPr>
          <p:nvPr/>
        </p:nvPicPr>
        <p:blipFill>
          <a:blip r:embed="rId4"/>
          <a:srcRect l="34338" t="10605" r="32306" b="14346"/>
          <a:stretch>
            <a:fillRect/>
          </a:stretch>
        </p:blipFill>
        <p:spPr bwMode="auto">
          <a:xfrm>
            <a:off x="6804025" y="1309688"/>
            <a:ext cx="57626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7197"/>
          <a:stretch/>
        </p:blipFill>
        <p:spPr bwMode="auto">
          <a:xfrm>
            <a:off x="3039595" y="0"/>
            <a:ext cx="6104405" cy="67859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62475" y="4143375"/>
            <a:ext cx="1295400" cy="400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ТАНГРАМ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6143644"/>
            <a:ext cx="2699792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ГРАФИЧЕСКИЙ ДИКТАНТ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86500" y="4143375"/>
            <a:ext cx="1944688" cy="6461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НАЙДИ  ВЕРНОЕ ВЫСКАЗЫВАНИЕ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4213 C 0.00087 0.0412 0.00469 0.04074 0.00347 0.03912 C 0.00208 0.03703 -0.00139 0.03866 -0.00365 0.0375 C -0.01146 0.03379 -0.01372 0.02778 -0.02222 0.02592 C -0.02569 0.02176 -0.02847 0.01991 -0.03333 0.01805 C -0.03958 0.01203 -0.04635 0.00694 -0.05486 0.00509 C -0.05938 2.22222E-6 -0.06684 -0.00023 -0.07326 -0.00255 C -0.0849 -0.01459 -0.07066 -0.00139 -0.08177 -0.0081 C -0.08264 -0.0088 -0.08333 -0.01042 -0.08438 -0.01134 C -0.09323 -0.01783 -0.10295 -0.02246 -0.11285 -0.02616 C -0.12188 -0.03542 -0.11146 -0.02616 -0.12587 -0.03334 C -0.13542 -0.0382 -0.14271 -0.04954 -0.1526 -0.05278 C -0.16094 -0.0588 -0.16806 -0.06297 -0.17691 -0.06736 C -0.18125 -0.07199 -0.18524 -0.07616 -0.19115 -0.07778 C -0.19531 -0.08449 -0.20174 -0.08982 -0.20816 -0.09398 C -0.21198 -0.1 -0.21458 -0.09861 -0.21962 -0.10301 C -0.22483 -0.10764 -0.2283 -0.11204 -0.23385 -0.11621 C -0.23663 -0.11829 -0.23958 -0.1206 -0.24236 -0.12222 C -0.24427 -0.12338 -0.24635 -0.12408 -0.24792 -0.12523 C -0.25677 -0.13195 -0.24774 -0.12824 -0.2566 -0.13102 C -0.26198 -0.13681 -0.26771 -0.14352 -0.275 -0.14584 C -0.2875 -0.15486 -0.2717 -0.14236 -0.28194 -0.15324 C -0.28333 -0.15463 -0.2849 -0.15509 -0.28628 -0.15602 C -0.29236 -0.16181 -0.29635 -0.16829 -0.30191 -0.17408 C -0.30503 -0.18172 -0.30938 -0.18982 -0.31632 -0.19468 C -0.31823 -0.20023 -0.32344 -0.20834 -0.3276 -0.2125 C -0.33038 -0.22199 -0.33872 -0.22986 -0.34462 -0.2375 C -0.35 -0.25139 -0.35469 -0.26528 -0.36024 -0.27894 C -0.36146 -0.28565 -0.36215 -0.28959 -0.3658 -0.29537 C -0.36806 -0.3044 -0.37292 -0.31273 -0.37569 -0.32176 C -0.37865 -0.33033 -0.38073 -0.3382 -0.38576 -0.3456 C -0.38854 -0.35625 -0.39132 -0.36945 -0.39722 -0.37801 C -0.40017 -0.38866 -0.4059 -0.39769 -0.41007 -0.40764 C -0.41389 -0.41759 -0.41476 -0.42732 -0.4184 -0.43727 C -0.42066 -0.46065 -0.42344 -0.47894 -0.42413 -0.50347 C -0.42448 -0.50232 -0.42535 -0.50093 -0.42569 -0.49931 C -0.42604 -0.49769 -0.42674 -0.49491 -0.42674 -0.49468 " pathEditMode="relative" rAng="0" ptsTypes="ffffffffffffffffffffffffff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900" y="522288"/>
            <a:ext cx="4392613" cy="439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20858796">
            <a:off x="3814763" y="1314450"/>
            <a:ext cx="417512" cy="836613"/>
          </a:xfrm>
          <a:prstGeom prst="parallelogram">
            <a:avLst>
              <a:gd name="adj" fmla="val 112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084513" y="1816100"/>
            <a:ext cx="1152525" cy="6762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619012">
            <a:off x="3028950" y="2381250"/>
            <a:ext cx="1152525" cy="6762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605213" y="3860800"/>
            <a:ext cx="457200" cy="3810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21164666">
            <a:off x="4152900" y="1241425"/>
            <a:ext cx="457200" cy="3810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2277615">
            <a:off x="3455988" y="3246438"/>
            <a:ext cx="549275" cy="600075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963988" y="1914525"/>
            <a:ext cx="544512" cy="57785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181</Words>
  <Application>Microsoft Office PowerPoint</Application>
  <PresentationFormat>Экран (4:3)</PresentationFormat>
  <Paragraphs>81</Paragraphs>
  <Slides>30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Franklin Gothic Medium</vt:lpstr>
      <vt:lpstr>Franklin Gothic Book</vt:lpstr>
      <vt:lpstr>Wingdings</vt:lpstr>
      <vt:lpstr>Calibri</vt:lpstr>
      <vt:lpstr>Comic Sans MS</vt:lpstr>
      <vt:lpstr>Times New Roman</vt:lpstr>
      <vt:lpstr>Aharoni</vt:lpstr>
      <vt:lpstr>Углы</vt:lpstr>
      <vt:lpstr>Углы</vt:lpstr>
      <vt:lpstr>Углы</vt:lpstr>
      <vt:lpstr>Углы</vt:lpstr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нестандартных геометрических задач повышенной трудности</dc:title>
  <dc:creator>1</dc:creator>
  <cp:lastModifiedBy>User</cp:lastModifiedBy>
  <cp:revision>153</cp:revision>
  <dcterms:created xsi:type="dcterms:W3CDTF">2011-11-16T19:52:48Z</dcterms:created>
  <dcterms:modified xsi:type="dcterms:W3CDTF">2012-07-30T13:34:06Z</dcterms:modified>
</cp:coreProperties>
</file>