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346" r:id="rId3"/>
    <p:sldId id="347" r:id="rId4"/>
    <p:sldId id="259" r:id="rId5"/>
    <p:sldId id="373" r:id="rId6"/>
    <p:sldId id="383" r:id="rId7"/>
    <p:sldId id="382" r:id="rId8"/>
    <p:sldId id="385" r:id="rId9"/>
    <p:sldId id="365" r:id="rId10"/>
    <p:sldId id="374" r:id="rId11"/>
    <p:sldId id="376" r:id="rId12"/>
    <p:sldId id="379" r:id="rId13"/>
    <p:sldId id="366" r:id="rId14"/>
    <p:sldId id="377" r:id="rId15"/>
    <p:sldId id="363" r:id="rId16"/>
    <p:sldId id="381" r:id="rId17"/>
    <p:sldId id="372" r:id="rId18"/>
    <p:sldId id="380" r:id="rId19"/>
    <p:sldId id="350" r:id="rId20"/>
    <p:sldId id="339" r:id="rId21"/>
    <p:sldId id="345" r:id="rId22"/>
    <p:sldId id="32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660033"/>
    <a:srgbClr val="FFFF66"/>
    <a:srgbClr val="990000"/>
    <a:srgbClr val="006600"/>
    <a:srgbClr val="008000"/>
    <a:srgbClr val="00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7" autoAdjust="0"/>
    <p:restoredTop sz="89620" autoAdjust="0"/>
  </p:normalViewPr>
  <p:slideViewPr>
    <p:cSldViewPr>
      <p:cViewPr>
        <p:scale>
          <a:sx n="100" d="100"/>
          <a:sy n="100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A97734-2A4D-4381-85A2-1677CA56288D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14E20D-8D3B-48BE-94B5-D39D70F5A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23FE1-6591-499F-94DB-0F9A0B00A9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FFE7-8B5A-4FB3-8E51-39D804AD8EAA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1FF6-B7D3-43CC-B939-2F9DFA8B3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B6A4-1D76-4970-819F-94229C7EEA68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3C8E2-63E5-49CD-96A9-4E7D746D5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D2B9-9FA1-4CB8-8753-C70A6B0D2340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8638-ACEC-4F75-9531-6BFF6BF4A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0BB69-4420-4922-BEC7-B175F71A9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C6BB4-435E-4F71-ADA8-7B1B4EE89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F952-D391-4617-906F-86A174239706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32D5-9A20-44FC-9C2F-210AD9B37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B3FAB-CDB3-495B-9831-BCF21B8E5E01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FD891-C0A3-4A63-AF40-BA09A0CFA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38B7-EB46-4556-9BB8-B9384D8A8C45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6930-6742-43EB-93A0-EAEB9F45D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3F2C-5FCA-4BD9-A2A0-EDE71A02886E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474-E20B-4735-84C3-12D8A68AA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55DE-B7D1-47EE-814B-4010F180E3BE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8CC2-6559-469C-9C73-EFEAA87C4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EC4B8-CD2D-41A3-9119-0A83407BA34C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BACE-1511-47FE-8E7D-2C3B1AF66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C2C-3435-484A-9E05-179D23CC3EFC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839D-A16C-44C7-BC62-D64CA0F99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9AE8-E8F2-439E-A1B7-6F1B43CB9419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2EA13-1869-4D7A-8F6B-DDB7AE215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6BAF46-0951-4A57-B4F5-10FB71ED0763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B8C6FE-16DA-4F7D-ADA6-5C076C98B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  <p:sldLayoutId id="2147483735" r:id="rId12"/>
    <p:sldLayoutId id="214748373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smuseum.ru/old-version/r_mech.html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rusmuseum.ru/old-version/r_mechz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usmuseum.ru/old-version/r_str.html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rusmuseum.ru/old-version/r_mrm.html" TargetMode="External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www.rusmuseum.ru/old-version/kol5.html" TargetMode="External"/><Relationship Id="rId7" Type="http://schemas.openxmlformats.org/officeDocument/2006/relationships/hyperlink" Target="http://www.rusmuseum.ru/old-version/img/cd56.jpg" TargetMode="External"/><Relationship Id="rId2" Type="http://schemas.openxmlformats.org/officeDocument/2006/relationships/hyperlink" Target="http://www.rusmuseum.ru/old-version/kol4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hyperlink" Target="http://www.rusmuseum.ru/old-version/kol8.html" TargetMode="External"/><Relationship Id="rId9" Type="http://schemas.openxmlformats.org/officeDocument/2006/relationships/hyperlink" Target="http://www.rusmuseum.ru/old-version/kol9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krugsveta.ru/encyclopedia/index.php?title=%D0%A4%D1%80%D0%B0%D0%BD%D1%86%D1%83%D0%B7%D1%81%D0%BA%D0%B8%D0%B9_%D1%8F%D0%B7%D1%8B%D0%B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vokrugsveta.ru/encyclopedia/index.php?title=%D0%90%D0%BD%D0%B3%D0%BB%D0%B8%D0%B9%D1%81%D0%BA%D0%B8%D0%B9_%D1%8F%D0%B7%D1%8B%D0%BA" TargetMode="External"/><Relationship Id="rId4" Type="http://schemas.openxmlformats.org/officeDocument/2006/relationships/hyperlink" Target="http://www.vokrugsveta.ru/encyclopedia/index.php?title=%D0%9D%D0%B5%D0%BC%D0%B5%D1%86%D0%BA%D0%B8%D0%B9_%D1%8F%D0%B7%D1%8B%D0%B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552" y="-675456"/>
            <a:ext cx="8756114" cy="18894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dirty="0">
                <a:solidFill>
                  <a:srgbClr val="FFFF66"/>
                </a:solidFill>
                <a:effectLst/>
              </a:rPr>
              <a:t>Русский музей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5595938"/>
            <a:ext cx="7854950" cy="776287"/>
          </a:xfrm>
        </p:spPr>
        <p:txBody>
          <a:bodyPr/>
          <a:lstStyle/>
          <a:p>
            <a:pPr marR="0" eaLnBrk="1" hangingPunct="1"/>
            <a:endParaRPr lang="ru-RU" sz="20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6300788" y="6353175"/>
            <a:ext cx="255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340" name="Picture 2" descr="C:\Users\Софья\Downloads\Новая папка (2)\russki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7285037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sova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926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908550" y="404665"/>
            <a:ext cx="4235450" cy="352839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92696"/>
            <a:ext cx="3846620" cy="487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196752"/>
            <a:ext cx="4248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Архитектором Михайловского дворца является </a:t>
            </a:r>
            <a:r>
              <a:rPr lang="ru-RU" sz="2800" b="1" i="1" dirty="0" smtClean="0">
                <a:solidFill>
                  <a:srgbClr val="000066"/>
                </a:solidFill>
              </a:rPr>
              <a:t>Карл</a:t>
            </a:r>
            <a:r>
              <a:rPr lang="ru-RU" sz="2800" i="1" dirty="0" smtClean="0">
                <a:solidFill>
                  <a:srgbClr val="000066"/>
                </a:solidFill>
              </a:rPr>
              <a:t> </a:t>
            </a:r>
            <a:r>
              <a:rPr lang="ru-RU" sz="2800" b="1" i="1" dirty="0" smtClean="0">
                <a:solidFill>
                  <a:srgbClr val="000066"/>
                </a:solidFill>
              </a:rPr>
              <a:t>Росси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Над проектом он начал работать в 1817 году. Одновременно с постройкой Михайловского дворца архитектор создал площадь перед ним (</a:t>
            </a:r>
            <a:r>
              <a:rPr lang="ru-RU" sz="2800" dirty="0" smtClean="0">
                <a:solidFill>
                  <a:srgbClr val="000066"/>
                </a:solidFill>
              </a:rPr>
              <a:t>площадь Искусств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66"/>
                </a:solidFill>
              </a:rPr>
              <a:t>СВИНЬИН Василий Федорович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0066"/>
                </a:solidFill>
              </a:rPr>
              <a:t>(1865-1939, Л.)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628800"/>
            <a:ext cx="4392488" cy="4497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Архитектор, инженер</a:t>
            </a:r>
            <a:r>
              <a:rPr lang="ru-RU" sz="24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Автор программы реставрации и реконструкции Михайловского дворца для размещения в нем "Русского музея императора. Александра III".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Полностью были перестроены интерьеры дворца.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</a:t>
            </a:r>
          </a:p>
        </p:txBody>
      </p:sp>
      <p:pic>
        <p:nvPicPr>
          <p:cNvPr id="10244" name="Picture 8" descr="свиньи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1725" y="1412875"/>
            <a:ext cx="33575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C000"/>
                </a:solidFill>
              </a:rPr>
              <a:t>ИСТОРИЯ СОЗДАНИЯ МУЗЕЯ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563888" y="5285959"/>
            <a:ext cx="52565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solidFill>
                  <a:srgbClr val="000066"/>
                </a:solidFill>
                <a:latin typeface="Arial" charset="0"/>
              </a:rPr>
              <a:t>Около </a:t>
            </a:r>
            <a:r>
              <a:rPr lang="ru-RU" sz="2000" dirty="0">
                <a:solidFill>
                  <a:srgbClr val="000066"/>
                </a:solidFill>
                <a:latin typeface="Arial" charset="0"/>
              </a:rPr>
              <a:t>100.000 человек посетило музей в первый год после </a:t>
            </a:r>
            <a:r>
              <a:rPr lang="ru-RU" sz="2000" dirty="0" smtClean="0">
                <a:solidFill>
                  <a:srgbClr val="000066"/>
                </a:solidFill>
                <a:latin typeface="Arial" charset="0"/>
              </a:rPr>
              <a:t>открытия</a:t>
            </a:r>
            <a:endParaRPr lang="ru-RU" sz="24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479715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Собрание музея в этот период насчитывало 1880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07707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66"/>
                </a:solidFill>
              </a:rPr>
              <a:t>Первоначальное положение о Русском музее предусматривало наличие в нем трех отделов!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2420888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Первоначально музей располагался в залах </a:t>
            </a:r>
            <a:r>
              <a:rPr lang="ru-RU" sz="2000" b="1" dirty="0" smtClean="0"/>
              <a:t>Михайловского дворца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1" name="Picture 6" descr="михайловский дворец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60032" y="1628800"/>
            <a:ext cx="4104455" cy="23762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704088"/>
            <a:ext cx="4320480" cy="9247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hlink"/>
                </a:solidFill>
                <a:latin typeface="Arial" charset="0"/>
              </a:rPr>
              <a:t>Штат состоял. </a:t>
            </a:r>
            <a:r>
              <a:rPr lang="ru-RU" sz="6000" dirty="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6000" dirty="0" smtClean="0">
                <a:solidFill>
                  <a:schemeClr val="hlink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17728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два хранителя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2708920"/>
            <a:ext cx="176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фотограф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1844824"/>
            <a:ext cx="279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продавец изданий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068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вахтер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35730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швейцар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1490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галерейные служители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5661248"/>
            <a:ext cx="1191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вы думаете какие профессии дошли до наших дней?</a:t>
            </a:r>
            <a:endParaRPr lang="ru-RU" sz="2400" dirty="0"/>
          </a:p>
        </p:txBody>
      </p:sp>
      <p:pic>
        <p:nvPicPr>
          <p:cNvPr id="1026" name="Picture 2" descr="C:\Users\dv5-1169er\Downloads\скачанные файлы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52736"/>
            <a:ext cx="2143125" cy="2143125"/>
          </a:xfrm>
          <a:prstGeom prst="rect">
            <a:avLst/>
          </a:prstGeom>
          <a:noFill/>
        </p:spPr>
      </p:pic>
      <p:pic>
        <p:nvPicPr>
          <p:cNvPr id="1027" name="Picture 3" descr="C:\Users\dv5-1169er\Downloads\скачанные файлы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068960"/>
            <a:ext cx="193357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3888110" cy="4968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В связи со значительным увеличением коллекции в 1910-1914 годах </a:t>
            </a:r>
            <a:r>
              <a:rPr lang="ru-RU" sz="2800" b="1" dirty="0" smtClean="0"/>
              <a:t>Леонтием Николаевичем Бенуа</a:t>
            </a:r>
            <a:r>
              <a:rPr lang="ru-RU" sz="2800" dirty="0" smtClean="0"/>
              <a:t> был спроектирован новый корпус.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Он получил имя своего создателя - </a:t>
            </a:r>
            <a:r>
              <a:rPr lang="ru-RU" sz="2800" b="1" dirty="0" smtClean="0"/>
              <a:t>"корпус Бенуа".</a:t>
            </a:r>
          </a:p>
        </p:txBody>
      </p:sp>
      <p:pic>
        <p:nvPicPr>
          <p:cNvPr id="12292" name="Picture 14" descr="корпус бенуа 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4708" y="1268760"/>
            <a:ext cx="4671995" cy="3600400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99391"/>
            <a:ext cx="8229600" cy="108012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ДВОРЦЫ РУССКОГО МУЗЕЯ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Михайловский дворец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Строгановский дворец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Мраморный дворец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Михайловский замок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600" smtClean="0"/>
          </a:p>
        </p:txBody>
      </p:sp>
      <p:pic>
        <p:nvPicPr>
          <p:cNvPr id="4101" name="Picture 8" descr="Михайловский замок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766" y="5157192"/>
            <a:ext cx="223123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Мраморный дворец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0638" y="3824287"/>
            <a:ext cx="2305818" cy="163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Строгановский дворец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1350" y="2589213"/>
            <a:ext cx="2307034" cy="163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4" descr="Михайловский дворец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1196869"/>
            <a:ext cx="2304256" cy="160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то каменного льва Русского музе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628775"/>
            <a:ext cx="6697662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95288" y="260350"/>
            <a:ext cx="8424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00"/>
                </a:solidFill>
              </a:rPr>
              <a:t>При входе в Русский музей, справа и слева, стоят великолепные скульптуры каменных львов. Простота и изящество их очертаний напоминают нам о красоте этих благородных животных.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56992"/>
            <a:ext cx="3888432" cy="792088"/>
          </a:xfrm>
        </p:spPr>
        <p:txBody>
          <a:bodyPr/>
          <a:lstStyle/>
          <a:p>
            <a:pPr eaLnBrk="1" hangingPunct="1"/>
            <a:r>
              <a:rPr lang="ru-RU" sz="3200" i="1" dirty="0" smtClean="0"/>
              <a:t> </a:t>
            </a:r>
            <a:r>
              <a:rPr lang="ru-RU" sz="3200" b="1" dirty="0" smtClean="0">
                <a:solidFill>
                  <a:srgbClr val="660033"/>
                </a:solidFill>
              </a:rPr>
              <a:t>Интерьеры музея.</a:t>
            </a:r>
            <a:br>
              <a:rPr lang="ru-RU" sz="3200" b="1" dirty="0" smtClean="0">
                <a:solidFill>
                  <a:srgbClr val="660033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0066"/>
                </a:solidFill>
              </a:rPr>
              <a:t>Внутреннее убранство обошлось дороже, чем строительства самого   здания</a:t>
            </a:r>
          </a:p>
        </p:txBody>
      </p:sp>
      <p:pic>
        <p:nvPicPr>
          <p:cNvPr id="18435" name="Picture 3" descr="Зал искусства XVIII век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501385">
            <a:off x="5933641" y="703806"/>
            <a:ext cx="2514600" cy="1889125"/>
          </a:xfrm>
          <a:noFill/>
        </p:spPr>
      </p:pic>
      <p:pic>
        <p:nvPicPr>
          <p:cNvPr id="18436" name="Picture 4" descr="Зал искусства второй половины XIX ве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804074">
            <a:off x="838200" y="533400"/>
            <a:ext cx="257175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Парадная лестниц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28600"/>
            <a:ext cx="24384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Парадная лестниц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373307">
            <a:off x="5649279" y="4464278"/>
            <a:ext cx="22860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Зал искусства XVIII ве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118587">
            <a:off x="603472" y="4083789"/>
            <a:ext cx="25146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Зал искусства первой половины XIX ве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523947">
            <a:off x="6714717" y="2986431"/>
            <a:ext cx="2370138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Зал искусства XVIII век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2243386">
            <a:off x="260982" y="2385109"/>
            <a:ext cx="2418346" cy="181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фото Русского музе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4365104"/>
            <a:ext cx="2552328" cy="19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869160"/>
            <a:ext cx="21602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0066"/>
                </a:solidFill>
              </a:rPr>
              <a:t>   портрет </a:t>
            </a:r>
            <a:endParaRPr lang="ru-RU" sz="2800" b="1" dirty="0" smtClean="0">
              <a:solidFill>
                <a:srgbClr val="000066"/>
              </a:solidFill>
              <a:hlinkClick r:id="rId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2204864"/>
            <a:ext cx="244827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        </a:t>
            </a:r>
            <a:r>
              <a:rPr lang="ru-RU" sz="2800" b="1" dirty="0" smtClean="0">
                <a:solidFill>
                  <a:srgbClr val="000066"/>
                </a:solidFill>
              </a:rPr>
              <a:t>статуя</a:t>
            </a:r>
            <a:r>
              <a:rPr lang="ru-RU" sz="2800" b="1" dirty="0" smtClean="0"/>
              <a:t> </a:t>
            </a:r>
            <a:endParaRPr lang="ru-RU" sz="2800" b="1" dirty="0" smtClean="0">
              <a:hlinkClick r:id="rId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6165304"/>
            <a:ext cx="442798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 </a:t>
            </a:r>
            <a:endParaRPr lang="ru-RU" b="1" dirty="0" smtClean="0">
              <a:hlinkClick r:id="rId4"/>
            </a:endParaRPr>
          </a:p>
        </p:txBody>
      </p:sp>
      <p:pic>
        <p:nvPicPr>
          <p:cNvPr id="9" name="Picture 14" descr="Мраморная статуя Маленькие кокетки в Русском музе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272408"/>
            <a:ext cx="302433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фото иконы Архангела Гавриил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228184" y="1124744"/>
            <a:ext cx="2736304" cy="3135004"/>
          </a:xfrm>
          <a:prstGeom prst="rect">
            <a:avLst/>
          </a:prstGeom>
          <a:noFill/>
        </p:spPr>
      </p:pic>
      <p:pic>
        <p:nvPicPr>
          <p:cNvPr id="11" name="Picture 10" descr="А.Венецианов. Жница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052736"/>
            <a:ext cx="276030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6165304"/>
            <a:ext cx="489654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 </a:t>
            </a:r>
            <a:endParaRPr lang="ru-RU" b="1" dirty="0" smtClean="0">
              <a:hlinkClick r:id="rId9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5672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Коллекции музея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4288" y="4293096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  икона</a:t>
            </a:r>
            <a:endParaRPr lang="ru-RU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0" y="548680"/>
            <a:ext cx="9144000" cy="5544616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произойдёт, если музей вдруг перестанет существовать?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700" y="260648"/>
            <a:ext cx="8568952" cy="61926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8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XIX век: для Русского музея император Александр III повелел приобрести Михайловский дворец со всеми принадлежащими к нему флигелями, службами и садом. Указ императора об учреждении этого музея начинался словами: «Незабвенный Родитель Наш, в мудрой заботливости о развитии и процветании отечественного искусства, </a:t>
            </a:r>
            <a:r>
              <a:rPr lang="ru-RU" sz="2800" dirty="0" err="1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предуказал</a:t>
            </a:r>
            <a:r>
              <a:rPr lang="ru-RU" sz="28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необходимость образования в С.-Петербурге обширного Музея, в коем были бы сосредоточены выдающиеся произведения русской живописи и ваяния».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395288" y="620713"/>
            <a:ext cx="8316912" cy="5184775"/>
          </a:xfrm>
          <a:prstGeom prst="wedgeEllipseCallout">
            <a:avLst>
              <a:gd name="adj1" fmla="val 37117"/>
              <a:gd name="adj2" fmla="val 60295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государство в XIX веке относилось к музеям?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260350"/>
            <a:ext cx="7772400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4681537"/>
          </a:xfrm>
        </p:spPr>
        <p:txBody>
          <a:bodyPr/>
          <a:lstStyle/>
          <a:p>
            <a:pPr algn="ctr" eaLnBrk="1" hangingPunct="1"/>
            <a:endParaRPr lang="ru-RU" smtClean="0"/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  <a:p>
            <a:pPr algn="ctr" eaLnBrk="1" hangingPunct="1"/>
            <a:endParaRPr lang="ru-RU" sz="3600" i="1" smtClean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964" y="2204864"/>
            <a:ext cx="8352928" cy="27563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роль играют музеи в нашей жизни?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07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50825" y="0"/>
            <a:ext cx="8642350" cy="836613"/>
          </a:xfrm>
          <a:prstGeom prst="wedgeRoundRectCallout">
            <a:avLst>
              <a:gd name="adj1" fmla="val -20377"/>
              <a:gd name="adj2" fmla="val 37456"/>
              <a:gd name="adj3" fmla="val 16667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Выполните </a:t>
            </a:r>
            <a:r>
              <a:rPr lang="ru-RU" sz="2800" b="1" dirty="0" err="1">
                <a:solidFill>
                  <a:srgbClr val="002060"/>
                </a:solidFill>
                <a:latin typeface="Arial" charset="0"/>
                <a:cs typeface="Arial" charset="0"/>
              </a:rPr>
              <a:t>синквейн</a:t>
            </a:r>
            <a:r>
              <a:rPr lang="ru-RU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 на тему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«Русский музей»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0" y="1052513"/>
            <a:ext cx="9144000" cy="5689600"/>
          </a:xfrm>
          <a:prstGeom prst="wedgeRoundRectCallout">
            <a:avLst>
              <a:gd name="adj1" fmla="val -20416"/>
              <a:gd name="adj2" fmla="val 48871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1-я строка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одно слово, обычно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существительное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отражающее главную идею, в данном случае «Русский музей»;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2-я строка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два слова,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прилагательные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описывающие основную мысль;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3-я строка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три слова,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глаголы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описывающие действия в рамках темы;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строка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фраза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нескольких слов, выражающая отношение к теме;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5-я строка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одно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(ассоциация, синоним к теме, обычно существительное, допускается описательный оборот, эмоциональное отношение к теме).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  <a:effectLst/>
              </a:rPr>
              <a:t>Рефлексия</a:t>
            </a:r>
            <a:endParaRPr lang="ru-RU">
              <a:solidFill>
                <a:srgbClr val="C00000"/>
              </a:solidFill>
              <a:effectLst/>
            </a:endParaRPr>
          </a:p>
        </p:txBody>
      </p:sp>
      <p:sp>
        <p:nvSpPr>
          <p:cNvPr id="31746" name="Текст 2"/>
          <p:cNvSpPr>
            <a:spLocks noGrp="1"/>
          </p:cNvSpPr>
          <p:nvPr>
            <p:ph type="body" idx="1"/>
          </p:nvPr>
        </p:nvSpPr>
        <p:spPr>
          <a:xfrm>
            <a:off x="179388" y="2060848"/>
            <a:ext cx="8713787" cy="460824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3700" b="1" dirty="0" smtClean="0">
                <a:solidFill>
                  <a:srgbClr val="FFCC00"/>
                </a:solidFill>
              </a:rPr>
              <a:t>Оцените свою работу на </a:t>
            </a:r>
            <a:r>
              <a:rPr lang="ru-RU" sz="3700" b="1" dirty="0" smtClean="0">
                <a:solidFill>
                  <a:srgbClr val="FFCC00"/>
                </a:solidFill>
              </a:rPr>
              <a:t>уроке</a:t>
            </a:r>
            <a:r>
              <a:rPr lang="ru-RU" sz="3700" b="1" dirty="0" smtClean="0">
                <a:solidFill>
                  <a:srgbClr val="FFCC00"/>
                </a:solidFill>
              </a:rPr>
              <a:t>.</a:t>
            </a:r>
            <a:endParaRPr lang="en-US" sz="3700" b="1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04664"/>
            <a:ext cx="8568952" cy="62646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   XXI век – из обращения к президенту: «Высокие достижения не могут служить гарантией безопасности и стабильного существования общественного музея в России. В настоящее время музей (Н. Рериха) находится на грани прекращения своего существования:</a:t>
            </a:r>
          </a:p>
          <a:p>
            <a:pPr algn="just"/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– Министерство культуры стремится изъять </a:t>
            </a:r>
            <a:r>
              <a:rPr lang="ru-RU" sz="2400" dirty="0" smtClean="0">
                <a:solidFill>
                  <a:srgbClr val="660033"/>
                </a:solidFill>
                <a:latin typeface="Arial" charset="0"/>
                <a:cs typeface="Arial" charset="0"/>
              </a:rPr>
              <a:t>наследие </a:t>
            </a:r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Рерихов, разрушив тем самым общественный музей;</a:t>
            </a:r>
          </a:p>
          <a:p>
            <a:pPr algn="just"/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– Департамент имущества Москвы в течение многих лет затягивает предоставление льгот </a:t>
            </a:r>
            <a:r>
              <a:rPr lang="ru-RU" sz="2400" dirty="0" smtClean="0">
                <a:solidFill>
                  <a:srgbClr val="660033"/>
                </a:solidFill>
                <a:latin typeface="Arial" charset="0"/>
                <a:cs typeface="Arial" charset="0"/>
              </a:rPr>
              <a:t>по </a:t>
            </a:r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аренде усадьбы Лопухиных, где расположен музей, в результате чего задолженность по арендной плате составила 24 </a:t>
            </a:r>
            <a:r>
              <a:rPr lang="ru-RU" sz="2400" dirty="0" err="1">
                <a:solidFill>
                  <a:srgbClr val="660033"/>
                </a:solidFill>
                <a:latin typeface="Arial" charset="0"/>
                <a:cs typeface="Arial" charset="0"/>
              </a:rPr>
              <a:t>млн</a:t>
            </a:r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 рублей…» (Н. </a:t>
            </a:r>
            <a:r>
              <a:rPr lang="ru-RU" sz="2400" dirty="0" err="1">
                <a:solidFill>
                  <a:srgbClr val="660033"/>
                </a:solidFill>
                <a:latin typeface="Arial" charset="0"/>
                <a:cs typeface="Arial" charset="0"/>
              </a:rPr>
              <a:t>Сологубский</a:t>
            </a:r>
            <a:r>
              <a:rPr lang="ru-RU" sz="2400" dirty="0">
                <a:solidFill>
                  <a:srgbClr val="660033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" name="Овальная выноска 4"/>
          <p:cNvSpPr/>
          <p:nvPr/>
        </p:nvSpPr>
        <p:spPr>
          <a:xfrm flipH="1">
            <a:off x="395536" y="981075"/>
            <a:ext cx="8496944" cy="4897438"/>
          </a:xfrm>
          <a:prstGeom prst="wedgeEllipseCallout">
            <a:avLst>
              <a:gd name="adj1" fmla="val 43072"/>
              <a:gd name="adj2" fmla="val 6094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государство в XXI веке относится к музеям?</a:t>
            </a:r>
          </a:p>
        </p:txBody>
      </p:sp>
      <p:sp>
        <p:nvSpPr>
          <p:cNvPr id="6" name="Овальная выноска 5"/>
          <p:cNvSpPr/>
          <p:nvPr/>
        </p:nvSpPr>
        <p:spPr>
          <a:xfrm>
            <a:off x="395536" y="980728"/>
            <a:ext cx="8496944" cy="4869160"/>
          </a:xfrm>
          <a:prstGeom prst="wedgeEllipseCallout">
            <a:avLst>
              <a:gd name="adj1" fmla="val -41043"/>
              <a:gd name="adj2" fmla="val 60555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вы как думаете, как правильно поступать?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4681537"/>
          </a:xfrm>
        </p:spPr>
        <p:txBody>
          <a:bodyPr/>
          <a:lstStyle/>
          <a:p>
            <a:pPr algn="ctr" eaLnBrk="1" hangingPunct="1"/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628800"/>
            <a:ext cx="8712968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роль играют музеи в нашей жизни?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964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200" dirty="0" smtClean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З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аполни таблицу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556792"/>
          <a:ext cx="8280920" cy="3960440"/>
        </p:xfrm>
        <a:graphic>
          <a:graphicData uri="http://schemas.openxmlformats.org/drawingml/2006/table">
            <a:tbl>
              <a:tblPr/>
              <a:tblGrid>
                <a:gridCol w="4104456"/>
                <a:gridCol w="4176464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Кому принадлежит идея организации музея русской истории и искусства?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Дата открытия Русского музея для посетителей?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 каком дворце находится основная экспозиция?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Кто являлся архитектором Михайловского дворца?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Какой молодой архитектор перестраивал жилые покои дворца под музейные залы?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Как называется второй выставочный корпус музея?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Какие вопросы возникли по ходу чтения?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0" y="836712"/>
            <a:ext cx="9144000" cy="5112568"/>
          </a:xfrm>
          <a:prstGeom prst="wedgeEllipseCallout">
            <a:avLst/>
          </a:prstGeom>
          <a:solidFill>
            <a:schemeClr val="tx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роль сыграл император Александр III в создании музея?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dv5-1169er\Downloads\m_20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744416" cy="53285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16016" y="1412776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Александр</a:t>
            </a: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000066"/>
                </a:solidFill>
              </a:rPr>
              <a:t>III</a:t>
            </a:r>
            <a:r>
              <a:rPr lang="ru-RU" sz="2400" dirty="0" smtClean="0"/>
              <a:t>  был немногословен; владел </a:t>
            </a:r>
            <a:r>
              <a:rPr lang="ru-RU" sz="2400" dirty="0" smtClean="0">
                <a:hlinkClick r:id="rId3" tooltip="Французский язык"/>
              </a:rPr>
              <a:t>французским</a:t>
            </a:r>
            <a:r>
              <a:rPr lang="ru-RU" sz="2400" dirty="0" smtClean="0"/>
              <a:t>, </a:t>
            </a:r>
          </a:p>
          <a:p>
            <a:r>
              <a:rPr lang="ru-RU" sz="2400" dirty="0" smtClean="0">
                <a:hlinkClick r:id="rId4" tooltip="Немецкий язык"/>
              </a:rPr>
              <a:t>немецким</a:t>
            </a:r>
            <a:r>
              <a:rPr lang="ru-RU" sz="2400" dirty="0" smtClean="0"/>
              <a:t> и </a:t>
            </a:r>
            <a:r>
              <a:rPr lang="ru-RU" sz="2400" dirty="0" smtClean="0">
                <a:hlinkClick r:id="rId5" tooltip="Английский язык"/>
              </a:rPr>
              <a:t>английским</a:t>
            </a:r>
            <a:r>
              <a:rPr lang="ru-RU" sz="2400" dirty="0" smtClean="0"/>
              <a:t> </a:t>
            </a:r>
          </a:p>
          <a:p>
            <a:r>
              <a:rPr lang="ru-RU" sz="2400" dirty="0" smtClean="0"/>
              <a:t>языками, но в обществе старался говорить только    </a:t>
            </a:r>
            <a:r>
              <a:rPr lang="ru-RU" sz="2400" u="sng" dirty="0" smtClean="0">
                <a:solidFill>
                  <a:srgbClr val="000066"/>
                </a:solidFill>
              </a:rPr>
              <a:t>по-русски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быту был прост, скромен и неприхотлив.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0" y="908720"/>
            <a:ext cx="9144000" cy="5112568"/>
          </a:xfrm>
          <a:prstGeom prst="wedgeEllipseCallout">
            <a:avLst/>
          </a:prstGeom>
          <a:solidFill>
            <a:schemeClr val="tx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sz="5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изменения происходили с Русским музеем в течение XIX–XXI веков?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751"/>
            <a:ext cx="3599631" cy="410391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Государственный Русский</a:t>
            </a:r>
            <a:r>
              <a:rPr lang="ru-RU" sz="2400" dirty="0" smtClean="0"/>
              <a:t> </a:t>
            </a:r>
            <a:r>
              <a:rPr lang="ru-RU" sz="2400" i="1" dirty="0" smtClean="0"/>
              <a:t>музей</a:t>
            </a:r>
            <a:r>
              <a:rPr lang="ru-RU" sz="2400" dirty="0" smtClean="0"/>
              <a:t> был учрежден в Санкт-Петербурге по Указу императора </a:t>
            </a:r>
            <a:r>
              <a:rPr lang="ru-RU" sz="2400" b="1" i="1" dirty="0" smtClean="0">
                <a:solidFill>
                  <a:srgbClr val="000066"/>
                </a:solidFill>
              </a:rPr>
              <a:t>Николая II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 smtClean="0"/>
              <a:t>в 1895 году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и торжественно открыт для посетителей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19 марта 1898 года</a:t>
            </a:r>
            <a:r>
              <a:rPr lang="ru-RU" sz="2400" dirty="0" smtClean="0"/>
              <a:t>,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 став первым в России государственным музеем русского</a:t>
            </a:r>
            <a:r>
              <a:rPr lang="en-US" sz="2400" dirty="0" smtClean="0"/>
              <a:t> </a:t>
            </a:r>
            <a:r>
              <a:rPr lang="ru-RU" sz="2400" dirty="0" smtClean="0"/>
              <a:t>изобразительного искусства. </a:t>
            </a:r>
          </a:p>
        </p:txBody>
      </p:sp>
      <p:pic>
        <p:nvPicPr>
          <p:cNvPr id="3075" name="Picture 13" descr="николай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088" y="1124744"/>
            <a:ext cx="3455988" cy="4679950"/>
          </a:xfrm>
        </p:spPr>
      </p:pic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395288" y="5516563"/>
            <a:ext cx="8424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3944</TotalTime>
  <Words>548</Words>
  <Application>Microsoft Office PowerPoint</Application>
  <PresentationFormat>Экран (4:3)</PresentationFormat>
  <Paragraphs>88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Русский музей</vt:lpstr>
      <vt:lpstr>Слайд 2</vt:lpstr>
      <vt:lpstr>Слайд 3</vt:lpstr>
      <vt:lpstr>Формулирование проблемы</vt:lpstr>
      <vt:lpstr>Слайд 5</vt:lpstr>
      <vt:lpstr>Слайд 6</vt:lpstr>
      <vt:lpstr>Слайд 7</vt:lpstr>
      <vt:lpstr>Слайд 8</vt:lpstr>
      <vt:lpstr>Слайд 9</vt:lpstr>
      <vt:lpstr>Слайд 10</vt:lpstr>
      <vt:lpstr>СВИНЬИН Василий Федорович  (1865-1939, Л.)</vt:lpstr>
      <vt:lpstr>ИСТОРИЯ СОЗДАНИЯ МУЗЕЯ</vt:lpstr>
      <vt:lpstr>Штат состоял.  </vt:lpstr>
      <vt:lpstr>Слайд 14</vt:lpstr>
      <vt:lpstr>ДВОРЦЫ РУССКОГО МУЗЕЯ</vt:lpstr>
      <vt:lpstr>Слайд 16</vt:lpstr>
      <vt:lpstr> Интерьеры музея.  Внутреннее убранство обошлось дороже, чем строительства самого   здания</vt:lpstr>
      <vt:lpstr>Коллекции музея</vt:lpstr>
      <vt:lpstr>Слайд 19</vt:lpstr>
      <vt:lpstr>Слайд 20</vt:lpstr>
      <vt:lpstr>Слайд 21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dv5-1169er</cp:lastModifiedBy>
  <cp:revision>228</cp:revision>
  <dcterms:created xsi:type="dcterms:W3CDTF">2012-09-17T15:13:52Z</dcterms:created>
  <dcterms:modified xsi:type="dcterms:W3CDTF">2015-04-19T10:12:52Z</dcterms:modified>
</cp:coreProperties>
</file>