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68" r:id="rId3"/>
    <p:sldId id="269" r:id="rId4"/>
    <p:sldId id="267" r:id="rId5"/>
    <p:sldId id="270" r:id="rId6"/>
    <p:sldId id="271" r:id="rId7"/>
    <p:sldId id="257" r:id="rId8"/>
    <p:sldId id="258" r:id="rId9"/>
    <p:sldId id="259" r:id="rId10"/>
    <p:sldId id="260" r:id="rId11"/>
    <p:sldId id="287" r:id="rId12"/>
    <p:sldId id="261" r:id="rId13"/>
    <p:sldId id="262" r:id="rId14"/>
    <p:sldId id="263" r:id="rId15"/>
    <p:sldId id="275" r:id="rId16"/>
    <p:sldId id="276" r:id="rId17"/>
    <p:sldId id="277" r:id="rId18"/>
    <p:sldId id="279" r:id="rId19"/>
    <p:sldId id="280" r:id="rId20"/>
    <p:sldId id="281" r:id="rId21"/>
    <p:sldId id="264" r:id="rId22"/>
    <p:sldId id="265" r:id="rId23"/>
    <p:sldId id="266" r:id="rId24"/>
    <p:sldId id="286" r:id="rId25"/>
    <p:sldId id="272" r:id="rId26"/>
    <p:sldId id="285" r:id="rId27"/>
    <p:sldId id="273" r:id="rId28"/>
    <p:sldId id="284" r:id="rId29"/>
    <p:sldId id="274" r:id="rId30"/>
    <p:sldId id="282" r:id="rId31"/>
    <p:sldId id="283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9933FF"/>
    <a:srgbClr val="73F783"/>
    <a:srgbClr val="8BE38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9" autoAdjust="0"/>
    <p:restoredTop sz="94660"/>
  </p:normalViewPr>
  <p:slideViewPr>
    <p:cSldViewPr>
      <p:cViewPr>
        <p:scale>
          <a:sx n="75" d="100"/>
          <a:sy n="75" d="100"/>
        </p:scale>
        <p:origin x="-1518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F4D35-F0DE-441D-85F3-BE9788FCE87A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E54EE8-EE97-4FB6-ABBE-AB66F373CC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99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58204" cy="1857364"/>
          </a:xfrm>
        </p:spPr>
        <p:txBody>
          <a:bodyPr>
            <a:prstTxWarp prst="textWave1">
              <a:avLst>
                <a:gd name="adj1" fmla="val 12500"/>
                <a:gd name="adj2" fmla="val 308"/>
              </a:avLst>
            </a:prstTxWarp>
            <a:noAutofit/>
          </a:bodyPr>
          <a:lstStyle/>
          <a:p>
            <a:r>
              <a:rPr lang="ru-RU" sz="4000" b="1" u="sng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Мальчишки и девчонки, а также их родители</a:t>
            </a:r>
            <a:endParaRPr lang="ru-RU" sz="4000" b="1" u="sng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714876" y="5000636"/>
            <a:ext cx="4038600" cy="157163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  <a:t>Муниципальное дошкольное образовательное учреждение центр развития ребенка детский сад №8 «Салют»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214282" y="2500306"/>
            <a:ext cx="4572032" cy="435769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6600CC"/>
                </a:solidFill>
                <a:latin typeface="Monotype Corsiva" pitchFamily="66" charset="0"/>
              </a:rPr>
              <a:t>Проект </a:t>
            </a:r>
          </a:p>
          <a:p>
            <a:pPr>
              <a:buNone/>
            </a:pPr>
            <a:r>
              <a:rPr lang="ru-RU" b="1" dirty="0" smtClean="0">
                <a:solidFill>
                  <a:srgbClr val="6600CC"/>
                </a:solidFill>
                <a:latin typeface="Monotype Corsiva" pitchFamily="66" charset="0"/>
              </a:rPr>
              <a:t>     познавательный, информационный, исследовательский, </a:t>
            </a:r>
          </a:p>
          <a:p>
            <a:pPr>
              <a:buNone/>
            </a:pPr>
            <a:r>
              <a:rPr lang="ru-RU" b="1" dirty="0" smtClean="0">
                <a:solidFill>
                  <a:srgbClr val="6600CC"/>
                </a:solidFill>
                <a:latin typeface="Monotype Corsiva" pitchFamily="66" charset="0"/>
              </a:rPr>
              <a:t>     детско-родительский, среднесрочный</a:t>
            </a:r>
          </a:p>
          <a:p>
            <a:pPr>
              <a:buNone/>
            </a:pPr>
            <a:endParaRPr lang="ru-RU" b="1" dirty="0" smtClean="0">
              <a:solidFill>
                <a:srgbClr val="6600CC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6600CC"/>
                </a:solidFill>
                <a:latin typeface="Monotype Corsiva" pitchFamily="66" charset="0"/>
              </a:rPr>
              <a:t>Средний возраст</a:t>
            </a:r>
          </a:p>
          <a:p>
            <a:pPr>
              <a:buNone/>
            </a:pPr>
            <a:endParaRPr lang="ru-RU" b="1" dirty="0" smtClean="0">
              <a:solidFill>
                <a:srgbClr val="6600CC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6600CC"/>
                </a:solidFill>
                <a:latin typeface="Monotype Corsiva" pitchFamily="66" charset="0"/>
              </a:rPr>
              <a:t>Авторы: Гращенкова Е.В.</a:t>
            </a:r>
          </a:p>
          <a:p>
            <a:pPr>
              <a:buNone/>
            </a:pPr>
            <a:r>
              <a:rPr lang="ru-RU" b="1" dirty="0" smtClean="0">
                <a:solidFill>
                  <a:srgbClr val="6600CC"/>
                </a:solidFill>
                <a:latin typeface="Monotype Corsiva" pitchFamily="66" charset="0"/>
              </a:rPr>
              <a:t>                 Осипова С.П</a:t>
            </a:r>
            <a:r>
              <a:rPr lang="ru-RU" dirty="0" smtClean="0">
                <a:solidFill>
                  <a:srgbClr val="6600CC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Результаты работы с детьми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14282" y="1428736"/>
            <a:ext cx="4283106" cy="564360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      Мы провели </a:t>
            </a:r>
            <a:r>
              <a:rPr lang="ru-RU" b="1" dirty="0" smtClean="0"/>
              <a:t>опрос</a:t>
            </a:r>
            <a:r>
              <a:rPr lang="ru-RU" dirty="0" smtClean="0"/>
              <a:t> и спросили ребят: кто они - мальчик или девочка, может ли такое случиться, что они  превратятся из мальчика в девочку и наоборот, какие качества должны быть у мальчика и девочки, кем они станут, когда вырастут, какими качествами будут обладать потом, с кем они дружат.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Содержимое 5" descr="2014-03-07 09.21.22.jpg"/>
          <p:cNvPicPr>
            <a:picLocks noGrp="1" noChangeAspect="1"/>
          </p:cNvPicPr>
          <p:nvPr>
            <p:ph sz="quarter" idx="4"/>
          </p:nvPr>
        </p:nvPicPr>
        <p:blipFill>
          <a:blip r:embed="rId2" cstate="screen"/>
          <a:stretch>
            <a:fillRect/>
          </a:stretch>
        </p:blipFill>
        <p:spPr>
          <a:xfrm>
            <a:off x="4357686" y="1928802"/>
            <a:ext cx="4524408" cy="3393306"/>
          </a:xfrm>
          <a:prstGeom prst="rect">
            <a:avLst/>
          </a:prstGeom>
          <a:ln>
            <a:solidFill>
              <a:srgbClr val="66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0" y="357166"/>
            <a:ext cx="4395790" cy="650083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 ВЫВОД:</a:t>
            </a:r>
            <a:r>
              <a:rPr lang="ru-RU" dirty="0" smtClean="0"/>
              <a:t> у всех детей сформировано половое осознание себя – какого они пола, пол не изменится, когда они вырастут, какие качества у мальчиков и девочек, у мужчин и женщин. </a:t>
            </a:r>
          </a:p>
          <a:p>
            <a:pPr>
              <a:buNone/>
            </a:pPr>
            <a:r>
              <a:rPr lang="ru-RU" dirty="0" smtClean="0"/>
              <a:t>            Дети чаще всего выделяют такие мужские качества, как: сильный, красивый, хороший, защищает девочек, умный. У девочек выделяют следующие качества: красивая, добрая, ласковая и др. Качества, выделяемые у девочек, более разнообразны. </a:t>
            </a:r>
          </a:p>
          <a:p>
            <a:pPr>
              <a:buNone/>
            </a:pPr>
            <a:r>
              <a:rPr lang="ru-RU" dirty="0" smtClean="0"/>
              <a:t>            Качества, которыми обладают мамы и папы, сходны с теми, которыми обладают мальчики и девочки. Дети отмечают, что в будущем, когда они вырастут, они будут такими же, как мама (девочки, т. е. красивыми, добрыми, ласковыми, нежными) и как папа (мальчики, т. е. сильными, смелыми, хорошими) .</a:t>
            </a:r>
            <a:endParaRPr lang="ru-RU" dirty="0"/>
          </a:p>
        </p:txBody>
      </p:sp>
      <p:pic>
        <p:nvPicPr>
          <p:cNvPr id="2050" name="Picture 2" descr="E:\фото\IMG_074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3071810"/>
            <a:ext cx="2625227" cy="3500462"/>
          </a:xfrm>
          <a:prstGeom prst="rect">
            <a:avLst/>
          </a:prstGeom>
          <a:ln>
            <a:solidFill>
              <a:srgbClr val="66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Содержимое 6" descr="IMG_0732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2071670" y="428604"/>
            <a:ext cx="2486026" cy="3314702"/>
          </a:xfrm>
          <a:prstGeom prst="rect">
            <a:avLst/>
          </a:prstGeom>
          <a:ln>
            <a:solidFill>
              <a:srgbClr val="66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14282" y="214290"/>
            <a:ext cx="4252914" cy="664371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Wingdings" pitchFamily="2" charset="2"/>
              <a:buChar char="v"/>
            </a:pPr>
            <a:r>
              <a:rPr lang="ru-RU" sz="2000" dirty="0" smtClean="0"/>
              <a:t>Игры с детьми: «Угадай по описанию», «Чем похожи - отличаемся», «Угадай на ощупь», «Какой, какая, какое», «я знаю 5 имен мальчиков/девочек», «Кто больше назовет качеств для мальчика/девочки», «Кто что носит», «Кто что делает», «Кто во что играет».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ru-RU" sz="2000" dirty="0" smtClean="0"/>
              <a:t>совместная игровая деятельность: «Собери все, что относится к мальчикам/к девочкам»,  «Что любят делать мальчики/девочки». «Чем похожи наши мамы? Чем похожи наши папы?», «Дом добрых дел», «Пожелания» , « Ушки на макушке» и многие другие  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ru-RU" sz="2000" dirty="0" smtClean="0"/>
              <a:t>Привлечение мальчиков к играм, традиционно приемлемых для девочек и наоборот, девочек к «мальчишечьим» играм, объединение детей в сюжетно-ролевых играх        </a:t>
            </a:r>
          </a:p>
          <a:p>
            <a:pPr marL="514350" indent="-514350">
              <a:buFont typeface="Wingdings" pitchFamily="2" charset="2"/>
              <a:buChar char="v"/>
            </a:pPr>
            <a:endParaRPr lang="ru-RU" dirty="0" smtClean="0"/>
          </a:p>
          <a:p>
            <a:pPr marL="514350" indent="-514350">
              <a:buFont typeface="Wingdings" pitchFamily="2" charset="2"/>
              <a:buChar char="v"/>
            </a:pPr>
            <a:endParaRPr lang="ru-RU" dirty="0"/>
          </a:p>
        </p:txBody>
      </p:sp>
      <p:pic>
        <p:nvPicPr>
          <p:cNvPr id="12" name="Содержимое 11" descr="2013-11-07 11.36.10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786314" y="3429000"/>
            <a:ext cx="4038600" cy="3028950"/>
          </a:xfrm>
          <a:prstGeom prst="rect">
            <a:avLst/>
          </a:prstGeom>
          <a:ln>
            <a:solidFill>
              <a:srgbClr val="66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C:\Users\Саша\Desktop\для проекта м+д\2014-03-07 09.37.32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4786314" y="214290"/>
            <a:ext cx="3929090" cy="2946817"/>
          </a:xfrm>
          <a:prstGeom prst="rect">
            <a:avLst/>
          </a:prstGeom>
          <a:ln>
            <a:solidFill>
              <a:srgbClr val="66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Реализация работы с родителями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85720" y="2143116"/>
            <a:ext cx="4786346" cy="435771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Мы провели анкетирование родителей, в котором пытались оценить знания родителей о гендерном воспитании детей, о правильной точке зрения родителей на роль семьи в полоролевой идентификации детей, о роль каждого родителя в данном вопросе воспитания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929190" y="1600200"/>
            <a:ext cx="3757610" cy="4525963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FF0000"/>
                </a:solidFill>
              </a:rPr>
              <a:t>100% </a:t>
            </a:r>
            <a:r>
              <a:rPr lang="ru-RU" dirty="0" smtClean="0"/>
              <a:t>родителей считают очень важным быть личным примером для воспитания своих детей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FF0000"/>
                </a:solidFill>
              </a:rPr>
              <a:t>60% </a:t>
            </a:r>
            <a:r>
              <a:rPr lang="ru-RU" dirty="0" smtClean="0"/>
              <a:t>родителей неточно понимают, что такое гендерное воспитание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FF0000"/>
                </a:solidFill>
              </a:rPr>
              <a:t>30% </a:t>
            </a:r>
            <a:r>
              <a:rPr lang="ru-RU" dirty="0" smtClean="0"/>
              <a:t>родителей считают, что владеют знаниями в хорошем объеме, либо найдут ответ в интернете и литературе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FF0000"/>
                </a:solidFill>
              </a:rPr>
              <a:t>10% </a:t>
            </a:r>
            <a:r>
              <a:rPr lang="ru-RU" dirty="0" smtClean="0"/>
              <a:t>родителей не понимают о чем идет речь, либо путают понятия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357166"/>
            <a:ext cx="4038600" cy="5768997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По итогам анкетирования мы подготовили ряд консультаций для наших родителей, в которых знакомим их с понятием «гендер», «гендерное воспитание», «полоролевая идентификация», а также с целями и задачами гендерного воспитания в дошкольном возрасте.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Отдельно для родителей девочек и для родителей мальчиков мы подготовили консультации и правила обращения с детьми в соответствии с их полом.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428604"/>
            <a:ext cx="4038600" cy="5697559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Совместно с нашими родителями мы оформили альбом с фотографиями и стихами о семье «Вместе с мамой, вместе с папой»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Создали альбомы с фотографиями «Наши девочки», «Наши мальчики»  со стихами  по имени ребенка.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Консультации для родителей по гендерному воспитанию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DSCF4017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28596" y="1571612"/>
            <a:ext cx="3394472" cy="4525963"/>
          </a:xfrm>
          <a:prstGeom prst="rect">
            <a:avLst/>
          </a:prstGeom>
          <a:ln>
            <a:solidFill>
              <a:srgbClr val="66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DSCF4024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572000" y="2928934"/>
            <a:ext cx="4251728" cy="3188796"/>
          </a:xfrm>
          <a:prstGeom prst="rect">
            <a:avLst/>
          </a:prstGeom>
          <a:ln>
            <a:solidFill>
              <a:srgbClr val="66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Консультации по гендерному воспитанию мальчиков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DSCF4023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779264" y="1600200"/>
            <a:ext cx="3394472" cy="4525963"/>
          </a:xfrm>
          <a:prstGeom prst="rect">
            <a:avLst/>
          </a:prstGeom>
          <a:ln>
            <a:solidFill>
              <a:srgbClr val="66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DSCF4024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970264" y="1600200"/>
            <a:ext cx="3394472" cy="4525963"/>
          </a:xfrm>
          <a:prstGeom prst="rect">
            <a:avLst/>
          </a:prstGeom>
          <a:ln>
            <a:solidFill>
              <a:srgbClr val="66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Консультации по гендерному воспитанию девочек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DSCF4025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779264" y="1600200"/>
            <a:ext cx="3394472" cy="4525963"/>
          </a:xfrm>
          <a:prstGeom prst="rect">
            <a:avLst/>
          </a:prstGeom>
          <a:ln>
            <a:solidFill>
              <a:srgbClr val="9933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DSCF4027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970264" y="1600200"/>
            <a:ext cx="3394472" cy="4525963"/>
          </a:xfrm>
          <a:ln>
            <a:solidFill>
              <a:srgbClr val="9933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Фотоальбомы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DSCF4042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635448"/>
            <a:ext cx="4040188" cy="3030141"/>
          </a:xfrm>
          <a:prstGeom prst="rect">
            <a:avLst/>
          </a:prstGeom>
          <a:ln>
            <a:solidFill>
              <a:srgbClr val="66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143108" y="1214422"/>
            <a:ext cx="5000660" cy="639762"/>
          </a:xfrm>
        </p:spPr>
        <p:txBody>
          <a:bodyPr>
            <a:normAutofit/>
          </a:bodyPr>
          <a:lstStyle/>
          <a:p>
            <a:r>
              <a:rPr lang="ru-RU" u="sng" dirty="0" smtClean="0">
                <a:solidFill>
                  <a:srgbClr val="6600CC"/>
                </a:solidFill>
                <a:latin typeface="Comic Sans MS" pitchFamily="66" charset="0"/>
              </a:rPr>
              <a:t>Про мальчиков и про девочек</a:t>
            </a:r>
            <a:endParaRPr lang="ru-RU" u="sng" dirty="0">
              <a:solidFill>
                <a:srgbClr val="6600CC"/>
              </a:solidFill>
              <a:latin typeface="Comic Sans MS" pitchFamily="66" charset="0"/>
            </a:endParaRPr>
          </a:p>
        </p:txBody>
      </p:sp>
      <p:pic>
        <p:nvPicPr>
          <p:cNvPr id="8" name="Содержимое 7" descr="DSCF4040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184179" y="2174875"/>
            <a:ext cx="2963466" cy="3951288"/>
          </a:xfrm>
          <a:prstGeom prst="rect">
            <a:avLst/>
          </a:prstGeom>
          <a:ln>
            <a:solidFill>
              <a:srgbClr val="66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Фотоальбом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«Вместе с мамой, вместе с папой»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DSCF4037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285720" y="1714488"/>
            <a:ext cx="4040188" cy="3030141"/>
          </a:xfrm>
          <a:prstGeom prst="rect">
            <a:avLst/>
          </a:prstGeom>
          <a:ln>
            <a:solidFill>
              <a:srgbClr val="66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Содержимое 7" descr="DSCF4039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4786314" y="3571876"/>
            <a:ext cx="4041775" cy="3031331"/>
          </a:xfrm>
          <a:prstGeom prst="rect">
            <a:avLst/>
          </a:prstGeom>
          <a:ln>
            <a:solidFill>
              <a:srgbClr val="66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786314" y="4429132"/>
            <a:ext cx="3757610" cy="128588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Участники проекта:</a:t>
            </a:r>
            <a:r>
              <a:rPr lang="ru-RU" sz="2400" dirty="0" smtClean="0"/>
              <a:t>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родители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дети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воспитатели группы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357166"/>
            <a:ext cx="4500594" cy="5768997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условий для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естественного развития 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ребенка дошкольного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возраста в детском саду и в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семье с учетом гендерной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идентичности. 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</a:p>
          <a:p>
            <a:pPr>
              <a:buFont typeface="Arial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повышение педагогической компетенции родителей по гендерному развитию детей среднего возраста</a:t>
            </a:r>
          </a:p>
          <a:p>
            <a:pPr>
              <a:buFont typeface="Arial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гендерного самосознания детей, их полоролевой идентификации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2014-03-07 09.27.33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357686" y="642918"/>
            <a:ext cx="4514853" cy="3386140"/>
          </a:xfrm>
          <a:prstGeom prst="rect">
            <a:avLst/>
          </a:prstGeom>
          <a:ln>
            <a:solidFill>
              <a:srgbClr val="66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Подборка стихов о семье и о членах семьи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DSCF403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>
            <a:solidFill>
              <a:srgbClr val="66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Фоторепортаж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2000232" y="5786454"/>
            <a:ext cx="2682866" cy="639762"/>
          </a:xfrm>
        </p:spPr>
        <p:txBody>
          <a:bodyPr/>
          <a:lstStyle/>
          <a:p>
            <a:r>
              <a:rPr lang="ru-RU" dirty="0" smtClean="0">
                <a:solidFill>
                  <a:srgbClr val="6600CC"/>
                </a:solidFill>
              </a:rPr>
              <a:t>Вместе  играем!</a:t>
            </a:r>
            <a:endParaRPr lang="ru-RU" dirty="0">
              <a:solidFill>
                <a:srgbClr val="6600CC"/>
              </a:solidFill>
            </a:endParaRPr>
          </a:p>
        </p:txBody>
      </p:sp>
      <p:pic>
        <p:nvPicPr>
          <p:cNvPr id="5" name="Содержимое 4" descr="2013-11-07 11.32.14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28596" y="1357298"/>
            <a:ext cx="4040188" cy="3030141"/>
          </a:xfrm>
          <a:prstGeom prst="rect">
            <a:avLst/>
          </a:prstGeom>
          <a:ln>
            <a:solidFill>
              <a:srgbClr val="66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3284561" cy="639762"/>
          </a:xfrm>
        </p:spPr>
        <p:txBody>
          <a:bodyPr/>
          <a:lstStyle/>
          <a:p>
            <a:r>
              <a:rPr lang="ru-RU" dirty="0" smtClean="0">
                <a:solidFill>
                  <a:srgbClr val="6600CC"/>
                </a:solidFill>
              </a:rPr>
              <a:t>У каждого своя роль!</a:t>
            </a:r>
            <a:endParaRPr lang="ru-RU" dirty="0">
              <a:solidFill>
                <a:srgbClr val="6600CC"/>
              </a:solidFill>
            </a:endParaRPr>
          </a:p>
        </p:txBody>
      </p:sp>
      <p:pic>
        <p:nvPicPr>
          <p:cNvPr id="6" name="Содержимое 5" descr="2014-03-07 07.44.36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4857752" y="3500438"/>
            <a:ext cx="4041775" cy="3031331"/>
          </a:xfrm>
          <a:prstGeom prst="rect">
            <a:avLst/>
          </a:prstGeom>
          <a:ln>
            <a:solidFill>
              <a:srgbClr val="66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857752" y="1571612"/>
            <a:ext cx="4040188" cy="714380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6600CC"/>
                </a:solidFill>
                <a:latin typeface="Comic Sans MS" pitchFamily="66" charset="0"/>
              </a:rPr>
              <a:t>Какие же наши мальчики?</a:t>
            </a:r>
            <a:endParaRPr lang="ru-RU" dirty="0">
              <a:solidFill>
                <a:srgbClr val="6600CC"/>
              </a:solidFill>
              <a:latin typeface="Comic Sans MS" pitchFamily="66" charset="0"/>
            </a:endParaRPr>
          </a:p>
        </p:txBody>
      </p:sp>
      <p:pic>
        <p:nvPicPr>
          <p:cNvPr id="9" name="Содержимое 8" descr="2014-03-07 09.03.42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28596" y="500042"/>
            <a:ext cx="4040188" cy="3030141"/>
          </a:xfrm>
          <a:prstGeom prst="rect">
            <a:avLst/>
          </a:prstGeom>
          <a:ln>
            <a:solidFill>
              <a:srgbClr val="66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214282" y="4929198"/>
            <a:ext cx="4857784" cy="639762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6600CC"/>
                </a:solidFill>
                <a:latin typeface="Comic Sans MS" pitchFamily="66" charset="0"/>
              </a:rPr>
              <a:t>Что за прелесть наши девочки!</a:t>
            </a:r>
            <a:endParaRPr lang="ru-RU" dirty="0">
              <a:solidFill>
                <a:srgbClr val="6600CC"/>
              </a:solidFill>
              <a:latin typeface="Comic Sans MS" pitchFamily="66" charset="0"/>
            </a:endParaRPr>
          </a:p>
        </p:txBody>
      </p:sp>
      <p:pic>
        <p:nvPicPr>
          <p:cNvPr id="10" name="Содержимое 9" descr="2014-03-07 09.06.32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4857752" y="3500438"/>
            <a:ext cx="4041775" cy="3031331"/>
          </a:xfrm>
          <a:prstGeom prst="rect">
            <a:avLst/>
          </a:prstGeom>
          <a:ln>
            <a:solidFill>
              <a:srgbClr val="66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28596" y="1214422"/>
            <a:ext cx="4068792" cy="128588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6600CC"/>
                </a:solidFill>
                <a:latin typeface="Comic Sans MS" pitchFamily="66" charset="0"/>
              </a:rPr>
              <a:t>Повседневные заботы</a:t>
            </a:r>
          </a:p>
          <a:p>
            <a:pPr algn="ctr"/>
            <a:r>
              <a:rPr lang="ru-RU" dirty="0" smtClean="0">
                <a:solidFill>
                  <a:srgbClr val="6600CC"/>
                </a:solidFill>
                <a:latin typeface="Comic Sans MS" pitchFamily="66" charset="0"/>
              </a:rPr>
              <a:t> наших маленьких хозяек!</a:t>
            </a:r>
            <a:endParaRPr lang="ru-RU" dirty="0">
              <a:solidFill>
                <a:srgbClr val="6600CC"/>
              </a:solidFill>
              <a:latin typeface="Comic Sans MS" pitchFamily="66" charset="0"/>
            </a:endParaRPr>
          </a:p>
        </p:txBody>
      </p:sp>
      <p:pic>
        <p:nvPicPr>
          <p:cNvPr id="9" name="Содержимое 8" descr="2014-03-07 09.31.38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247620" y="3403596"/>
            <a:ext cx="4040188" cy="3030141"/>
          </a:xfrm>
          <a:prstGeom prst="rect">
            <a:avLst/>
          </a:prstGeom>
          <a:ln>
            <a:solidFill>
              <a:srgbClr val="66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714876" y="4714884"/>
            <a:ext cx="4041775" cy="63976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6600CC"/>
                </a:solidFill>
                <a:latin typeface="Comic Sans MS" pitchFamily="66" charset="0"/>
              </a:rPr>
              <a:t>Играем в магазин и в парикмахерскую</a:t>
            </a:r>
            <a:endParaRPr lang="ru-RU" dirty="0">
              <a:solidFill>
                <a:srgbClr val="6600CC"/>
              </a:solidFill>
              <a:latin typeface="Comic Sans MS" pitchFamily="66" charset="0"/>
            </a:endParaRPr>
          </a:p>
        </p:txBody>
      </p:sp>
      <p:pic>
        <p:nvPicPr>
          <p:cNvPr id="10" name="Содержимое 9" descr="2014-03-07 09.34.11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4857752" y="428604"/>
            <a:ext cx="4041775" cy="3031331"/>
          </a:xfrm>
          <a:prstGeom prst="rect">
            <a:avLst/>
          </a:prstGeom>
          <a:ln>
            <a:solidFill>
              <a:srgbClr val="66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Женские заботы!!!</a:t>
            </a:r>
            <a:endParaRPr lang="ru-RU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" name="Содержимое 4" descr="IMG_0759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714876" y="3286124"/>
            <a:ext cx="4038600" cy="3028950"/>
          </a:xfrm>
          <a:prstGeom prst="rect">
            <a:avLst/>
          </a:prstGeom>
          <a:ln>
            <a:solidFill>
              <a:srgbClr val="66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IMG_0826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285720" y="1428736"/>
            <a:ext cx="4038600" cy="3028950"/>
          </a:xfrm>
          <a:prstGeom prst="rect">
            <a:avLst/>
          </a:prstGeom>
          <a:ln>
            <a:solidFill>
              <a:srgbClr val="66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857232"/>
            <a:ext cx="4040188" cy="131764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6600CC"/>
                </a:solidFill>
                <a:latin typeface="Comic Sans MS" pitchFamily="66" charset="0"/>
              </a:rPr>
              <a:t>Настоящий мужчина должен уметь управлять автомобилем!</a:t>
            </a:r>
            <a:endParaRPr lang="ru-RU" dirty="0">
              <a:solidFill>
                <a:srgbClr val="6600CC"/>
              </a:solidFill>
              <a:latin typeface="Comic Sans MS" pitchFamily="66" charset="0"/>
            </a:endParaRPr>
          </a:p>
        </p:txBody>
      </p:sp>
      <p:pic>
        <p:nvPicPr>
          <p:cNvPr id="7" name="Содержимое 6" descr="2014-03-07 09.35.19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357158" y="3143248"/>
            <a:ext cx="4325940" cy="3244455"/>
          </a:xfrm>
          <a:prstGeom prst="rect">
            <a:avLst/>
          </a:prstGeom>
          <a:ln>
            <a:solidFill>
              <a:srgbClr val="66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Содержимое 7" descr="2014-03-07 09.35.34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054206" y="1643050"/>
            <a:ext cx="3552830" cy="4737106"/>
          </a:xfrm>
          <a:prstGeom prst="rect">
            <a:avLst/>
          </a:prstGeom>
          <a:ln>
            <a:solidFill>
              <a:srgbClr val="66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Мужские дела!!!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2014-03-07 09.39.50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28596" y="4000504"/>
            <a:ext cx="3467096" cy="2600322"/>
          </a:xfrm>
          <a:prstGeom prst="rect">
            <a:avLst/>
          </a:prstGeom>
          <a:ln>
            <a:solidFill>
              <a:srgbClr val="66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2014-03-07 09.37.32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5357818" y="4000504"/>
            <a:ext cx="3371845" cy="2528883"/>
          </a:xfrm>
          <a:prstGeom prst="rect">
            <a:avLst/>
          </a:prstGeom>
          <a:ln>
            <a:solidFill>
              <a:srgbClr val="66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Саша\Desktop\для проекта м+д\2014-03-07 09.37.4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643174" y="857232"/>
            <a:ext cx="4000528" cy="3000396"/>
          </a:xfrm>
          <a:prstGeom prst="rect">
            <a:avLst/>
          </a:prstGeom>
          <a:ln>
            <a:solidFill>
              <a:srgbClr val="66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714356"/>
            <a:ext cx="4040188" cy="1179507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6600CC"/>
                </a:solidFill>
                <a:latin typeface="Comic Sans MS" pitchFamily="66" charset="0"/>
              </a:rPr>
              <a:t>Иногда просто необходимо поиграть только вдвоем!</a:t>
            </a:r>
            <a:endParaRPr lang="ru-RU" dirty="0">
              <a:solidFill>
                <a:srgbClr val="6600CC"/>
              </a:solidFill>
              <a:latin typeface="Comic Sans MS" pitchFamily="66" charset="0"/>
            </a:endParaRPr>
          </a:p>
        </p:txBody>
      </p:sp>
      <p:pic>
        <p:nvPicPr>
          <p:cNvPr id="7" name="Содержимое 6" descr="2014-03-07 09.39.04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28596" y="3071810"/>
            <a:ext cx="4040188" cy="3030141"/>
          </a:xfrm>
          <a:prstGeom prst="rect">
            <a:avLst/>
          </a:prstGeom>
          <a:ln>
            <a:solidFill>
              <a:srgbClr val="66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Содержимое 7" descr="2014-03-07 09.37.59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4643438" y="571480"/>
            <a:ext cx="4041775" cy="3031331"/>
          </a:xfrm>
          <a:prstGeom prst="rect">
            <a:avLst/>
          </a:prstGeom>
          <a:ln>
            <a:solidFill>
              <a:srgbClr val="66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Это интересно и важно!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DSCF4044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500034" y="1714488"/>
            <a:ext cx="3394472" cy="4525963"/>
          </a:xfrm>
          <a:prstGeom prst="rect">
            <a:avLst/>
          </a:prstGeom>
          <a:ln>
            <a:solidFill>
              <a:srgbClr val="66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DSCF4045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3438" y="3143248"/>
            <a:ext cx="4038600" cy="3028950"/>
          </a:xfrm>
          <a:prstGeom prst="rect">
            <a:avLst/>
          </a:prstGeom>
          <a:ln>
            <a:solidFill>
              <a:srgbClr val="66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Вот такие мы!!!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1736" y="714356"/>
            <a:ext cx="4040188" cy="85725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6600CC"/>
                </a:solidFill>
                <a:latin typeface="Comic Sans MS" pitchFamily="66" charset="0"/>
              </a:rPr>
              <a:t>Девочки</a:t>
            </a:r>
            <a:endParaRPr lang="ru-RU" sz="2800" dirty="0">
              <a:solidFill>
                <a:srgbClr val="6600CC"/>
              </a:solidFill>
              <a:latin typeface="Comic Sans MS" pitchFamily="66" charset="0"/>
            </a:endParaRPr>
          </a:p>
        </p:txBody>
      </p:sp>
      <p:pic>
        <p:nvPicPr>
          <p:cNvPr id="7" name="Содержимое 6" descr="2014-03-07 09.27.49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1142976" y="1643050"/>
            <a:ext cx="6715172" cy="5036379"/>
          </a:xfrm>
          <a:prstGeom prst="rect">
            <a:avLst/>
          </a:prstGeom>
          <a:ln>
            <a:solidFill>
              <a:srgbClr val="66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014-03-07 09.06.21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2214546" y="3143248"/>
            <a:ext cx="4429156" cy="3556906"/>
          </a:xfrm>
          <a:prstGeom prst="rect">
            <a:avLst/>
          </a:prstGeom>
          <a:ln>
            <a:solidFill>
              <a:srgbClr val="66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285728"/>
            <a:ext cx="8143932" cy="4000528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3400" b="1" dirty="0" smtClean="0">
                <a:solidFill>
                  <a:srgbClr val="FF0000"/>
                </a:solidFill>
              </a:rPr>
              <a:t>Гипотеза реализации проекта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Реализация проекта «Девочки и мальчики, такие разные» позволит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объединить  усилия  ДОУ  и  семьи  для  углубленного  погружения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ребенка  в  пространство  где  дошкольник  открывает  для  себя  свой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  (физический,  социальный  ,поведенческий,  ролевой  и  т.д.)  ,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ценностного отношения к себе, к противоположному полу, к своей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семье  и  повышению  активности  родителей  в  вопросах  гендерного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воспитания детей дошкольного возраста.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Вот такие мы!!!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428860" y="785794"/>
            <a:ext cx="4040188" cy="782638"/>
          </a:xfrm>
        </p:spPr>
        <p:txBody>
          <a:bodyPr>
            <a:normAutofit fontScale="70000" lnSpcReduction="20000"/>
          </a:bodyPr>
          <a:lstStyle/>
          <a:p>
            <a:endParaRPr lang="ru-RU" dirty="0" smtClean="0">
              <a:solidFill>
                <a:srgbClr val="6600CC"/>
              </a:solidFill>
              <a:latin typeface="Comic Sans MS" pitchFamily="66" charset="0"/>
            </a:endParaRPr>
          </a:p>
          <a:p>
            <a:pPr algn="ctr"/>
            <a:r>
              <a:rPr lang="ru-RU" sz="4100" dirty="0" smtClean="0">
                <a:solidFill>
                  <a:srgbClr val="6600CC"/>
                </a:solidFill>
                <a:latin typeface="Comic Sans MS" pitchFamily="66" charset="0"/>
              </a:rPr>
              <a:t>Мальчики</a:t>
            </a:r>
            <a:endParaRPr lang="ru-RU" sz="4100" dirty="0">
              <a:solidFill>
                <a:srgbClr val="6600CC"/>
              </a:solidFill>
              <a:latin typeface="Comic Sans MS" pitchFamily="66" charset="0"/>
            </a:endParaRPr>
          </a:p>
        </p:txBody>
      </p:sp>
      <p:pic>
        <p:nvPicPr>
          <p:cNvPr id="4" name="Содержимое 7" descr="2014-03-07 09.17.44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1142976" y="1643050"/>
            <a:ext cx="6543692" cy="4907769"/>
          </a:xfrm>
          <a:prstGeom prst="rect">
            <a:avLst/>
          </a:prstGeom>
          <a:ln>
            <a:solidFill>
              <a:srgbClr val="66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Спасибо за внимание!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" name="Содержимое 7" descr="2014-03-07 09.27.4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285852" y="1714488"/>
            <a:ext cx="6453737" cy="4840303"/>
          </a:xfrm>
          <a:prstGeom prst="rect">
            <a:avLst/>
          </a:prstGeom>
          <a:ln>
            <a:solidFill>
              <a:srgbClr val="66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Актуализация проекта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642919"/>
            <a:ext cx="8229600" cy="578647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8000" dirty="0" smtClean="0"/>
              <a:t>Проблема   полоролевого   воспитания   в   настоящее   время   очень  </a:t>
            </a:r>
          </a:p>
          <a:p>
            <a:pPr>
              <a:buNone/>
            </a:pPr>
            <a:r>
              <a:rPr lang="ru-RU" sz="8000" dirty="0" smtClean="0"/>
              <a:t>актуальна.   Современные  требования  индивидуального  подхода  к  </a:t>
            </a:r>
          </a:p>
          <a:p>
            <a:pPr>
              <a:buNone/>
            </a:pPr>
            <a:r>
              <a:rPr lang="ru-RU" sz="8000" dirty="0" smtClean="0"/>
              <a:t>формированию   личности   не   могут   быть   выполнены   без   учёта   </a:t>
            </a:r>
          </a:p>
          <a:p>
            <a:pPr>
              <a:buNone/>
            </a:pPr>
            <a:r>
              <a:rPr lang="ru-RU" sz="8000" dirty="0" smtClean="0"/>
              <a:t>специфики пола ребёнка. В условиях недифференцированного      </a:t>
            </a:r>
          </a:p>
          <a:p>
            <a:pPr>
              <a:buNone/>
            </a:pPr>
            <a:r>
              <a:rPr lang="ru-RU" sz="8000" dirty="0" smtClean="0"/>
              <a:t>подхода     к  воспитанию      мальчиков     и  девочек,  полоролевая  </a:t>
            </a:r>
          </a:p>
          <a:p>
            <a:pPr>
              <a:buNone/>
            </a:pPr>
            <a:r>
              <a:rPr lang="ru-RU" sz="8000" dirty="0" smtClean="0"/>
              <a:t>социализация  осуществляется  стихийно,  без должного педагогического</a:t>
            </a:r>
          </a:p>
          <a:p>
            <a:pPr>
              <a:buNone/>
            </a:pPr>
            <a:r>
              <a:rPr lang="ru-RU" sz="8000" dirty="0" smtClean="0"/>
              <a:t>внимания, в результате чего воспитание  полоролевого поведения </a:t>
            </a:r>
          </a:p>
          <a:p>
            <a:pPr>
              <a:buNone/>
            </a:pPr>
            <a:r>
              <a:rPr lang="ru-RU" sz="8000" dirty="0" smtClean="0"/>
              <a:t>затрудняется, в ряде случаев приобретает искажённый характер. </a:t>
            </a:r>
          </a:p>
          <a:p>
            <a:pPr>
              <a:buNone/>
            </a:pPr>
            <a:r>
              <a:rPr lang="ru-RU" sz="8000" dirty="0" smtClean="0"/>
              <a:t>     Современная система воспитания не отводит достаточного     места   </a:t>
            </a:r>
          </a:p>
          <a:p>
            <a:pPr>
              <a:buNone/>
            </a:pPr>
            <a:r>
              <a:rPr lang="ru-RU" sz="8000" dirty="0" smtClean="0"/>
              <a:t>половому     воспитанию      детей   дошкольного возраста.   А   ведь   </a:t>
            </a:r>
          </a:p>
          <a:p>
            <a:pPr>
              <a:buNone/>
            </a:pPr>
            <a:r>
              <a:rPr lang="ru-RU" sz="8000" dirty="0" smtClean="0"/>
              <a:t>психика,   физиология,   поведение   и      другие  личностные   </a:t>
            </a:r>
          </a:p>
          <a:p>
            <a:pPr>
              <a:buNone/>
            </a:pPr>
            <a:r>
              <a:rPr lang="ru-RU" sz="8000" dirty="0" smtClean="0"/>
              <a:t>характеристики   мальчиков   и   девочек  требуют </a:t>
            </a:r>
          </a:p>
          <a:p>
            <a:pPr>
              <a:buNone/>
            </a:pPr>
            <a:r>
              <a:rPr lang="ru-RU" sz="8000" dirty="0" smtClean="0"/>
              <a:t>разного подхода. </a:t>
            </a:r>
          </a:p>
          <a:p>
            <a:pPr>
              <a:buNone/>
            </a:pPr>
            <a:r>
              <a:rPr lang="ru-RU" sz="8000" dirty="0" smtClean="0"/>
              <a:t>Ведь ни только  семья,  но и общество     сверстников      оказывают     </a:t>
            </a:r>
          </a:p>
          <a:p>
            <a:pPr>
              <a:buNone/>
            </a:pPr>
            <a:r>
              <a:rPr lang="ru-RU" sz="8000" dirty="0" smtClean="0"/>
              <a:t>существенное      влияние     на  половую социализацию ребёнка, являясь </a:t>
            </a:r>
          </a:p>
          <a:p>
            <a:pPr>
              <a:buNone/>
            </a:pPr>
            <a:r>
              <a:rPr lang="ru-RU" sz="8000" dirty="0" smtClean="0"/>
              <a:t>«исключительно важным  агентом   половой   социализации».  Хорошо   </a:t>
            </a:r>
          </a:p>
          <a:p>
            <a:pPr>
              <a:buNone/>
            </a:pPr>
            <a:r>
              <a:rPr lang="ru-RU" sz="8000" dirty="0" smtClean="0"/>
              <a:t>известны   различия   в  отношении  общества  к  мужчинам  и  женщинам  </a:t>
            </a:r>
          </a:p>
          <a:p>
            <a:pPr>
              <a:buNone/>
            </a:pPr>
            <a:r>
              <a:rPr lang="ru-RU" sz="8000" dirty="0" smtClean="0"/>
              <a:t>и  различия  их  в  социальных      ролях.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857233"/>
            <a:ext cx="8229600" cy="571504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8000" dirty="0" smtClean="0"/>
              <a:t>Даже    в   детстве    матери    обращаются  с  мальчиками и   девочками  </a:t>
            </a:r>
          </a:p>
          <a:p>
            <a:pPr>
              <a:buNone/>
            </a:pPr>
            <a:r>
              <a:rPr lang="ru-RU" sz="8000" dirty="0" smtClean="0"/>
              <a:t>по-разному     и   не   одинаково  разговаривают с ними. Представления </a:t>
            </a:r>
          </a:p>
          <a:p>
            <a:pPr>
              <a:buNone/>
            </a:pPr>
            <a:r>
              <a:rPr lang="ru-RU" sz="8000" dirty="0" smtClean="0"/>
              <a:t>родителей о том, как должны  вести   себя   мальчики   и   девочки   </a:t>
            </a:r>
          </a:p>
          <a:p>
            <a:pPr>
              <a:buNone/>
            </a:pPr>
            <a:r>
              <a:rPr lang="ru-RU" sz="8000" dirty="0" smtClean="0"/>
              <a:t>зависят   от   родителей,   какие  представления они будут одобрять, а </a:t>
            </a:r>
          </a:p>
          <a:p>
            <a:pPr>
              <a:buNone/>
            </a:pPr>
            <a:r>
              <a:rPr lang="ru-RU" sz="8000" dirty="0" smtClean="0"/>
              <a:t>какие осуждать. Заметно, что  мальчики     более    склонны     к  </a:t>
            </a:r>
          </a:p>
          <a:p>
            <a:pPr>
              <a:buNone/>
            </a:pPr>
            <a:r>
              <a:rPr lang="ru-RU" sz="8000" dirty="0" smtClean="0"/>
              <a:t>проявлению      агрессивности,      чем  девочки, это объясняется тем, что </a:t>
            </a:r>
          </a:p>
          <a:p>
            <a:pPr>
              <a:buNone/>
            </a:pPr>
            <a:r>
              <a:rPr lang="ru-RU" sz="8000" dirty="0" smtClean="0"/>
              <a:t>обладание некоторыми близкими  к  агрессивному      формами     </a:t>
            </a:r>
          </a:p>
          <a:p>
            <a:pPr>
              <a:buNone/>
            </a:pPr>
            <a:r>
              <a:rPr lang="ru-RU" sz="8000" dirty="0" smtClean="0"/>
              <a:t>поведения     (настойчивость,     активное  напористое  поведение,  не    </a:t>
            </a:r>
          </a:p>
          <a:p>
            <a:pPr>
              <a:buNone/>
            </a:pPr>
            <a:r>
              <a:rPr lang="ru-RU" sz="8000" dirty="0" smtClean="0"/>
              <a:t>боящееся  конфликтов  поощряется  у  мальчиков,     а   у  девочек     </a:t>
            </a:r>
          </a:p>
          <a:p>
            <a:pPr>
              <a:buNone/>
            </a:pPr>
            <a:r>
              <a:rPr lang="ru-RU" sz="8000" dirty="0" smtClean="0"/>
              <a:t>запрещается.     Образ    мужчины      как  защитника и воина входит в </a:t>
            </a:r>
          </a:p>
          <a:p>
            <a:pPr>
              <a:buNone/>
            </a:pPr>
            <a:r>
              <a:rPr lang="ru-RU" sz="8000" dirty="0" smtClean="0"/>
              <a:t>мужской социально – психологический  стереотип.  Девочкам  же  с  </a:t>
            </a:r>
          </a:p>
          <a:p>
            <a:pPr>
              <a:buNone/>
            </a:pPr>
            <a:r>
              <a:rPr lang="ru-RU" sz="8000" dirty="0" smtClean="0"/>
              <a:t>самого  раннего  возраста  категорически запрещается  вести  себя  </a:t>
            </a:r>
          </a:p>
          <a:p>
            <a:pPr>
              <a:buNone/>
            </a:pPr>
            <a:r>
              <a:rPr lang="ru-RU" sz="8000" dirty="0" smtClean="0"/>
              <a:t>агрессивно,  так  как  в  женской  социально- психологический       </a:t>
            </a:r>
          </a:p>
          <a:p>
            <a:pPr>
              <a:buNone/>
            </a:pPr>
            <a:r>
              <a:rPr lang="ru-RU" sz="8000" dirty="0" smtClean="0"/>
              <a:t>стереотип        входят       противоположные агрессивности        качества:      </a:t>
            </a:r>
          </a:p>
          <a:p>
            <a:pPr>
              <a:buNone/>
            </a:pPr>
            <a:r>
              <a:rPr lang="ru-RU" sz="8000" dirty="0" smtClean="0"/>
              <a:t>доброта,      мягкость,      сочувствие  сопереживание,  женственность.  </a:t>
            </a:r>
          </a:p>
          <a:p>
            <a:pPr>
              <a:buNone/>
            </a:pPr>
            <a:r>
              <a:rPr lang="ru-RU" sz="8000" dirty="0" smtClean="0"/>
              <a:t>Полоролевое  воспитание,  должно  начинаться  в  буквальном  смысле  с  </a:t>
            </a:r>
          </a:p>
          <a:p>
            <a:pPr>
              <a:buNone/>
            </a:pPr>
            <a:r>
              <a:rPr lang="ru-RU" sz="8000" dirty="0" smtClean="0"/>
              <a:t>пелёнок,  ведь  оно  означает  воспитывать   непросто   ребёнка,   а   </a:t>
            </a:r>
          </a:p>
          <a:p>
            <a:pPr>
              <a:buNone/>
            </a:pPr>
            <a:r>
              <a:rPr lang="ru-RU" sz="8000" dirty="0" smtClean="0"/>
              <a:t>представителя   определённого  пола.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6215081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8000" dirty="0" smtClean="0"/>
              <a:t>Учить  девочку  быть  именно  девочкой,  а  мальчика  именно  </a:t>
            </a:r>
          </a:p>
          <a:p>
            <a:pPr>
              <a:buNone/>
            </a:pPr>
            <a:r>
              <a:rPr lang="ru-RU" sz="8000" dirty="0" smtClean="0"/>
              <a:t>мальчиком. Работая  со  своими  детьми,  воспитывая  их,  наблюдая  за  </a:t>
            </a:r>
          </a:p>
          <a:p>
            <a:pPr>
              <a:buNone/>
            </a:pPr>
            <a:r>
              <a:rPr lang="ru-RU" sz="8000" dirty="0" smtClean="0"/>
              <a:t>ними  нам  всегда  хотелось    помочь  детям,  чтобы  они  научились  </a:t>
            </a:r>
          </a:p>
          <a:p>
            <a:pPr>
              <a:buNone/>
            </a:pPr>
            <a:r>
              <a:rPr lang="ru-RU" sz="8000" dirty="0" smtClean="0"/>
              <a:t>бережно,  заботливо относится друг к другу и окружающим. Мы</a:t>
            </a:r>
          </a:p>
          <a:p>
            <a:pPr>
              <a:buNone/>
            </a:pPr>
            <a:r>
              <a:rPr lang="ru-RU" sz="8000" dirty="0" smtClean="0"/>
              <a:t>стараемся, чтобы наши девочки были более мягкими, заботливыми, </a:t>
            </a:r>
          </a:p>
          <a:p>
            <a:pPr>
              <a:buNone/>
            </a:pPr>
            <a:r>
              <a:rPr lang="ru-RU" sz="8000" dirty="0" smtClean="0"/>
              <a:t>нежными,  а  на  мальчиков  возлагаем  роль  защитников-  сильных,  </a:t>
            </a:r>
          </a:p>
          <a:p>
            <a:pPr>
              <a:buNone/>
            </a:pPr>
            <a:r>
              <a:rPr lang="ru-RU" sz="8000" dirty="0" smtClean="0"/>
              <a:t>мужественных, храбрых. Мы знаем, что все дети должны уметь считать, </a:t>
            </a:r>
          </a:p>
          <a:p>
            <a:pPr>
              <a:buNone/>
            </a:pPr>
            <a:r>
              <a:rPr lang="ru-RU" sz="8000" dirty="0" smtClean="0"/>
              <a:t>писать, читать. Всем понадобятся  в  жизни  смекалка,  настойчивость,  </a:t>
            </a:r>
          </a:p>
          <a:p>
            <a:pPr>
              <a:buNone/>
            </a:pPr>
            <a:r>
              <a:rPr lang="ru-RU" sz="8000" dirty="0" smtClean="0"/>
              <a:t>вежливость.  Но  с  другой  стороны    кто  научит  их  сложному  этикету,  </a:t>
            </a:r>
          </a:p>
          <a:p>
            <a:pPr>
              <a:buNone/>
            </a:pPr>
            <a:r>
              <a:rPr lang="ru-RU" sz="8000" dirty="0" smtClean="0"/>
              <a:t>принятому  в  личных отношениях. Кто научит мальчиков- рыцарству, а </a:t>
            </a:r>
          </a:p>
          <a:p>
            <a:pPr>
              <a:buNone/>
            </a:pPr>
            <a:r>
              <a:rPr lang="ru-RU" sz="8000" dirty="0" smtClean="0"/>
              <a:t>девочек- женской мудрости. </a:t>
            </a:r>
          </a:p>
          <a:p>
            <a:pPr>
              <a:buNone/>
            </a:pPr>
            <a:r>
              <a:rPr lang="ru-RU" sz="8000" dirty="0" smtClean="0"/>
              <a:t>      В  реальной  жизни  ребенок,  развиваясь,  осознает  себя  как  </a:t>
            </a:r>
          </a:p>
          <a:p>
            <a:pPr>
              <a:buNone/>
            </a:pPr>
            <a:r>
              <a:rPr lang="ru-RU" sz="8000" dirty="0" smtClean="0"/>
              <a:t>представитель определенного пола. Абстрактного ребенка нет. Есть  </a:t>
            </a:r>
          </a:p>
          <a:p>
            <a:pPr>
              <a:buNone/>
            </a:pPr>
            <a:r>
              <a:rPr lang="ru-RU" sz="8000" dirty="0" smtClean="0"/>
              <a:t>конкретная  личность  -     мальчик  или  девочка.  Личность,  которая  </a:t>
            </a:r>
          </a:p>
          <a:p>
            <a:pPr>
              <a:buNone/>
            </a:pPr>
            <a:r>
              <a:rPr lang="ru-RU" sz="8000" dirty="0" smtClean="0"/>
              <a:t>«рождается      на   наших      глазах».   Исходя      из   этого,   начало  </a:t>
            </a:r>
          </a:p>
          <a:p>
            <a:pPr>
              <a:buNone/>
            </a:pPr>
            <a:r>
              <a:rPr lang="ru-RU" sz="8000" dirty="0" smtClean="0"/>
              <a:t>полоролевого воспитания следует отнести к дошкольному возрасту.  </a:t>
            </a:r>
          </a:p>
          <a:p>
            <a:pPr>
              <a:buNone/>
            </a:pPr>
            <a:r>
              <a:rPr lang="ru-RU" sz="8000" dirty="0" smtClean="0"/>
              <a:t>В  противном  случае  неизбежны  отклонения.  К  чему  они  могут  </a:t>
            </a:r>
          </a:p>
          <a:p>
            <a:pPr>
              <a:buNone/>
            </a:pPr>
            <a:r>
              <a:rPr lang="ru-RU" sz="8000" dirty="0" smtClean="0"/>
              <a:t>привести? К эмоциональному неблагополучию среди сверстников.  </a:t>
            </a:r>
          </a:p>
          <a:p>
            <a:pPr>
              <a:buNone/>
            </a:pPr>
            <a:r>
              <a:rPr lang="ru-RU" sz="8000" dirty="0" smtClean="0"/>
              <a:t>А  в  дальнейшем  –  стать  препятствием к  выполнению  семейных  и  </a:t>
            </a:r>
          </a:p>
          <a:p>
            <a:pPr>
              <a:buNone/>
            </a:pPr>
            <a:r>
              <a:rPr lang="ru-RU" sz="8000" dirty="0" smtClean="0"/>
              <a:t>общественных функций. </a:t>
            </a:r>
            <a:r>
              <a:rPr lang="ru-RU" dirty="0" err="1" smtClean="0"/>
              <a:t>ки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Планируемые результаты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sz="2600" dirty="0" smtClean="0"/>
              <a:t>   Расширены представления о внешних различиях мальчиков и девочек </a:t>
            </a:r>
          </a:p>
          <a:p>
            <a:pPr>
              <a:buFont typeface="Wingdings" pitchFamily="2" charset="2"/>
              <a:buChar char="v"/>
            </a:pPr>
            <a:r>
              <a:rPr lang="ru-RU" sz="2600" dirty="0" smtClean="0"/>
              <a:t>    Сформированы   умения   организовывать   игры,   отражающие  интересы мальчиков и девочек </a:t>
            </a:r>
          </a:p>
          <a:p>
            <a:pPr>
              <a:buFont typeface="Wingdings" pitchFamily="2" charset="2"/>
              <a:buChar char="v"/>
            </a:pPr>
            <a:r>
              <a:rPr lang="ru-RU" sz="2600" dirty="0" smtClean="0"/>
              <a:t>    Расширены   представления   о   роли   и  занятости   мужчин   и  женщин в семье и обществе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2014-03-07 09.39.30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500562" y="2071678"/>
            <a:ext cx="4407971" cy="3305978"/>
          </a:xfrm>
          <a:prstGeom prst="rect">
            <a:avLst/>
          </a:prstGeom>
          <a:ln>
            <a:solidFill>
              <a:srgbClr val="66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Реализация проекта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1108070"/>
          </a:xfrm>
        </p:spPr>
        <p:txBody>
          <a:bodyPr/>
          <a:lstStyle/>
          <a:p>
            <a:r>
              <a:rPr lang="ru-RU" dirty="0" smtClean="0">
                <a:solidFill>
                  <a:srgbClr val="6600CC"/>
                </a:solidFill>
              </a:rPr>
              <a:t>Совместная деятельность педагогов с детьми</a:t>
            </a:r>
            <a:endParaRPr lang="ru-RU" dirty="0">
              <a:solidFill>
                <a:srgbClr val="6600CC"/>
              </a:solidFill>
            </a:endParaRPr>
          </a:p>
        </p:txBody>
      </p:sp>
      <p:pic>
        <p:nvPicPr>
          <p:cNvPr id="7" name="Содержимое 6" descr="2014-03-07 09.39.42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357158" y="3000372"/>
            <a:ext cx="4040188" cy="3315893"/>
          </a:xfrm>
          <a:prstGeom prst="rect">
            <a:avLst/>
          </a:prstGeom>
          <a:ln>
            <a:solidFill>
              <a:srgbClr val="66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>
          <a:xfrm>
            <a:off x="4645025" y="1142984"/>
            <a:ext cx="4041775" cy="498317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Опрос детей «Мальчики и девочки, какие они?»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Организация совместных игр на формирование гендерной идентичности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Привлечение внимания детей к ролям для девочек и мальчиков в сюжетных играх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Анализ выбора настольно-печатных игр по полоролевому признаку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Реализация проекта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57158" y="1714488"/>
            <a:ext cx="4040188" cy="99695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6600CC"/>
                </a:solidFill>
              </a:rPr>
              <a:t>Взаимодействие педагогов</a:t>
            </a:r>
          </a:p>
          <a:p>
            <a:r>
              <a:rPr lang="ru-RU" dirty="0" smtClean="0">
                <a:solidFill>
                  <a:srgbClr val="6600CC"/>
                </a:solidFill>
              </a:rPr>
              <a:t> с родителями</a:t>
            </a:r>
            <a:endParaRPr lang="ru-RU" dirty="0">
              <a:solidFill>
                <a:srgbClr val="6600CC"/>
              </a:solidFill>
            </a:endParaRPr>
          </a:p>
        </p:txBody>
      </p:sp>
      <p:pic>
        <p:nvPicPr>
          <p:cNvPr id="10" name="Содержимое 9" descr="2013-11-07 11.49.31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214281" y="2857496"/>
            <a:ext cx="4214843" cy="3387331"/>
          </a:xfrm>
          <a:prstGeom prst="rect">
            <a:avLst/>
          </a:prstGeom>
          <a:ln>
            <a:solidFill>
              <a:srgbClr val="66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4645025" y="1214422"/>
            <a:ext cx="4041775" cy="535785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Анкетирование родителей «Что вы знаете о гендерном воспитании?»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Создание папки для родителей по гендерному воспитанию детей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Консультации для родителей мальчиков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Создание альбома «Наши мальчики»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Консультации для родителей девочек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Создание альбома «Наши девочки»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Оформление фоторепортажа «Вместе с мамой, вместе с папой»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1410</Words>
  <Application>Microsoft Office PowerPoint</Application>
  <PresentationFormat>Экран (4:3)</PresentationFormat>
  <Paragraphs>152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Мальчишки и девчонки, а также их родители</vt:lpstr>
      <vt:lpstr>Участники проекта:           родители   дети           воспитатели группы</vt:lpstr>
      <vt:lpstr>Слайд 3</vt:lpstr>
      <vt:lpstr>Актуализация проекта</vt:lpstr>
      <vt:lpstr>Слайд 5</vt:lpstr>
      <vt:lpstr>Слайд 6</vt:lpstr>
      <vt:lpstr>Планируемые результаты</vt:lpstr>
      <vt:lpstr>Реализация проекта</vt:lpstr>
      <vt:lpstr>Реализация проекта</vt:lpstr>
      <vt:lpstr>Результаты работы с детьми</vt:lpstr>
      <vt:lpstr>Слайд 11</vt:lpstr>
      <vt:lpstr>Слайд 12</vt:lpstr>
      <vt:lpstr>Реализация работы с родителями</vt:lpstr>
      <vt:lpstr>Слайд 14</vt:lpstr>
      <vt:lpstr>Консультации для родителей по гендерному воспитанию</vt:lpstr>
      <vt:lpstr>Консультации по гендерному воспитанию мальчиков</vt:lpstr>
      <vt:lpstr>Консультации по гендерному воспитанию девочек</vt:lpstr>
      <vt:lpstr>Фотоальбомы</vt:lpstr>
      <vt:lpstr>Фотоальбом «Вместе с мамой, вместе с папой»</vt:lpstr>
      <vt:lpstr>Подборка стихов о семье и о членах семьи</vt:lpstr>
      <vt:lpstr>Фоторепортаж</vt:lpstr>
      <vt:lpstr>Слайд 22</vt:lpstr>
      <vt:lpstr>Слайд 23</vt:lpstr>
      <vt:lpstr>Женские заботы!!!</vt:lpstr>
      <vt:lpstr>Слайд 25</vt:lpstr>
      <vt:lpstr>Мужские дела!!!</vt:lpstr>
      <vt:lpstr>Слайд 27</vt:lpstr>
      <vt:lpstr>Это интересно и важно!</vt:lpstr>
      <vt:lpstr>Вот такие мы!!!</vt:lpstr>
      <vt:lpstr>Вот такие мы!!!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Саша</dc:creator>
  <cp:lastModifiedBy>Саша</cp:lastModifiedBy>
  <cp:revision>39</cp:revision>
  <dcterms:created xsi:type="dcterms:W3CDTF">2014-02-08T20:45:51Z</dcterms:created>
  <dcterms:modified xsi:type="dcterms:W3CDTF">2014-09-25T16:50:02Z</dcterms:modified>
</cp:coreProperties>
</file>