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93DC02-4EE6-4523-AAC9-E17F7CEB29D7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445FF3-6D87-4FF3-940D-71A3340FCB1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DC02-4EE6-4523-AAC9-E17F7CEB29D7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5FF3-6D87-4FF3-940D-71A3340FCB1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DC02-4EE6-4523-AAC9-E17F7CEB29D7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5FF3-6D87-4FF3-940D-71A3340FCB1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DC02-4EE6-4523-AAC9-E17F7CEB29D7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5FF3-6D87-4FF3-940D-71A3340FCB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DC02-4EE6-4523-AAC9-E17F7CEB29D7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5FF3-6D87-4FF3-940D-71A3340FC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DC02-4EE6-4523-AAC9-E17F7CEB29D7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5FF3-6D87-4FF3-940D-71A3340FCB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DC02-4EE6-4523-AAC9-E17F7CEB29D7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5FF3-6D87-4FF3-940D-71A3340FCB1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DC02-4EE6-4523-AAC9-E17F7CEB29D7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5FF3-6D87-4FF3-940D-71A3340FCB1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DC02-4EE6-4523-AAC9-E17F7CEB29D7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5FF3-6D87-4FF3-940D-71A3340FC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DC02-4EE6-4523-AAC9-E17F7CEB29D7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5FF3-6D87-4FF3-940D-71A3340FC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DC02-4EE6-4523-AAC9-E17F7CEB29D7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5FF3-6D87-4FF3-940D-71A3340FC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293DC02-4EE6-4523-AAC9-E17F7CEB29D7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7445FF3-6D87-4FF3-940D-71A3340FC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Количественные собирательные числительные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800" dirty="0" smtClean="0"/>
              <a:t>Склонение и употребление</a:t>
            </a:r>
          </a:p>
          <a:p>
            <a:r>
              <a:rPr lang="ru-RU" dirty="0" smtClean="0"/>
              <a:t>Урок в 6 классе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7285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060848"/>
            <a:ext cx="7745505" cy="446449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Найдите и исправьте ошибки в числительных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</a:rPr>
              <a:t>С </a:t>
            </a:r>
            <a:r>
              <a:rPr lang="ru-RU" sz="2800" b="1" dirty="0" err="1" smtClean="0">
                <a:solidFill>
                  <a:srgbClr val="002060"/>
                </a:solidFill>
              </a:rPr>
              <a:t>полуторами</a:t>
            </a:r>
            <a:r>
              <a:rPr lang="ru-RU" sz="2800" b="1" dirty="0" smtClean="0">
                <a:solidFill>
                  <a:srgbClr val="002060"/>
                </a:solidFill>
              </a:rPr>
              <a:t> тоннами груза,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 err="1" smtClean="0">
                <a:solidFill>
                  <a:srgbClr val="002060"/>
                </a:solidFill>
              </a:rPr>
              <a:t>одинадцать</a:t>
            </a:r>
            <a:r>
              <a:rPr lang="ru-RU" sz="2800" b="1" dirty="0" smtClean="0">
                <a:solidFill>
                  <a:srgbClr val="002060"/>
                </a:solidFill>
              </a:rPr>
              <a:t> человек,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</a:rPr>
              <a:t>пятьюдесятью тремя килограммами,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</a:rPr>
              <a:t>о девяносто трех спортсменах,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</a:rPr>
              <a:t>четырьмя друзьями,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</a:rPr>
              <a:t>восьмью тетрадями,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</a:rPr>
              <a:t>к </a:t>
            </a:r>
            <a:r>
              <a:rPr lang="ru-RU" sz="2800" b="1" dirty="0" err="1" smtClean="0">
                <a:solidFill>
                  <a:srgbClr val="002060"/>
                </a:solidFill>
              </a:rPr>
              <a:t>трехстам</a:t>
            </a:r>
            <a:r>
              <a:rPr lang="ru-RU" sz="2800" b="1" dirty="0" smtClean="0">
                <a:solidFill>
                  <a:srgbClr val="002060"/>
                </a:solidFill>
              </a:rPr>
              <a:t> тридцати вагонам,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</a:rPr>
              <a:t>пятью </a:t>
            </a:r>
            <a:r>
              <a:rPr lang="ru-RU" sz="2800" b="1" dirty="0" err="1" smtClean="0">
                <a:solidFill>
                  <a:srgbClr val="002060"/>
                </a:solidFill>
              </a:rPr>
              <a:t>стами</a:t>
            </a:r>
            <a:r>
              <a:rPr lang="ru-RU" sz="2800" b="1" dirty="0" smtClean="0">
                <a:solidFill>
                  <a:srgbClr val="002060"/>
                </a:solidFill>
              </a:rPr>
              <a:t> пятьюдесятью рублями.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Языковая </a:t>
            </a:r>
            <a:r>
              <a:rPr lang="ru-RU" dirty="0" smtClean="0"/>
              <a:t>разминка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7868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К 2/3 (стакан), о 845 (ученики), 900 (километры), о 357 (килограммы), о 150 (тонны), 1,5 метрами, 50 брошюр, 458 экземплярами книг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Словарный диктант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223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55280285"/>
              </p:ext>
            </p:extLst>
          </p:nvPr>
        </p:nvGraphicFramePr>
        <p:xfrm>
          <a:off x="698500" y="2247900"/>
          <a:ext cx="7746999" cy="3917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82333"/>
                <a:gridCol w="2582333"/>
                <a:gridCol w="2582333"/>
              </a:tblGrid>
              <a:tr h="195870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 сущ., </a:t>
                      </a:r>
                      <a:r>
                        <a:rPr lang="ru-RU" b="1" dirty="0" err="1" smtClean="0"/>
                        <a:t>обознач</a:t>
                      </a:r>
                      <a:r>
                        <a:rPr lang="ru-RU" b="1" dirty="0" smtClean="0"/>
                        <a:t>. лиц муж. пола, детей и детенышей животных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 сущ., </a:t>
                      </a:r>
                      <a:r>
                        <a:rPr lang="ru-RU" b="1" dirty="0" err="1" smtClean="0"/>
                        <a:t>обознач</a:t>
                      </a:r>
                      <a:r>
                        <a:rPr lang="ru-RU" b="1" dirty="0" smtClean="0"/>
                        <a:t>. парные предметы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 сущ. только </a:t>
                      </a:r>
                      <a:r>
                        <a:rPr lang="ru-RU" b="1" dirty="0" err="1" smtClean="0"/>
                        <a:t>мн.ч</a:t>
                      </a:r>
                      <a:r>
                        <a:rPr lang="ru-RU" b="1" dirty="0" smtClean="0"/>
                        <a:t>.</a:t>
                      </a:r>
                      <a:endParaRPr lang="ru-RU" b="1" dirty="0"/>
                    </a:p>
                  </a:txBody>
                  <a:tcPr anchor="ctr"/>
                </a:tc>
              </a:tr>
              <a:tr h="195870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Трое малышей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Двое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лисят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Двое туфель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Трое ножниц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Двое ворот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Употребление собирательных числительных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xmlns="" val="260063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26171243"/>
              </p:ext>
            </p:extLst>
          </p:nvPr>
        </p:nvGraphicFramePr>
        <p:xfrm>
          <a:off x="698500" y="2247900"/>
          <a:ext cx="7747000" cy="30533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3500"/>
                <a:gridCol w="3873500"/>
              </a:tblGrid>
              <a:tr h="1526654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Оба</a:t>
                      </a:r>
                      <a:endParaRPr lang="ru-RU" sz="4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Обе</a:t>
                      </a:r>
                      <a:endParaRPr lang="ru-RU" sz="4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1526654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err="1" smtClean="0">
                          <a:solidFill>
                            <a:srgbClr val="002060"/>
                          </a:solidFill>
                        </a:rPr>
                        <a:t>М.р</a:t>
                      </a:r>
                      <a:r>
                        <a:rPr lang="ru-RU" sz="4400" b="1" dirty="0" smtClean="0">
                          <a:solidFill>
                            <a:srgbClr val="002060"/>
                          </a:solidFill>
                        </a:rPr>
                        <a:t>., </a:t>
                      </a:r>
                      <a:r>
                        <a:rPr lang="ru-RU" sz="4400" b="1" dirty="0" err="1" smtClean="0">
                          <a:solidFill>
                            <a:srgbClr val="002060"/>
                          </a:solidFill>
                        </a:rPr>
                        <a:t>ср.р</a:t>
                      </a:r>
                      <a:r>
                        <a:rPr lang="ru-RU" sz="4400" b="1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err="1" smtClean="0">
                          <a:solidFill>
                            <a:srgbClr val="002060"/>
                          </a:solidFill>
                        </a:rPr>
                        <a:t>Ж.р</a:t>
                      </a:r>
                      <a:r>
                        <a:rPr lang="ru-RU" sz="4400" b="1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/>
              <a:t>Употребление числительных оба (обе)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xmlns="" val="200917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Что такое собирательные числительные?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С какими существительными могут употребляться числительные двое, трое, четверо и т.д.?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Что вы знаете об особенностях числительных оба (обе)?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Подведение итогов урока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1108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С.104 – 105 – правило выучить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С. 105 – таблицу из № 228 перенести в опорный конспект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С. 106 – выучить словарные слова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№ 231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3331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82</TotalTime>
  <Words>201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Твердый переплет</vt:lpstr>
      <vt:lpstr>Количественные собирательные числительные</vt:lpstr>
      <vt:lpstr>Языковая разминка</vt:lpstr>
      <vt:lpstr>Словарный диктант</vt:lpstr>
      <vt:lpstr>Употребление собирательных числительных</vt:lpstr>
      <vt:lpstr>Употребление числительных оба (обе)</vt:lpstr>
      <vt:lpstr>Подведение итогов урока</vt:lpstr>
      <vt:lpstr>Домашнее задание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Количественные собирательные числительные</dc:title>
  <dc:creator>Sony</dc:creator>
  <cp:lastModifiedBy>кабинет ОБЖ</cp:lastModifiedBy>
  <cp:revision>6</cp:revision>
  <dcterms:created xsi:type="dcterms:W3CDTF">2012-12-03T14:41:42Z</dcterms:created>
  <dcterms:modified xsi:type="dcterms:W3CDTF">2012-12-04T07:44:34Z</dcterms:modified>
</cp:coreProperties>
</file>