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imghp" TargetMode="External"/><Relationship Id="rId2" Type="http://schemas.openxmlformats.org/officeDocument/2006/relationships/hyperlink" Target="https://yandex.ru/imag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0" y="2276872"/>
            <a:ext cx="36724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6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Практикум</a:t>
            </a:r>
            <a:br>
              <a:rPr lang="ru-RU" sz="3600" b="1" dirty="0">
                <a:solidFill>
                  <a:srgbClr val="FF6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sz="3100" b="1" cap="all" dirty="0">
                <a:solidFill>
                  <a:srgbClr val="FF6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Учимся </a:t>
            </a:r>
            <a:r>
              <a:rPr lang="ru-RU" sz="3100" b="1" cap="all" dirty="0" smtClean="0">
                <a:solidFill>
                  <a:srgbClr val="FF6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помогать вести семейное хозяйство</a:t>
            </a:r>
            <a:endParaRPr lang="ru-RU" sz="3100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589240"/>
            <a:ext cx="1254333" cy="50405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 Narrow" pitchFamily="34" charset="0"/>
              </a:rPr>
              <a:t>Урок 12</a:t>
            </a:r>
            <a:endParaRPr lang="ru-RU" b="1" dirty="0">
              <a:latin typeface="Arial Narrow" pitchFamily="34" charset="0"/>
            </a:endParaRPr>
          </a:p>
        </p:txBody>
      </p:sp>
      <p:pic>
        <p:nvPicPr>
          <p:cNvPr id="2" name="Picture 2" descr="C:\Users\Acer\Desktop\анимационные картинки\смешарики\smeshariki-avatari-3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788" y="684657"/>
            <a:ext cx="1592215" cy="15922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Acer\Desktop\анимационные картинки\смешарики\smeshariki-avatari-2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35" y="4597524"/>
            <a:ext cx="1800200" cy="1800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26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61256"/>
            <a:ext cx="561662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начала несколько правил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680520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1.</a:t>
            </a:r>
          </a:p>
          <a:p>
            <a:pPr marL="68580" indent="0">
              <a:buNone/>
            </a:pPr>
            <a:r>
              <a:rPr lang="ru-RU" b="1" dirty="0" smtClean="0"/>
              <a:t>«Бережливость лучше прибытка».</a:t>
            </a:r>
          </a:p>
          <a:p>
            <a:pPr marL="68580" indent="0" algn="just">
              <a:buNone/>
            </a:pPr>
            <a:r>
              <a:rPr lang="ru-RU" b="1" dirty="0"/>
              <a:t>Х</a:t>
            </a:r>
            <a:r>
              <a:rPr lang="ru-RU" b="1" dirty="0" smtClean="0"/>
              <a:t>озяйство надо вести разумно, продуманно расходовать имеющиеся средства. Это </a:t>
            </a:r>
            <a:r>
              <a:rPr lang="ru-RU" b="1" dirty="0" err="1" smtClean="0"/>
              <a:t>прави-ло</a:t>
            </a:r>
            <a:r>
              <a:rPr lang="ru-RU" b="1" dirty="0" smtClean="0"/>
              <a:t> рекомендует сохранять то, что мы имеем.</a:t>
            </a:r>
          </a:p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2.</a:t>
            </a:r>
          </a:p>
          <a:p>
            <a:pPr marL="68580" indent="0">
              <a:buNone/>
            </a:pPr>
            <a:r>
              <a:rPr lang="ru-RU" b="1" dirty="0" smtClean="0"/>
              <a:t>«В одиночку не одолеешь и кочку, артелью и через гору в пору».</a:t>
            </a:r>
          </a:p>
          <a:p>
            <a:pPr marL="68580" indent="0">
              <a:buNone/>
            </a:pPr>
            <a:r>
              <a:rPr lang="ru-RU" b="1" dirty="0" smtClean="0"/>
              <a:t>Успех в домашних делах обеспечивается со-</a:t>
            </a:r>
            <a:r>
              <a:rPr lang="ru-RU" b="1" dirty="0" err="1" smtClean="0"/>
              <a:t>трудничеством</a:t>
            </a:r>
            <a:r>
              <a:rPr lang="ru-RU" b="1" dirty="0" smtClean="0"/>
              <a:t> и взаимодействием </a:t>
            </a:r>
            <a:r>
              <a:rPr lang="ru-RU" b="1" dirty="0" err="1" smtClean="0"/>
              <a:t>домочад-цев</a:t>
            </a:r>
            <a:r>
              <a:rPr lang="ru-RU" b="1" dirty="0" smtClean="0"/>
              <a:t>. Все члены семьи участвуют на равных в организации хозяйства.</a:t>
            </a:r>
          </a:p>
          <a:p>
            <a:endParaRPr lang="ru-RU" sz="2600" b="1" dirty="0" smtClean="0"/>
          </a:p>
        </p:txBody>
      </p:sp>
      <p:pic>
        <p:nvPicPr>
          <p:cNvPr id="4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13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624854" cy="6731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Теперь несколько советов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7704856" cy="4896544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600" b="1" dirty="0" smtClean="0"/>
              <a:t>обросовестно выполняй свои </a:t>
            </a:r>
            <a:r>
              <a:rPr lang="ru-RU" sz="2600" b="1" dirty="0" err="1" smtClean="0"/>
              <a:t>обя-занности</a:t>
            </a:r>
            <a:r>
              <a:rPr lang="ru-RU" sz="2600" b="1" dirty="0" smtClean="0"/>
              <a:t> по хозяйству, не переклады-</a:t>
            </a:r>
          </a:p>
          <a:p>
            <a:pPr marL="265113" indent="95250">
              <a:buNone/>
            </a:pPr>
            <a:r>
              <a:rPr lang="ru-RU" sz="2600" b="1" dirty="0" err="1" smtClean="0"/>
              <a:t>вай</a:t>
            </a:r>
            <a:r>
              <a:rPr lang="ru-RU" sz="2600" b="1" dirty="0" smtClean="0"/>
              <a:t> их на других.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600" b="1" dirty="0" smtClean="0"/>
              <a:t>аучись обслуживать себя </a:t>
            </a:r>
            <a:r>
              <a:rPr lang="ru-RU" sz="2600" b="1" dirty="0" err="1" smtClean="0"/>
              <a:t>самостоя-тельно</a:t>
            </a:r>
            <a:r>
              <a:rPr lang="ru-RU" sz="2600" b="1" dirty="0" smtClean="0"/>
              <a:t>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600" b="1" dirty="0" smtClean="0"/>
              <a:t>омогай обслуживать младших и </a:t>
            </a:r>
            <a:r>
              <a:rPr lang="ru-RU" sz="2600" b="1" dirty="0" err="1" smtClean="0"/>
              <a:t>пожи-лых</a:t>
            </a:r>
            <a:r>
              <a:rPr lang="ru-RU" sz="2600" b="1" dirty="0" smtClean="0"/>
              <a:t>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600" b="1" dirty="0" smtClean="0"/>
              <a:t>важай труд других, будь аккуратным и бережливым.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2600" b="1" dirty="0" smtClean="0"/>
              <a:t>збегай расточительности, ищи резервы экономии.</a:t>
            </a:r>
            <a:endParaRPr lang="ru-RU" sz="2600" b="1" dirty="0"/>
          </a:p>
        </p:txBody>
      </p:sp>
      <p:pic>
        <p:nvPicPr>
          <p:cNvPr id="4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11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590477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Решаем практические задачи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064896" cy="93610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1.Составь список обязанностей членов своей </a:t>
            </a:r>
          </a:p>
          <a:p>
            <a:pPr marL="68580" indent="0">
              <a:buNone/>
            </a:pPr>
            <a:r>
              <a:rPr lang="ru-RU" dirty="0" smtClean="0"/>
              <a:t>семьи:</a:t>
            </a:r>
            <a:endParaRPr lang="ru-RU" dirty="0"/>
          </a:p>
        </p:txBody>
      </p:sp>
      <p:pic>
        <p:nvPicPr>
          <p:cNvPr id="4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822717"/>
              </p:ext>
            </p:extLst>
          </p:nvPr>
        </p:nvGraphicFramePr>
        <p:xfrm>
          <a:off x="683568" y="3140968"/>
          <a:ext cx="7776864" cy="31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/>
                <a:gridCol w="5616624"/>
              </a:tblGrid>
              <a:tr h="543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Член семьи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Семейные обязанности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8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0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23653"/>
            <a:ext cx="7704856" cy="132137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600" dirty="0" smtClean="0"/>
              <a:t>2. Чтобы отпраздновать свой день рождения, составь меню праздничного обеда и рас-считай его стоимость.</a:t>
            </a:r>
            <a:endParaRPr lang="ru-RU" sz="2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590477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Решаем практические задачи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864642" y="3613666"/>
            <a:ext cx="341471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/>
              <a:t>Праздничный обед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112060"/>
              </p:ext>
            </p:extLst>
          </p:nvPr>
        </p:nvGraphicFramePr>
        <p:xfrm>
          <a:off x="827585" y="4182491"/>
          <a:ext cx="7375899" cy="1622772"/>
        </p:xfrm>
        <a:graphic>
          <a:graphicData uri="http://schemas.openxmlformats.org/drawingml/2006/table">
            <a:tbl>
              <a:tblPr firstRow="1" firstCol="1" bandRow="1"/>
              <a:tblGrid>
                <a:gridCol w="2458376"/>
                <a:gridCol w="2458376"/>
                <a:gridCol w="2459147"/>
              </a:tblGrid>
              <a:tr h="405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закуски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основное блюдо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десерт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06542" y="580526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стоимость	 	</a:t>
            </a:r>
            <a:r>
              <a:rPr lang="ru-RU" dirty="0" smtClean="0"/>
              <a:t>стоимость </a:t>
            </a:r>
            <a:r>
              <a:rPr lang="ru-RU" dirty="0"/>
              <a:t>		стоимость</a:t>
            </a:r>
          </a:p>
          <a:p>
            <a:r>
              <a:rPr lang="ru-RU" dirty="0"/>
              <a:t>____________ 		</a:t>
            </a:r>
            <a:r>
              <a:rPr lang="ru-RU" dirty="0" smtClean="0"/>
              <a:t>_____________ </a:t>
            </a:r>
            <a:r>
              <a:rPr lang="ru-RU" dirty="0"/>
              <a:t>		_____________</a:t>
            </a:r>
          </a:p>
        </p:txBody>
      </p:sp>
    </p:spTree>
    <p:extLst>
      <p:ext uri="{BB962C8B-B14F-4D97-AF65-F5344CB8AC3E}">
        <p14:creationId xmlns:p14="http://schemas.microsoft.com/office/powerpoint/2010/main" val="326783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7137357" cy="1296144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ru-RU" sz="2600" b="1" dirty="0" smtClean="0"/>
              <a:t>3. Заполни таблицу, указав какие ресурсы необходимы для удовлетворения следую-</a:t>
            </a:r>
            <a:r>
              <a:rPr lang="ru-RU" sz="2600" b="1" dirty="0" err="1" smtClean="0"/>
              <a:t>щих</a:t>
            </a:r>
            <a:r>
              <a:rPr lang="ru-RU" sz="2600" b="1" dirty="0" smtClean="0"/>
              <a:t> потребностей:</a:t>
            </a:r>
            <a:endParaRPr lang="ru-RU" sz="26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608" y="661256"/>
            <a:ext cx="583276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Решаем практические задачи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033925"/>
              </p:ext>
            </p:extLst>
          </p:nvPr>
        </p:nvGraphicFramePr>
        <p:xfrm>
          <a:off x="1041975" y="3356992"/>
          <a:ext cx="7159877" cy="2974075"/>
        </p:xfrm>
        <a:graphic>
          <a:graphicData uri="http://schemas.openxmlformats.org/drawingml/2006/table">
            <a:tbl>
              <a:tblPr firstRow="1" firstCol="1" bandRow="1"/>
              <a:tblGrid>
                <a:gridCol w="2377353"/>
                <a:gridCol w="4782524"/>
              </a:tblGrid>
              <a:tr h="380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потребности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ресурсы для их удовлетворения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в пище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в чистоте и уюте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в тепле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в общении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в безопасности жилища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08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653136"/>
            <a:ext cx="8065012" cy="1656183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b="1" dirty="0" smtClean="0"/>
              <a:t>чебник,  с. 38-39,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b="1" dirty="0" smtClean="0"/>
              <a:t>адание в рабочей тетради: зад. 8 с. 23.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b="1" dirty="0" smtClean="0"/>
              <a:t>аписать по часам и минутам свои занятия в течение дня на протяжении недели.</a:t>
            </a:r>
            <a:endParaRPr lang="ru-RU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5976664" cy="745152"/>
          </a:xfrm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chemeClr val="tx2"/>
                </a:solidFill>
              </a:rPr>
              <a:t>Домашнее задание</a:t>
            </a:r>
            <a:r>
              <a:rPr lang="ru-RU" b="1" u="sng" dirty="0" smtClean="0">
                <a:solidFill>
                  <a:schemeClr val="tx2"/>
                </a:solidFill>
              </a:rPr>
              <a:t>: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Picture 2" descr="C:\Users\Acer\Desktop\анимационные картинки\смайл на диване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926" y="1898284"/>
            <a:ext cx="2956148" cy="20420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73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Несколько слов для учителя: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48965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Курс подготовлен к УМК: Обществознание. 5 класс. </a:t>
            </a:r>
            <a:r>
              <a:rPr lang="ru-RU" u="sng" dirty="0" smtClean="0"/>
              <a:t>Учебник</a:t>
            </a:r>
            <a:r>
              <a:rPr lang="ru-RU" dirty="0" smtClean="0"/>
              <a:t> для общеобразовательных учреждений. Под редакцией Л.Н. Боголюбова, Л.Ф. Ивановой. - М.: Просвещение, 2012.</a:t>
            </a:r>
          </a:p>
          <a:p>
            <a:pPr algn="just"/>
            <a:r>
              <a:rPr lang="ru-RU" u="sng" dirty="0" smtClean="0"/>
              <a:t>Рабочая тетрадь</a:t>
            </a:r>
            <a:r>
              <a:rPr lang="ru-RU" dirty="0" smtClean="0"/>
              <a:t>: </a:t>
            </a:r>
            <a:r>
              <a:rPr lang="ru-RU" dirty="0" err="1" smtClean="0"/>
              <a:t>Л.Ф.Иванова</a:t>
            </a:r>
            <a:r>
              <a:rPr lang="ru-RU" dirty="0" smtClean="0"/>
              <a:t>, Я.В. </a:t>
            </a:r>
            <a:r>
              <a:rPr lang="ru-RU" dirty="0" err="1" smtClean="0"/>
              <a:t>Хотеенкова</a:t>
            </a:r>
            <a:r>
              <a:rPr lang="ru-RU" dirty="0" smtClean="0"/>
              <a:t>. Обществознание. 5 класс. Пособие для учащихся общеобразовательных учреждений. - М.: Просвещение, 2012.</a:t>
            </a:r>
          </a:p>
          <a:p>
            <a:pPr algn="just"/>
            <a:r>
              <a:rPr lang="ru-RU" u="sng" dirty="0" smtClean="0"/>
              <a:t>Методическое пособие</a:t>
            </a:r>
            <a:r>
              <a:rPr lang="ru-RU" dirty="0" smtClean="0"/>
              <a:t>:  Методические рекомендации к учебнику «Обществоведение: гражданин, общество, государство»: 5 </a:t>
            </a:r>
            <a:r>
              <a:rPr lang="ru-RU" dirty="0" err="1" smtClean="0"/>
              <a:t>кл</a:t>
            </a:r>
            <a:r>
              <a:rPr lang="ru-RU" dirty="0" smtClean="0"/>
              <a:t>.: Пособие для учителя/Л.Н. Боголюбов, Н.Ф. Виноградник, Н.И. Городецкая и др.; под ред. Л.Ф. Ивановой. М.: Просвещение, 2003.</a:t>
            </a:r>
          </a:p>
          <a:p>
            <a:pPr algn="just"/>
            <a:r>
              <a:rPr lang="ru-RU" dirty="0" smtClean="0"/>
              <a:t>При разработке Презентаций использовалась Рабочая тетрадь по обществоведению: 5 класс/ А.С. Митькин.- М.: Экзамен, 2012.</a:t>
            </a:r>
          </a:p>
          <a:p>
            <a:pPr algn="just"/>
            <a:r>
              <a:rPr lang="ru-RU" dirty="0" smtClean="0"/>
              <a:t>В презентациях использованы иллюстрации из открытого банка иллюстраций Яндекс и Гугл : </a:t>
            </a:r>
            <a:r>
              <a:rPr lang="en-US" dirty="0">
                <a:hlinkClick r:id="rId2"/>
              </a:rPr>
              <a:t>https://yandex.ru/images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;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www.google.ru/imghp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88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</TotalTime>
  <Words>383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Презентация PowerPoint</vt:lpstr>
      <vt:lpstr>Для начала несколько правил</vt:lpstr>
      <vt:lpstr>Теперь несколько советов</vt:lpstr>
      <vt:lpstr>Решаем практические задачи</vt:lpstr>
      <vt:lpstr>Решаем практические задачи</vt:lpstr>
      <vt:lpstr>Решаем практические задачи</vt:lpstr>
      <vt:lpstr>Домашнее задание:</vt:lpstr>
      <vt:lpstr>Несколько слов для учителя: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15</cp:revision>
  <dcterms:created xsi:type="dcterms:W3CDTF">2012-07-13T15:30:53Z</dcterms:created>
  <dcterms:modified xsi:type="dcterms:W3CDTF">2015-06-01T18:56:20Z</dcterms:modified>
</cp:coreProperties>
</file>