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172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3"/>
            <c:bubble3D val="0"/>
            <c:explosion val="2"/>
          </c:dPt>
          <c:cat>
            <c:strRef>
              <c:f>Лист1!$A$2:$A$12</c:f>
              <c:strCache>
                <c:ptCount val="11"/>
                <c:pt idx="0">
                  <c:v>сон</c:v>
                </c:pt>
                <c:pt idx="1">
                  <c:v>еда</c:v>
                </c:pt>
                <c:pt idx="2">
                  <c:v>спорт</c:v>
                </c:pt>
                <c:pt idx="3">
                  <c:v>занятия в школе</c:v>
                </c:pt>
                <c:pt idx="4">
                  <c:v>домашние дела</c:v>
                </c:pt>
                <c:pt idx="5">
                  <c:v>общение сдрузьями</c:v>
                </c:pt>
                <c:pt idx="6">
                  <c:v>прогулка</c:v>
                </c:pt>
                <c:pt idx="7">
                  <c:v>чтение</c:v>
                </c:pt>
                <c:pt idx="8">
                  <c:v>просмотр телевизора</c:v>
                </c:pt>
                <c:pt idx="9">
                  <c:v>компьютер</c:v>
                </c:pt>
                <c:pt idx="10">
                  <c:v>хобби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</c:v>
                </c:pt>
                <c:pt idx="1">
                  <c:v>1</c:v>
                </c:pt>
                <c:pt idx="2">
                  <c:v>1</c:v>
                </c:pt>
                <c:pt idx="3">
                  <c:v>6</c:v>
                </c:pt>
                <c:pt idx="4">
                  <c:v>0.5</c:v>
                </c:pt>
                <c:pt idx="5">
                  <c:v>2</c:v>
                </c:pt>
                <c:pt idx="6">
                  <c:v>2</c:v>
                </c:pt>
                <c:pt idx="7">
                  <c:v>0.5</c:v>
                </c:pt>
                <c:pt idx="8">
                  <c:v>0.5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20471071503348"/>
          <c:y val="0"/>
          <c:w val="0.36188092708885927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imghp" TargetMode="External"/><Relationship Id="rId2" Type="http://schemas.openxmlformats.org/officeDocument/2006/relationships/hyperlink" Target="https://yandex.ru/imag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2564904"/>
            <a:ext cx="3672408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6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Практикум</a:t>
            </a:r>
            <a:br>
              <a:rPr lang="ru-RU" sz="3600" b="1" dirty="0">
                <a:solidFill>
                  <a:srgbClr val="FF6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3100" b="1" cap="all" dirty="0">
                <a:solidFill>
                  <a:srgbClr val="FF6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Учимся </a:t>
            </a:r>
            <a:r>
              <a:rPr lang="ru-RU" sz="3100" b="1" cap="all" dirty="0" smtClean="0">
                <a:solidFill>
                  <a:srgbClr val="FF67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распределять своё время</a:t>
            </a:r>
            <a:endParaRPr lang="ru-RU" sz="3100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589240"/>
            <a:ext cx="1254333" cy="50405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Narrow" pitchFamily="34" charset="0"/>
              </a:rPr>
              <a:t>Урок 13</a:t>
            </a:r>
            <a:endParaRPr lang="ru-RU" b="1" dirty="0">
              <a:latin typeface="Arial Narrow" pitchFamily="34" charset="0"/>
            </a:endParaRPr>
          </a:p>
        </p:txBody>
      </p:sp>
      <p:pic>
        <p:nvPicPr>
          <p:cNvPr id="1027" name="Picture 3" descr="C:\Users\Acer\Desktop\анимационные картинки\смешарики\smeshariki-avatari-1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34" y="4437112"/>
            <a:ext cx="1872208" cy="18722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анимационные картинки\смешарики\smeshariki-avatari-3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42" y="469358"/>
            <a:ext cx="1728193" cy="17281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69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264696" cy="15841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 Шварц. Из Сказки о потерянном времени.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9818"/>
            <a:ext cx="7992888" cy="3739462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2600" b="1" dirty="0" smtClean="0"/>
              <a:t>«Вот ведь как, оказывается, устроено на свете: человек, который понапрасну теряет время, сам не замечает, как стареет. И злые волшебники разведали об этом и давай ловить ребят, теряющих время понапрасну. И вот поймали волшебники Петю Зубова, и ещё одного мальчика, и ещё двух девочек и превратили их в стариков. Состарились бедные </a:t>
            </a:r>
            <a:r>
              <a:rPr lang="ru-RU" sz="2600" b="1" dirty="0"/>
              <a:t>дети и сами того не заметили: </a:t>
            </a:r>
            <a:r>
              <a:rPr lang="ru-RU" sz="2600" b="1" dirty="0" smtClean="0"/>
              <a:t>ведь</a:t>
            </a:r>
            <a:endParaRPr lang="ru-RU" sz="2600" b="1" dirty="0"/>
          </a:p>
        </p:txBody>
      </p:sp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4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7"/>
            <a:ext cx="7920880" cy="3240360"/>
          </a:xfrm>
        </p:spPr>
        <p:txBody>
          <a:bodyPr/>
          <a:lstStyle/>
          <a:p>
            <a:pPr marL="68580" indent="0">
              <a:buNone/>
            </a:pPr>
            <a:r>
              <a:rPr lang="ru-RU" sz="2600" b="1" dirty="0"/>
              <a:t>человек, </a:t>
            </a:r>
            <a:r>
              <a:rPr lang="ru-RU" sz="2600" b="1" dirty="0" smtClean="0"/>
              <a:t>напрасно </a:t>
            </a:r>
            <a:r>
              <a:rPr lang="ru-RU" sz="2600" b="1" dirty="0"/>
              <a:t>теряющий время, </a:t>
            </a:r>
            <a:endParaRPr lang="ru-RU" sz="2600" b="1" dirty="0" smtClean="0"/>
          </a:p>
          <a:p>
            <a:pPr marL="68580" indent="0">
              <a:buNone/>
            </a:pPr>
            <a:r>
              <a:rPr lang="ru-RU" sz="2600" b="1" dirty="0" smtClean="0"/>
              <a:t>не </a:t>
            </a:r>
            <a:r>
              <a:rPr lang="ru-RU" sz="2600" b="1" dirty="0"/>
              <a:t>замечает, как стареет. </a:t>
            </a:r>
            <a:r>
              <a:rPr lang="ru-RU" sz="2600" b="1" dirty="0" smtClean="0"/>
              <a:t>А </a:t>
            </a:r>
            <a:r>
              <a:rPr lang="ru-RU" sz="2600" b="1" dirty="0"/>
              <a:t>время, потерянное ребятами, забрали </a:t>
            </a:r>
            <a:r>
              <a:rPr lang="ru-RU" sz="2600" b="1" dirty="0" err="1" smtClean="0"/>
              <a:t>волше</a:t>
            </a:r>
            <a:r>
              <a:rPr lang="ru-RU" sz="2600" b="1" dirty="0" smtClean="0"/>
              <a:t>-</a:t>
            </a:r>
          </a:p>
          <a:p>
            <a:pPr marL="68580" indent="0">
              <a:buNone/>
            </a:pPr>
            <a:r>
              <a:rPr lang="ru-RU" sz="2600" b="1" dirty="0" err="1" smtClean="0"/>
              <a:t>бники</a:t>
            </a:r>
            <a:r>
              <a:rPr lang="ru-RU" sz="2600" b="1" dirty="0" smtClean="0"/>
              <a:t> </a:t>
            </a:r>
            <a:r>
              <a:rPr lang="ru-RU" sz="2600" b="1" dirty="0"/>
              <a:t>себе. И стали волшебники малыми ребятами, а ребята старыми стариками.</a:t>
            </a:r>
          </a:p>
          <a:p>
            <a:pPr marL="68580" indent="0">
              <a:buNone/>
            </a:pPr>
            <a:r>
              <a:rPr lang="ru-RU" sz="2600" b="1" dirty="0"/>
              <a:t>Как быть?</a:t>
            </a:r>
          </a:p>
          <a:p>
            <a:pPr marL="68580" indent="0">
              <a:buNone/>
            </a:pPr>
            <a:r>
              <a:rPr lang="ru-RU" sz="2600" b="1" dirty="0"/>
              <a:t>Что делать?»</a:t>
            </a:r>
          </a:p>
          <a:p>
            <a:endParaRPr lang="ru-RU" dirty="0"/>
          </a:p>
        </p:txBody>
      </p:sp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4221088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Придумай своё продолжение этой сказки.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483264"/>
            <a:ext cx="3568478" cy="26763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62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568863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 круговую диаграмму своего дня.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28184" y="2204864"/>
            <a:ext cx="27043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Какую часть суток </a:t>
            </a:r>
            <a:r>
              <a:rPr lang="ru-RU" sz="2400" b="1" dirty="0" err="1" smtClean="0">
                <a:solidFill>
                  <a:schemeClr val="tx2"/>
                </a:solidFill>
              </a:rPr>
              <a:t>занима</a:t>
            </a:r>
            <a:r>
              <a:rPr lang="ru-RU" sz="2400" b="1" dirty="0" smtClean="0">
                <a:solidFill>
                  <a:schemeClr val="tx2"/>
                </a:solidFill>
              </a:rPr>
              <a:t>-ют сон, еда, спорт, занятия в школе, дома-</a:t>
            </a:r>
            <a:r>
              <a:rPr lang="ru-RU" sz="2400" b="1" dirty="0" err="1" smtClean="0">
                <a:solidFill>
                  <a:schemeClr val="tx2"/>
                </a:solidFill>
              </a:rPr>
              <a:t>шние</a:t>
            </a:r>
            <a:r>
              <a:rPr lang="ru-RU" sz="2400" b="1" dirty="0" smtClean="0">
                <a:solidFill>
                  <a:schemeClr val="tx2"/>
                </a:solidFill>
              </a:rPr>
              <a:t> дела, об-</a:t>
            </a:r>
            <a:r>
              <a:rPr lang="ru-RU" sz="2400" b="1" dirty="0" err="1" smtClean="0">
                <a:solidFill>
                  <a:schemeClr val="tx2"/>
                </a:solidFill>
              </a:rPr>
              <a:t>щение</a:t>
            </a:r>
            <a:r>
              <a:rPr lang="ru-RU" sz="2400" b="1" dirty="0" smtClean="0">
                <a:solidFill>
                  <a:schemeClr val="tx2"/>
                </a:solidFill>
              </a:rPr>
              <a:t> с </a:t>
            </a:r>
            <a:r>
              <a:rPr lang="ru-RU" sz="2400" b="1" dirty="0" err="1" smtClean="0">
                <a:solidFill>
                  <a:schemeClr val="tx2"/>
                </a:solidFill>
              </a:rPr>
              <a:t>друзь-ями</a:t>
            </a:r>
            <a:r>
              <a:rPr lang="ru-RU" sz="2400" b="1" dirty="0" smtClean="0">
                <a:solidFill>
                  <a:schemeClr val="tx2"/>
                </a:solidFill>
              </a:rPr>
              <a:t>, прогулка, чтение, про-смотр </a:t>
            </a:r>
            <a:r>
              <a:rPr lang="ru-RU" sz="2400" b="1" dirty="0" err="1" smtClean="0">
                <a:solidFill>
                  <a:schemeClr val="tx2"/>
                </a:solidFill>
              </a:rPr>
              <a:t>телеви-зора</a:t>
            </a:r>
            <a:r>
              <a:rPr lang="ru-RU" sz="2400" b="1" dirty="0" smtClean="0">
                <a:solidFill>
                  <a:schemeClr val="tx2"/>
                </a:solidFill>
              </a:rPr>
              <a:t>, хобби и т.д.?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11941728"/>
              </p:ext>
            </p:extLst>
          </p:nvPr>
        </p:nvGraphicFramePr>
        <p:xfrm>
          <a:off x="26967" y="1556793"/>
          <a:ext cx="622818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048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10000"/>
            <a:ext cx="7776864" cy="398566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2600" b="1" dirty="0" smtClean="0"/>
              <a:t>Хозяин дома включил освещение во всей квартире и несколько бытовых приборов. Одновременно он включил воду и, забыв об этом, сел работать на компьютере.</a:t>
            </a:r>
          </a:p>
          <a:p>
            <a:pPr marL="68580" indent="0">
              <a:buNone/>
            </a:pPr>
            <a:endParaRPr lang="ru-RU" sz="2600" b="1" dirty="0" smtClean="0"/>
          </a:p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каким нежелательным последствиям приведёт такое использование ресурсов в быту?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583276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Решаем практические задачи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02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25144"/>
            <a:ext cx="6777317" cy="1467525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b="1" dirty="0" smtClean="0"/>
              <a:t>чебник, сс. 47-48.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 smtClean="0"/>
              <a:t>адания в рабочей тетради:</a:t>
            </a:r>
          </a:p>
          <a:p>
            <a:pPr marL="68580" indent="0">
              <a:buNone/>
            </a:pPr>
            <a:r>
              <a:rPr lang="ru-RU" b="1" dirty="0"/>
              <a:t>з</a:t>
            </a:r>
            <a:r>
              <a:rPr lang="ru-RU" b="1" dirty="0" smtClean="0"/>
              <a:t>ад. 8 с. 28; вспомнить зад. 3 сс.14-15.</a:t>
            </a:r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048790" cy="817160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chemeClr val="tx2"/>
                </a:solidFill>
              </a:rPr>
              <a:t>Домашнее задание</a:t>
            </a:r>
            <a:r>
              <a:rPr lang="ru-RU" b="1" u="sng" dirty="0" smtClean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Picture 2" descr="C:\Users\Acer\Desktop\анимационные картинки\смайл на диване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926" y="1898284"/>
            <a:ext cx="2956148" cy="2042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02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Несколько слов для учителя: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Курс подготовлен к УМК: Обществознание. 5 класс. </a:t>
            </a:r>
            <a:r>
              <a:rPr lang="ru-RU" u="sng" dirty="0" smtClean="0"/>
              <a:t>Учебник</a:t>
            </a:r>
            <a:r>
              <a:rPr lang="ru-RU" dirty="0" smtClean="0"/>
              <a:t> для общеобразовательных учреждений. Под редакцией Л.Н. Боголюбова, Л.Ф. Ивановой. - М.: Просвещение, 2012.</a:t>
            </a:r>
          </a:p>
          <a:p>
            <a:pPr algn="just"/>
            <a:r>
              <a:rPr lang="ru-RU" u="sng" dirty="0" smtClean="0"/>
              <a:t>Рабочая тетрадь</a:t>
            </a:r>
            <a:r>
              <a:rPr lang="ru-RU" dirty="0" smtClean="0"/>
              <a:t>: </a:t>
            </a:r>
            <a:r>
              <a:rPr lang="ru-RU" dirty="0" err="1" smtClean="0"/>
              <a:t>Л.Ф.Иванова</a:t>
            </a:r>
            <a:r>
              <a:rPr lang="ru-RU" dirty="0" smtClean="0"/>
              <a:t>, Я.В. </a:t>
            </a:r>
            <a:r>
              <a:rPr lang="ru-RU" dirty="0" err="1" smtClean="0"/>
              <a:t>Хотеенкова</a:t>
            </a:r>
            <a:r>
              <a:rPr lang="ru-RU" dirty="0" smtClean="0"/>
              <a:t>. Обществознание. 5 класс. Пособие для учащихся общеобразовательных учреждений. - М.: Просвещение, 2012.</a:t>
            </a:r>
          </a:p>
          <a:p>
            <a:pPr algn="just"/>
            <a:r>
              <a:rPr lang="ru-RU" u="sng" dirty="0" smtClean="0"/>
              <a:t>Методическое пособие</a:t>
            </a:r>
            <a:r>
              <a:rPr lang="ru-RU" dirty="0" smtClean="0"/>
              <a:t>:  Методические рекомендации к учебнику «Обществоведение: гражданин, общество, государство»: 5 </a:t>
            </a:r>
            <a:r>
              <a:rPr lang="ru-RU" dirty="0" err="1" smtClean="0"/>
              <a:t>кл</a:t>
            </a:r>
            <a:r>
              <a:rPr lang="ru-RU" dirty="0" smtClean="0"/>
              <a:t>.: Пособие для учителя/Л.Н. Боголюбов, Н.Ф. Виноградник, Н.И. Городецкая и др.; под ред. Л.Ф. Ивановой. М.: Просвещение, 2003.</a:t>
            </a:r>
          </a:p>
          <a:p>
            <a:pPr algn="just"/>
            <a:r>
              <a:rPr lang="ru-RU" dirty="0" smtClean="0"/>
              <a:t>При разработке Презентаций использовалась Рабочая тетрадь по обществоведению: 5 класс/ А.С. Митькин.- М.: Экзамен, 2012.</a:t>
            </a:r>
          </a:p>
          <a:p>
            <a:pPr algn="just"/>
            <a:r>
              <a:rPr lang="ru-RU" dirty="0" smtClean="0"/>
              <a:t>В презентациях использованы иллюстрации из открытого банка иллюстраций Яндекс и Гугл : </a:t>
            </a:r>
            <a:r>
              <a:rPr lang="en-US" dirty="0">
                <a:hlinkClick r:id="rId2"/>
              </a:rPr>
              <a:t>https://yandex.ru/images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;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www.google.ru/imghp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8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124</TotalTime>
  <Words>391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Презентация PowerPoint</vt:lpstr>
      <vt:lpstr>Е. Шварц. Из Сказки о потерянном времени.</vt:lpstr>
      <vt:lpstr>Презентация PowerPoint</vt:lpstr>
      <vt:lpstr>Составь круговую диаграмму своего дня.</vt:lpstr>
      <vt:lpstr>Решаем практические задачи</vt:lpstr>
      <vt:lpstr>Домашнее задание:</vt:lpstr>
      <vt:lpstr>Несколько слов для учителя: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15</cp:revision>
  <dcterms:created xsi:type="dcterms:W3CDTF">2012-07-13T15:31:22Z</dcterms:created>
  <dcterms:modified xsi:type="dcterms:W3CDTF">2015-06-01T18:56:36Z</dcterms:modified>
</cp:coreProperties>
</file>