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6" r:id="rId3"/>
    <p:sldId id="259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F9FB"/>
    <a:srgbClr val="F9CBE5"/>
    <a:srgbClr val="B9CAFF"/>
    <a:srgbClr val="A50021"/>
    <a:srgbClr val="9063EB"/>
    <a:srgbClr val="CEFACE"/>
    <a:srgbClr val="96F496"/>
    <a:srgbClr val="D0DE7E"/>
    <a:srgbClr val="DBFDDD"/>
    <a:srgbClr val="FFBBA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1A543-DC9B-4837-91BF-D1CE5C7AC05B}" type="doc">
      <dgm:prSet loTypeId="urn:microsoft.com/office/officeart/2005/8/layout/defaul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1DD7716-7838-4043-989D-0E92DA7CAA02}">
      <dgm:prSet phldrT="[Текст]" custT="1"/>
      <dgm:spPr/>
      <dgm:t>
        <a:bodyPr/>
        <a:lstStyle/>
        <a:p>
          <a:r>
            <a:rPr lang="ru-RU" sz="1800" b="1" dirty="0" smtClean="0"/>
            <a:t>Ознакомление с документами по защите прав и достоинства  ребёнка</a:t>
          </a:r>
          <a:endParaRPr lang="ru-RU" sz="1800" b="1" dirty="0"/>
        </a:p>
      </dgm:t>
    </dgm:pt>
    <dgm:pt modelId="{584869DF-9AB3-4D5A-B365-470F556294B1}" type="parTrans" cxnId="{BC11E9FD-82CE-4B33-B218-E66382F7FF24}">
      <dgm:prSet/>
      <dgm:spPr/>
      <dgm:t>
        <a:bodyPr/>
        <a:lstStyle/>
        <a:p>
          <a:endParaRPr lang="ru-RU"/>
        </a:p>
      </dgm:t>
    </dgm:pt>
    <dgm:pt modelId="{E35B444B-3617-4B36-8824-3BEAC887E24F}" type="sibTrans" cxnId="{BC11E9FD-82CE-4B33-B218-E66382F7FF24}">
      <dgm:prSet/>
      <dgm:spPr/>
      <dgm:t>
        <a:bodyPr/>
        <a:lstStyle/>
        <a:p>
          <a:endParaRPr lang="ru-RU"/>
        </a:p>
      </dgm:t>
    </dgm:pt>
    <dgm:pt modelId="{5BBD1EB6-EFFC-4602-89E5-4AC37C66EDFD}">
      <dgm:prSet phldrT="[Текст]" custT="1"/>
      <dgm:spPr/>
      <dgm:t>
        <a:bodyPr/>
        <a:lstStyle/>
        <a:p>
          <a:r>
            <a:rPr lang="ru-RU" sz="1800" b="1" dirty="0" smtClean="0"/>
            <a:t>Повышение уровня правовой культуры </a:t>
          </a:r>
          <a:endParaRPr lang="ru-RU" sz="1800" b="1" dirty="0"/>
        </a:p>
      </dgm:t>
    </dgm:pt>
    <dgm:pt modelId="{86794155-A7D3-460D-97FD-CD7AF9D84AF8}" type="parTrans" cxnId="{E394DF2F-A9F4-4340-99F3-798917C8AD04}">
      <dgm:prSet/>
      <dgm:spPr/>
      <dgm:t>
        <a:bodyPr/>
        <a:lstStyle/>
        <a:p>
          <a:endParaRPr lang="ru-RU"/>
        </a:p>
      </dgm:t>
    </dgm:pt>
    <dgm:pt modelId="{864A574C-177D-473A-9881-6991DA529DB5}" type="sibTrans" cxnId="{E394DF2F-A9F4-4340-99F3-798917C8AD04}">
      <dgm:prSet/>
      <dgm:spPr/>
      <dgm:t>
        <a:bodyPr/>
        <a:lstStyle/>
        <a:p>
          <a:endParaRPr lang="ru-RU"/>
        </a:p>
      </dgm:t>
    </dgm:pt>
    <dgm:pt modelId="{8AF92450-B7A2-491F-B941-0D21D7C7B376}">
      <dgm:prSet phldrT="[Текст]" custT="1"/>
      <dgm:spPr/>
      <dgm:t>
        <a:bodyPr/>
        <a:lstStyle/>
        <a:p>
          <a:r>
            <a:rPr lang="ru-RU" sz="1800" b="1" dirty="0" smtClean="0"/>
            <a:t>Создание условий для систематической работы  по правовому воспитанию детей и родителей </a:t>
          </a:r>
          <a:endParaRPr lang="ru-RU" sz="1800" b="1" dirty="0"/>
        </a:p>
      </dgm:t>
    </dgm:pt>
    <dgm:pt modelId="{14EFDC61-3F42-44D5-99B0-2B2733534293}" type="parTrans" cxnId="{27121F5E-02B2-410A-A419-C5CDAF840F90}">
      <dgm:prSet/>
      <dgm:spPr/>
      <dgm:t>
        <a:bodyPr/>
        <a:lstStyle/>
        <a:p>
          <a:endParaRPr lang="ru-RU"/>
        </a:p>
      </dgm:t>
    </dgm:pt>
    <dgm:pt modelId="{109C9059-3657-462E-B2CC-6DCA6FC11F5D}" type="sibTrans" cxnId="{27121F5E-02B2-410A-A419-C5CDAF840F90}">
      <dgm:prSet/>
      <dgm:spPr/>
      <dgm:t>
        <a:bodyPr/>
        <a:lstStyle/>
        <a:p>
          <a:endParaRPr lang="ru-RU"/>
        </a:p>
      </dgm:t>
    </dgm:pt>
    <dgm:pt modelId="{194636B5-C9D2-420B-8685-57F0BFC929EE}">
      <dgm:prSet phldrT="[Текст]" custT="1"/>
      <dgm:spPr/>
      <dgm:t>
        <a:bodyPr/>
        <a:lstStyle/>
        <a:p>
          <a:r>
            <a:rPr lang="ru-RU" sz="1800" b="1" dirty="0" smtClean="0"/>
            <a:t>Обобщение и распространение опыта работы</a:t>
          </a:r>
          <a:endParaRPr lang="ru-RU" sz="1800" b="1" dirty="0"/>
        </a:p>
      </dgm:t>
    </dgm:pt>
    <dgm:pt modelId="{B6D9ABEC-8AC1-4258-BF01-844045237C57}" type="parTrans" cxnId="{98CD1A29-389E-491F-AF0D-DB9C99C67D0E}">
      <dgm:prSet/>
      <dgm:spPr/>
      <dgm:t>
        <a:bodyPr/>
        <a:lstStyle/>
        <a:p>
          <a:endParaRPr lang="ru-RU"/>
        </a:p>
      </dgm:t>
    </dgm:pt>
    <dgm:pt modelId="{3C56B240-7C38-4881-9118-5A0FED5E8B77}" type="sibTrans" cxnId="{98CD1A29-389E-491F-AF0D-DB9C99C67D0E}">
      <dgm:prSet/>
      <dgm:spPr/>
      <dgm:t>
        <a:bodyPr/>
        <a:lstStyle/>
        <a:p>
          <a:endParaRPr lang="ru-RU"/>
        </a:p>
      </dgm:t>
    </dgm:pt>
    <dgm:pt modelId="{2DB9B348-9EA0-4DA5-9C3E-C2FA886F5C06}">
      <dgm:prSet phldrT="[Текст]" custT="1"/>
      <dgm:spPr/>
      <dgm:t>
        <a:bodyPr/>
        <a:lstStyle/>
        <a:p>
          <a:r>
            <a:rPr lang="ru-RU" sz="1800" b="1" dirty="0" smtClean="0"/>
            <a:t>Проведение мониторинга качества правового образования детей и родителей</a:t>
          </a:r>
          <a:endParaRPr lang="ru-RU" sz="1800" b="1" dirty="0"/>
        </a:p>
      </dgm:t>
    </dgm:pt>
    <dgm:pt modelId="{50C61A00-2E0D-475B-8127-260835F4A9F9}" type="parTrans" cxnId="{18AB25C3-7F89-4A14-9F73-EAE17E4AEB15}">
      <dgm:prSet/>
      <dgm:spPr/>
      <dgm:t>
        <a:bodyPr/>
        <a:lstStyle/>
        <a:p>
          <a:endParaRPr lang="ru-RU"/>
        </a:p>
      </dgm:t>
    </dgm:pt>
    <dgm:pt modelId="{E47FD535-AFB6-4F78-98A1-62A8B99C1F16}" type="sibTrans" cxnId="{18AB25C3-7F89-4A14-9F73-EAE17E4AEB15}">
      <dgm:prSet/>
      <dgm:spPr/>
      <dgm:t>
        <a:bodyPr/>
        <a:lstStyle/>
        <a:p>
          <a:endParaRPr lang="ru-RU"/>
        </a:p>
      </dgm:t>
    </dgm:pt>
    <dgm:pt modelId="{A033E9C1-AFBF-4660-BED9-4EFFE25CF0AE}" type="pres">
      <dgm:prSet presAssocID="{B301A543-DC9B-4837-91BF-D1CE5C7AC05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D787E3-A620-42B4-9D04-E640616D5F59}" type="pres">
      <dgm:prSet presAssocID="{81DD7716-7838-4043-989D-0E92DA7CAA02}" presName="node" presStyleLbl="node1" presStyleIdx="0" presStyleCnt="5" custScaleY="125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283B3-5942-4C19-9944-714502A276FC}" type="pres">
      <dgm:prSet presAssocID="{E35B444B-3617-4B36-8824-3BEAC887E24F}" presName="sibTrans" presStyleCnt="0"/>
      <dgm:spPr/>
      <dgm:t>
        <a:bodyPr/>
        <a:lstStyle/>
        <a:p>
          <a:endParaRPr lang="ru-RU"/>
        </a:p>
      </dgm:t>
    </dgm:pt>
    <dgm:pt modelId="{0D84C98D-89B4-4F50-A071-594C5B0A6A66}" type="pres">
      <dgm:prSet presAssocID="{5BBD1EB6-EFFC-4602-89E5-4AC37C66EDFD}" presName="node" presStyleLbl="node1" presStyleIdx="1" presStyleCnt="5" custScaleY="125720" custLinFactNeighborX="0" custLinFactNeighborY="-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506E4E-88DE-4F43-B5F1-24AA4A494FEB}" type="pres">
      <dgm:prSet presAssocID="{864A574C-177D-473A-9881-6991DA529DB5}" presName="sibTrans" presStyleCnt="0"/>
      <dgm:spPr/>
      <dgm:t>
        <a:bodyPr/>
        <a:lstStyle/>
        <a:p>
          <a:endParaRPr lang="ru-RU"/>
        </a:p>
      </dgm:t>
    </dgm:pt>
    <dgm:pt modelId="{016DB2AC-ED25-4850-AE11-555A14A7D77E}" type="pres">
      <dgm:prSet presAssocID="{8AF92450-B7A2-491F-B941-0D21D7C7B376}" presName="node" presStyleLbl="node1" presStyleIdx="2" presStyleCnt="5" custScaleY="125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C5D57-FBE2-446A-AA01-E46F4191C1ED}" type="pres">
      <dgm:prSet presAssocID="{109C9059-3657-462E-B2CC-6DCA6FC11F5D}" presName="sibTrans" presStyleCnt="0"/>
      <dgm:spPr/>
      <dgm:t>
        <a:bodyPr/>
        <a:lstStyle/>
        <a:p>
          <a:endParaRPr lang="ru-RU"/>
        </a:p>
      </dgm:t>
    </dgm:pt>
    <dgm:pt modelId="{F7B4FA1F-EC80-4746-B06C-2858BAF6CAF3}" type="pres">
      <dgm:prSet presAssocID="{194636B5-C9D2-420B-8685-57F0BFC929EE}" presName="node" presStyleLbl="node1" presStyleIdx="3" presStyleCnt="5" custScaleY="1277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BC90EE-C4F8-4758-A30E-5A8462C76E18}" type="pres">
      <dgm:prSet presAssocID="{3C56B240-7C38-4881-9118-5A0FED5E8B77}" presName="sibTrans" presStyleCnt="0"/>
      <dgm:spPr/>
      <dgm:t>
        <a:bodyPr/>
        <a:lstStyle/>
        <a:p>
          <a:endParaRPr lang="ru-RU"/>
        </a:p>
      </dgm:t>
    </dgm:pt>
    <dgm:pt modelId="{F097A86C-243A-4E2F-98EC-96D714874EF8}" type="pres">
      <dgm:prSet presAssocID="{2DB9B348-9EA0-4DA5-9C3E-C2FA886F5C06}" presName="node" presStyleLbl="node1" presStyleIdx="4" presStyleCnt="5" custScaleY="1277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0734FA-63C5-4027-A30A-A409CFFED78A}" type="presOf" srcId="{2DB9B348-9EA0-4DA5-9C3E-C2FA886F5C06}" destId="{F097A86C-243A-4E2F-98EC-96D714874EF8}" srcOrd="0" destOrd="0" presId="urn:microsoft.com/office/officeart/2005/8/layout/default"/>
    <dgm:cxn modelId="{6CAB54DF-9770-4767-958D-7BAB13A592C9}" type="presOf" srcId="{B301A543-DC9B-4837-91BF-D1CE5C7AC05B}" destId="{A033E9C1-AFBF-4660-BED9-4EFFE25CF0AE}" srcOrd="0" destOrd="0" presId="urn:microsoft.com/office/officeart/2005/8/layout/default"/>
    <dgm:cxn modelId="{18AB25C3-7F89-4A14-9F73-EAE17E4AEB15}" srcId="{B301A543-DC9B-4837-91BF-D1CE5C7AC05B}" destId="{2DB9B348-9EA0-4DA5-9C3E-C2FA886F5C06}" srcOrd="4" destOrd="0" parTransId="{50C61A00-2E0D-475B-8127-260835F4A9F9}" sibTransId="{E47FD535-AFB6-4F78-98A1-62A8B99C1F16}"/>
    <dgm:cxn modelId="{E394DF2F-A9F4-4340-99F3-798917C8AD04}" srcId="{B301A543-DC9B-4837-91BF-D1CE5C7AC05B}" destId="{5BBD1EB6-EFFC-4602-89E5-4AC37C66EDFD}" srcOrd="1" destOrd="0" parTransId="{86794155-A7D3-460D-97FD-CD7AF9D84AF8}" sibTransId="{864A574C-177D-473A-9881-6991DA529DB5}"/>
    <dgm:cxn modelId="{5270F580-D538-48CF-8C93-CE4FF93DB4BA}" type="presOf" srcId="{8AF92450-B7A2-491F-B941-0D21D7C7B376}" destId="{016DB2AC-ED25-4850-AE11-555A14A7D77E}" srcOrd="0" destOrd="0" presId="urn:microsoft.com/office/officeart/2005/8/layout/default"/>
    <dgm:cxn modelId="{AB8B9CEA-D95F-47A8-84AE-98D7BE544442}" type="presOf" srcId="{81DD7716-7838-4043-989D-0E92DA7CAA02}" destId="{EDD787E3-A620-42B4-9D04-E640616D5F59}" srcOrd="0" destOrd="0" presId="urn:microsoft.com/office/officeart/2005/8/layout/default"/>
    <dgm:cxn modelId="{F5BDA9A4-F82E-4F14-82CC-04093E8C5D2E}" type="presOf" srcId="{194636B5-C9D2-420B-8685-57F0BFC929EE}" destId="{F7B4FA1F-EC80-4746-B06C-2858BAF6CAF3}" srcOrd="0" destOrd="0" presId="urn:microsoft.com/office/officeart/2005/8/layout/default"/>
    <dgm:cxn modelId="{37131FF6-9285-42E9-A10E-222CD7FD1483}" type="presOf" srcId="{5BBD1EB6-EFFC-4602-89E5-4AC37C66EDFD}" destId="{0D84C98D-89B4-4F50-A071-594C5B0A6A66}" srcOrd="0" destOrd="0" presId="urn:microsoft.com/office/officeart/2005/8/layout/default"/>
    <dgm:cxn modelId="{BC11E9FD-82CE-4B33-B218-E66382F7FF24}" srcId="{B301A543-DC9B-4837-91BF-D1CE5C7AC05B}" destId="{81DD7716-7838-4043-989D-0E92DA7CAA02}" srcOrd="0" destOrd="0" parTransId="{584869DF-9AB3-4D5A-B365-470F556294B1}" sibTransId="{E35B444B-3617-4B36-8824-3BEAC887E24F}"/>
    <dgm:cxn modelId="{98CD1A29-389E-491F-AF0D-DB9C99C67D0E}" srcId="{B301A543-DC9B-4837-91BF-D1CE5C7AC05B}" destId="{194636B5-C9D2-420B-8685-57F0BFC929EE}" srcOrd="3" destOrd="0" parTransId="{B6D9ABEC-8AC1-4258-BF01-844045237C57}" sibTransId="{3C56B240-7C38-4881-9118-5A0FED5E8B77}"/>
    <dgm:cxn modelId="{27121F5E-02B2-410A-A419-C5CDAF840F90}" srcId="{B301A543-DC9B-4837-91BF-D1CE5C7AC05B}" destId="{8AF92450-B7A2-491F-B941-0D21D7C7B376}" srcOrd="2" destOrd="0" parTransId="{14EFDC61-3F42-44D5-99B0-2B2733534293}" sibTransId="{109C9059-3657-462E-B2CC-6DCA6FC11F5D}"/>
    <dgm:cxn modelId="{1407E9D3-7DC1-4BEE-98CF-DBA1EFD3DDA2}" type="presParOf" srcId="{A033E9C1-AFBF-4660-BED9-4EFFE25CF0AE}" destId="{EDD787E3-A620-42B4-9D04-E640616D5F59}" srcOrd="0" destOrd="0" presId="urn:microsoft.com/office/officeart/2005/8/layout/default"/>
    <dgm:cxn modelId="{6F7E5518-618A-4560-BE0D-5D3AEBB51B8C}" type="presParOf" srcId="{A033E9C1-AFBF-4660-BED9-4EFFE25CF0AE}" destId="{CBF283B3-5942-4C19-9944-714502A276FC}" srcOrd="1" destOrd="0" presId="urn:microsoft.com/office/officeart/2005/8/layout/default"/>
    <dgm:cxn modelId="{73B1CCEA-F62E-4CA7-852F-A0982EB40A13}" type="presParOf" srcId="{A033E9C1-AFBF-4660-BED9-4EFFE25CF0AE}" destId="{0D84C98D-89B4-4F50-A071-594C5B0A6A66}" srcOrd="2" destOrd="0" presId="urn:microsoft.com/office/officeart/2005/8/layout/default"/>
    <dgm:cxn modelId="{AE6CC3D0-05B7-4CCA-A779-E295E0FD9D98}" type="presParOf" srcId="{A033E9C1-AFBF-4660-BED9-4EFFE25CF0AE}" destId="{57506E4E-88DE-4F43-B5F1-24AA4A494FEB}" srcOrd="3" destOrd="0" presId="urn:microsoft.com/office/officeart/2005/8/layout/default"/>
    <dgm:cxn modelId="{49115E54-8327-490F-929F-D7EA15EF74B0}" type="presParOf" srcId="{A033E9C1-AFBF-4660-BED9-4EFFE25CF0AE}" destId="{016DB2AC-ED25-4850-AE11-555A14A7D77E}" srcOrd="4" destOrd="0" presId="urn:microsoft.com/office/officeart/2005/8/layout/default"/>
    <dgm:cxn modelId="{04DA26D8-EE56-43D0-8262-141E73C564CB}" type="presParOf" srcId="{A033E9C1-AFBF-4660-BED9-4EFFE25CF0AE}" destId="{327C5D57-FBE2-446A-AA01-E46F4191C1ED}" srcOrd="5" destOrd="0" presId="urn:microsoft.com/office/officeart/2005/8/layout/default"/>
    <dgm:cxn modelId="{27CD2B10-29B8-4810-A6F4-DAD846AE2F6D}" type="presParOf" srcId="{A033E9C1-AFBF-4660-BED9-4EFFE25CF0AE}" destId="{F7B4FA1F-EC80-4746-B06C-2858BAF6CAF3}" srcOrd="6" destOrd="0" presId="urn:microsoft.com/office/officeart/2005/8/layout/default"/>
    <dgm:cxn modelId="{EDF00E37-5AEB-4B71-8F27-FF7BFF7D9580}" type="presParOf" srcId="{A033E9C1-AFBF-4660-BED9-4EFFE25CF0AE}" destId="{ECBC90EE-C4F8-4758-A30E-5A8462C76E18}" srcOrd="7" destOrd="0" presId="urn:microsoft.com/office/officeart/2005/8/layout/default"/>
    <dgm:cxn modelId="{049A8492-F484-485E-BB7B-3F7A36CCD828}" type="presParOf" srcId="{A033E9C1-AFBF-4660-BED9-4EFFE25CF0AE}" destId="{F097A86C-243A-4E2F-98EC-96D714874EF8}" srcOrd="8" destOrd="0" presId="urn:microsoft.com/office/officeart/2005/8/layout/default"/>
  </dgm:cxnLst>
  <dgm:bg>
    <a:effectLst>
      <a:innerShdw blurRad="63500" dist="50800" dir="13500000">
        <a:prstClr val="black">
          <a:alpha val="50000"/>
        </a:prstClr>
      </a:innerShdw>
    </a:effectLst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D787E3-A620-42B4-9D04-E640616D5F59}">
      <dsp:nvSpPr>
        <dsp:cNvPr id="0" name=""/>
        <dsp:cNvSpPr/>
      </dsp:nvSpPr>
      <dsp:spPr>
        <a:xfrm>
          <a:off x="0" y="206149"/>
          <a:ext cx="2701249" cy="20392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Ознакомление с документами по защите прав и достоинства  ребёнка</a:t>
          </a:r>
          <a:endParaRPr lang="ru-RU" sz="1800" b="1" kern="1200" dirty="0"/>
        </a:p>
      </dsp:txBody>
      <dsp:txXfrm>
        <a:off x="0" y="206149"/>
        <a:ext cx="2701249" cy="2039292"/>
      </dsp:txXfrm>
    </dsp:sp>
    <dsp:sp modelId="{0D84C98D-89B4-4F50-A071-594C5B0A6A66}">
      <dsp:nvSpPr>
        <dsp:cNvPr id="0" name=""/>
        <dsp:cNvSpPr/>
      </dsp:nvSpPr>
      <dsp:spPr>
        <a:xfrm>
          <a:off x="2971374" y="206149"/>
          <a:ext cx="2701249" cy="2037606"/>
        </a:xfrm>
        <a:prstGeom prst="rect">
          <a:avLst/>
        </a:prstGeom>
        <a:gradFill rotWithShape="0">
          <a:gsLst>
            <a:gs pos="0">
              <a:schemeClr val="accent2">
                <a:hueOff val="-5040797"/>
                <a:satOff val="2192"/>
                <a:lumOff val="637"/>
                <a:alphaOff val="0"/>
                <a:tint val="62000"/>
                <a:satMod val="180000"/>
              </a:schemeClr>
            </a:gs>
            <a:gs pos="65000">
              <a:schemeClr val="accent2">
                <a:hueOff val="-5040797"/>
                <a:satOff val="2192"/>
                <a:lumOff val="637"/>
                <a:alphaOff val="0"/>
                <a:tint val="32000"/>
                <a:satMod val="250000"/>
              </a:schemeClr>
            </a:gs>
            <a:gs pos="100000">
              <a:schemeClr val="accent2">
                <a:hueOff val="-5040797"/>
                <a:satOff val="2192"/>
                <a:lumOff val="637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Повышение уровня правовой культуры </a:t>
          </a:r>
          <a:endParaRPr lang="ru-RU" sz="1800" b="1" kern="1200" dirty="0"/>
        </a:p>
      </dsp:txBody>
      <dsp:txXfrm>
        <a:off x="2971374" y="206149"/>
        <a:ext cx="2701249" cy="2037606"/>
      </dsp:txXfrm>
    </dsp:sp>
    <dsp:sp modelId="{016DB2AC-ED25-4850-AE11-555A14A7D77E}">
      <dsp:nvSpPr>
        <dsp:cNvPr id="0" name=""/>
        <dsp:cNvSpPr/>
      </dsp:nvSpPr>
      <dsp:spPr>
        <a:xfrm>
          <a:off x="5942748" y="206149"/>
          <a:ext cx="2701249" cy="2039292"/>
        </a:xfrm>
        <a:prstGeom prst="rect">
          <a:avLst/>
        </a:prstGeom>
        <a:gradFill rotWithShape="0">
          <a:gsLst>
            <a:gs pos="0">
              <a:schemeClr val="accent2">
                <a:hueOff val="-10081594"/>
                <a:satOff val="4384"/>
                <a:lumOff val="1275"/>
                <a:alphaOff val="0"/>
                <a:tint val="62000"/>
                <a:satMod val="180000"/>
              </a:schemeClr>
            </a:gs>
            <a:gs pos="65000">
              <a:schemeClr val="accent2">
                <a:hueOff val="-10081594"/>
                <a:satOff val="4384"/>
                <a:lumOff val="1275"/>
                <a:alphaOff val="0"/>
                <a:tint val="32000"/>
                <a:satMod val="250000"/>
              </a:schemeClr>
            </a:gs>
            <a:gs pos="100000">
              <a:schemeClr val="accent2">
                <a:hueOff val="-10081594"/>
                <a:satOff val="4384"/>
                <a:lumOff val="1275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Создание условий для систематической работы  по правовому воспитанию детей и родителей </a:t>
          </a:r>
          <a:endParaRPr lang="ru-RU" sz="1800" b="1" kern="1200" dirty="0"/>
        </a:p>
      </dsp:txBody>
      <dsp:txXfrm>
        <a:off x="5942748" y="206149"/>
        <a:ext cx="2701249" cy="2039292"/>
      </dsp:txXfrm>
    </dsp:sp>
    <dsp:sp modelId="{F7B4FA1F-EC80-4746-B06C-2858BAF6CAF3}">
      <dsp:nvSpPr>
        <dsp:cNvPr id="0" name=""/>
        <dsp:cNvSpPr/>
      </dsp:nvSpPr>
      <dsp:spPr>
        <a:xfrm>
          <a:off x="1485687" y="2515566"/>
          <a:ext cx="2701249" cy="2070961"/>
        </a:xfrm>
        <a:prstGeom prst="rect">
          <a:avLst/>
        </a:prstGeom>
        <a:gradFill rotWithShape="0">
          <a:gsLst>
            <a:gs pos="0">
              <a:schemeClr val="accent2">
                <a:hueOff val="-15122391"/>
                <a:satOff val="6577"/>
                <a:lumOff val="1912"/>
                <a:alphaOff val="0"/>
                <a:tint val="62000"/>
                <a:satMod val="180000"/>
              </a:schemeClr>
            </a:gs>
            <a:gs pos="65000">
              <a:schemeClr val="accent2">
                <a:hueOff val="-15122391"/>
                <a:satOff val="6577"/>
                <a:lumOff val="1912"/>
                <a:alphaOff val="0"/>
                <a:tint val="32000"/>
                <a:satMod val="250000"/>
              </a:schemeClr>
            </a:gs>
            <a:gs pos="100000">
              <a:schemeClr val="accent2">
                <a:hueOff val="-15122391"/>
                <a:satOff val="6577"/>
                <a:lumOff val="1912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Обобщение и распространение опыта работы</a:t>
          </a:r>
          <a:endParaRPr lang="ru-RU" sz="1800" b="1" kern="1200" dirty="0"/>
        </a:p>
      </dsp:txBody>
      <dsp:txXfrm>
        <a:off x="1485687" y="2515566"/>
        <a:ext cx="2701249" cy="2070961"/>
      </dsp:txXfrm>
    </dsp:sp>
    <dsp:sp modelId="{F097A86C-243A-4E2F-98EC-96D714874EF8}">
      <dsp:nvSpPr>
        <dsp:cNvPr id="0" name=""/>
        <dsp:cNvSpPr/>
      </dsp:nvSpPr>
      <dsp:spPr>
        <a:xfrm>
          <a:off x="4457061" y="2515566"/>
          <a:ext cx="2701249" cy="2070961"/>
        </a:xfrm>
        <a:prstGeom prst="rect">
          <a:avLst/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tint val="62000"/>
                <a:satMod val="180000"/>
              </a:schemeClr>
            </a:gs>
            <a:gs pos="65000">
              <a:schemeClr val="accent2">
                <a:hueOff val="-20163188"/>
                <a:satOff val="8769"/>
                <a:lumOff val="2550"/>
                <a:alphaOff val="0"/>
                <a:tint val="32000"/>
                <a:satMod val="250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Проведение мониторинга качества правового образования детей и родителей</a:t>
          </a:r>
          <a:endParaRPr lang="ru-RU" sz="1800" b="1" kern="1200" dirty="0"/>
        </a:p>
      </dsp:txBody>
      <dsp:txXfrm>
        <a:off x="4457061" y="2515566"/>
        <a:ext cx="2701249" cy="2070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A7DE6-14F9-454D-A56B-3929E12494A3}" type="datetimeFigureOut">
              <a:rPr lang="ru-RU" smtClean="0"/>
              <a:pPr/>
              <a:t>02.07.2012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AB65D-AD6E-433B-9F8A-BD095C216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AB65D-AD6E-433B-9F8A-BD095C21694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AB65D-AD6E-433B-9F8A-BD095C21694B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BE0149-9A16-4971-86BF-938A46869ADF}" type="datetimeFigureOut">
              <a:rPr lang="ru-RU" smtClean="0"/>
              <a:pPr/>
              <a:t>02.07.2012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FE3E2A-8C76-4022-877D-EC669608C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E0149-9A16-4971-86BF-938A46869ADF}" type="datetimeFigureOut">
              <a:rPr lang="ru-RU" smtClean="0"/>
              <a:pPr/>
              <a:t>02.07.2012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E3E2A-8C76-4022-877D-EC669608C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E0149-9A16-4971-86BF-938A46869ADF}" type="datetimeFigureOut">
              <a:rPr lang="ru-RU" smtClean="0"/>
              <a:pPr/>
              <a:t>02.07.2012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E3E2A-8C76-4022-877D-EC669608C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E0149-9A16-4971-86BF-938A46869ADF}" type="datetimeFigureOut">
              <a:rPr lang="ru-RU" smtClean="0"/>
              <a:pPr/>
              <a:t>02.07.2012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E3E2A-8C76-4022-877D-EC669608CC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E0149-9A16-4971-86BF-938A46869ADF}" type="datetimeFigureOut">
              <a:rPr lang="ru-RU" smtClean="0"/>
              <a:pPr/>
              <a:t>02.07.2012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E3E2A-8C76-4022-877D-EC669608CC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E0149-9A16-4971-86BF-938A46869ADF}" type="datetimeFigureOut">
              <a:rPr lang="ru-RU" smtClean="0"/>
              <a:pPr/>
              <a:t>02.07.2012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E3E2A-8C76-4022-877D-EC669608CC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E0149-9A16-4971-86BF-938A46869ADF}" type="datetimeFigureOut">
              <a:rPr lang="ru-RU" smtClean="0"/>
              <a:pPr/>
              <a:t>02.07.2012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E3E2A-8C76-4022-877D-EC669608C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E0149-9A16-4971-86BF-938A46869ADF}" type="datetimeFigureOut">
              <a:rPr lang="ru-RU" smtClean="0"/>
              <a:pPr/>
              <a:t>02.07.2012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E3E2A-8C76-4022-877D-EC669608CC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E0149-9A16-4971-86BF-938A46869ADF}" type="datetimeFigureOut">
              <a:rPr lang="ru-RU" smtClean="0"/>
              <a:pPr/>
              <a:t>02.07.2012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E3E2A-8C76-4022-877D-EC669608C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3BE0149-9A16-4971-86BF-938A46869ADF}" type="datetimeFigureOut">
              <a:rPr lang="ru-RU" smtClean="0"/>
              <a:pPr/>
              <a:t>02.07.2012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FE3E2A-8C76-4022-877D-EC669608C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BE0149-9A16-4971-86BF-938A46869ADF}" type="datetimeFigureOut">
              <a:rPr lang="ru-RU" smtClean="0"/>
              <a:pPr/>
              <a:t>02.07.2012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FE3E2A-8C76-4022-877D-EC669608CC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3BE0149-9A16-4971-86BF-938A46869ADF}" type="datetimeFigureOut">
              <a:rPr lang="ru-RU" smtClean="0"/>
              <a:pPr/>
              <a:t>02.07.2012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FE3E2A-8C76-4022-877D-EC669608C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3"/>
            <a:ext cx="7772400" cy="1071570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_AvanteTitulGr" pitchFamily="34" charset="-52"/>
              </a:rPr>
              <a:t>Тема семинара:</a:t>
            </a:r>
            <a:endParaRPr lang="ru-RU" sz="4000" b="1" i="1" dirty="0">
              <a:solidFill>
                <a:schemeClr val="tx1">
                  <a:lumMod val="65000"/>
                  <a:lumOff val="35000"/>
                </a:schemeClr>
              </a:solidFill>
              <a:latin typeface="a_AvanteTitulGr" pitchFamily="34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000240"/>
            <a:ext cx="7715304" cy="363856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a_Rewinder" pitchFamily="82" charset="-52"/>
              </a:rPr>
              <a:t>Гражданско-правовое образование в ДОУ</a:t>
            </a:r>
          </a:p>
          <a:p>
            <a:endParaRPr lang="ru-RU" dirty="0">
              <a:latin typeface="a_CooperBlack" pitchFamily="18" charset="-52"/>
            </a:endParaRPr>
          </a:p>
        </p:txBody>
      </p:sp>
      <p:pic>
        <p:nvPicPr>
          <p:cNvPr id="1026" name="Picture 2" descr="C:\Documents and Settings\детсад\Рабочий стол\для работы\малыш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000108"/>
            <a:ext cx="1714512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63EB">
            <a:alpha val="1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A50021"/>
                </a:solidFill>
              </a:rPr>
              <a:t>-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специально организованные занятия;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- беседы на нравственно-этические темы;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- дидактические и сюжетно-ролевые игры;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- разрешение проблемных ситуаций;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- этюды, тренинги, упражнения;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- развлечения, досуги, праздники;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- инсценировки, драматизации;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- физкультурно-оздоровительная работа;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- художественно-продуктивная деятельность;</a:t>
            </a:r>
          </a:p>
          <a:p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- чтение и обсуждение сказок, художественных   </a:t>
            </a:r>
          </a:p>
          <a:p>
            <a:pPr>
              <a:buNone/>
            </a:pP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     произведений,  рассматривание иллюстраций.</a:t>
            </a:r>
            <a:endParaRPr lang="ru-RU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RewinderDemi" pitchFamily="82" charset="-52"/>
              </a:rPr>
              <a:t>Формы работы с детьми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RewinderDemi" pitchFamily="82" charset="-52"/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F9FB">
            <a:alpha val="6078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286148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- информационные стенды;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- тематические выставки;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- родительские собрания;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- индивидуальные и групповые беседы;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- анкетирование, тестирование;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- участие родителей в коллективных делах  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    ДОУ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RewinderDemi" pitchFamily="82" charset="-52"/>
              </a:rPr>
              <a:t>Формы работы с родителями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RewinderDemi" pitchFamily="82" charset="-52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5072074"/>
            <a:ext cx="1928826" cy="1233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642918"/>
            <a:ext cx="3500462" cy="235745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Рисунок 1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28" y="714356"/>
            <a:ext cx="3500462" cy="22860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6" name="Picture 5" descr="конституция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6116" y="3500438"/>
            <a:ext cx="2928958" cy="2791623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FFCC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642918"/>
            <a:ext cx="28575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GCooperCyr" pitchFamily="34" charset="0"/>
              </a:rPr>
              <a:t>Цель:</a:t>
            </a:r>
            <a:endParaRPr lang="ru-RU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1928803"/>
            <a:ext cx="750099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_BodoniNova" pitchFamily="18" charset="-52"/>
              </a:rPr>
              <a:t>Формирование основ правового сознания у детей дошкольного возраста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8D3F9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Minion Pro Cond" pitchFamily="18" charset="0"/>
              </a:rPr>
              <a:t>1.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Minion Pro Cond" pitchFamily="18" charset="0"/>
              </a:rPr>
              <a:t> Создание условий для реализации работы с педагогами, детьми и родителями по изучению прав ребёнка;</a:t>
            </a:r>
          </a:p>
          <a:p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Minion Pro Cond" pitchFamily="18" charset="0"/>
            </a:endParaRPr>
          </a:p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Minion Pro Cond" pitchFamily="18" charset="0"/>
              </a:rPr>
              <a:t>2.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Minion Pro Cond" pitchFamily="18" charset="0"/>
              </a:rPr>
              <a:t> Расширение и систематизация работы по правовому воспитанию;</a:t>
            </a:r>
          </a:p>
          <a:p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Minion Pro Cond" pitchFamily="18" charset="0"/>
            </a:endParaRPr>
          </a:p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Minion Pro Cond" pitchFamily="18" charset="0"/>
              </a:rPr>
              <a:t>3.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Minion Pro Cond" pitchFamily="18" charset="0"/>
              </a:rPr>
              <a:t> Разработка системы изучения прав ребёнка с последующим включением в воспитательно-образовательный процесс.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Minion Pro Cond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  <a:latin typeface="a_AvanteTitulGr" pitchFamily="34" charset="-52"/>
              </a:rPr>
              <a:t>задачи</a:t>
            </a:r>
            <a:endParaRPr lang="ru-RU" sz="5400" dirty="0">
              <a:solidFill>
                <a:schemeClr val="accent1">
                  <a:lumMod val="75000"/>
                </a:schemeClr>
              </a:solidFill>
              <a:latin typeface="a_AvanteTitulGr" pitchFamily="34" charset="-52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CC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3071835"/>
          </a:xfrm>
        </p:spPr>
        <p:txBody>
          <a:bodyPr>
            <a:normAutofit/>
          </a:bodyPr>
          <a:lstStyle/>
          <a:p>
            <a:endParaRPr lang="ru-RU" sz="2800" b="1" dirty="0" smtClean="0">
              <a:solidFill>
                <a:schemeClr val="bg2">
                  <a:lumMod val="25000"/>
                </a:schemeClr>
              </a:solidFill>
              <a:latin typeface="a_Stamper" pitchFamily="82" charset="-52"/>
            </a:endParaRPr>
          </a:p>
          <a:p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_Stamper" pitchFamily="82" charset="-52"/>
              </a:rPr>
              <a:t>1. Работа с сотрудниками</a:t>
            </a:r>
          </a:p>
          <a:p>
            <a:endParaRPr lang="ru-RU" sz="2800" b="1" dirty="0" smtClean="0">
              <a:solidFill>
                <a:schemeClr val="accent5">
                  <a:lumMod val="75000"/>
                </a:schemeClr>
              </a:solidFill>
              <a:latin typeface="a_Stamper" pitchFamily="82" charset="-52"/>
            </a:endParaRPr>
          </a:p>
          <a:p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_Stamper" pitchFamily="82" charset="-52"/>
              </a:rPr>
              <a:t>2. Работа с детьми</a:t>
            </a:r>
          </a:p>
          <a:p>
            <a:endParaRPr lang="ru-RU" sz="2800" b="1" dirty="0" smtClean="0">
              <a:solidFill>
                <a:schemeClr val="accent5">
                  <a:lumMod val="75000"/>
                </a:schemeClr>
              </a:solidFill>
              <a:latin typeface="a_Stamper" pitchFamily="82" charset="-52"/>
            </a:endParaRPr>
          </a:p>
          <a:p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_Stamper" pitchFamily="82" charset="-52"/>
              </a:rPr>
              <a:t>3. Работа с родителями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a_Stamper" pitchFamily="82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990033"/>
                </a:solidFill>
                <a:latin typeface="a_Stamper" pitchFamily="82" charset="-52"/>
              </a:rPr>
              <a:t>Основные направления работы </a:t>
            </a:r>
            <a:endParaRPr lang="ru-RU" sz="3600" dirty="0">
              <a:solidFill>
                <a:srgbClr val="990033"/>
              </a:solidFill>
              <a:latin typeface="a_Stamper" pitchFamily="82" charset="-52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4572008"/>
            <a:ext cx="2000264" cy="171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214282" y="1214422"/>
          <a:ext cx="8643998" cy="4792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Прямоугольник 10"/>
          <p:cNvSpPr/>
          <p:nvPr/>
        </p:nvSpPr>
        <p:spPr>
          <a:xfrm rot="10800000" flipV="1">
            <a:off x="-1" y="369332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RewinderDemi" pitchFamily="82" charset="-52"/>
              </a:rPr>
              <a:t>Задачи в работе с сотрудниками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FF2">
            <a:alpha val="5294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000108"/>
            <a:ext cx="8158162" cy="521497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-   Сохранять и укреплять здоровье детей, способствовать осознанию понятия «здоровый образ жизни» и его влияния на состояние здоровья;</a:t>
            </a:r>
          </a:p>
          <a:p>
            <a:pPr>
              <a:buFontTx/>
              <a:buChar char="-"/>
            </a:pPr>
            <a:endParaRPr lang="ru-RU" sz="2400" b="1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-   Формировать чувство собственного достоинства, осознание своих прав и свобод, ответственности;</a:t>
            </a:r>
          </a:p>
          <a:p>
            <a:pPr>
              <a:buFontTx/>
              <a:buChar char="-"/>
            </a:pPr>
            <a:endParaRPr lang="ru-RU" sz="2400" b="1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-   Способствовать развитию правового мировоззрения и нравственных представлений;</a:t>
            </a:r>
          </a:p>
          <a:p>
            <a:pPr>
              <a:buFontTx/>
              <a:buChar char="-"/>
            </a:pPr>
            <a:endParaRPr lang="ru-RU" sz="2400" b="1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-   Воспитывать уважение к правам другого человека, толерантность;</a:t>
            </a:r>
          </a:p>
          <a:p>
            <a:pPr>
              <a:buFontTx/>
              <a:buChar char="-"/>
            </a:pPr>
            <a:endParaRPr lang="ru-RU" sz="2400" b="1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-   Развивать эмоциональную сферу ребёнка, </a:t>
            </a:r>
            <a:r>
              <a:rPr lang="ru-RU" sz="2400" b="1" dirty="0" err="1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эмпатию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, формировать коммуникативные умения и навыки;</a:t>
            </a:r>
          </a:p>
          <a:p>
            <a:pPr>
              <a:buFontTx/>
              <a:buChar char="-"/>
            </a:pPr>
            <a:endParaRPr lang="ru-RU" sz="2400" b="1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-   Знакомить воспитанников в доступной форме с основными документами  по защите прав ребёнка.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dirty="0" smtClean="0">
                <a:ln w="11430">
                  <a:solidFill>
                    <a:schemeClr val="accent2">
                      <a:lumMod val="75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_RewinderDemi" pitchFamily="82" charset="-52"/>
              </a:rPr>
              <a:t>Задачи в работе с детьми</a:t>
            </a:r>
            <a:endParaRPr lang="ru-RU" sz="3200" dirty="0">
              <a:ln w="11430">
                <a:solidFill>
                  <a:schemeClr val="accent2">
                    <a:lumMod val="75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_RewinderDemi" pitchFamily="82" charset="-52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5500702"/>
            <a:ext cx="135732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800" decel="100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800" decel="100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800" decel="100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200" b="1" dirty="0" smtClean="0">
                <a:latin typeface="Arial Narrow" pitchFamily="34" charset="0"/>
              </a:rPr>
              <a:t>- Знакомить родителей с нормативно-правовыми документами по защите прав ребёнка;</a:t>
            </a:r>
          </a:p>
          <a:p>
            <a:endParaRPr lang="ru-RU" sz="1100" b="1" dirty="0" smtClean="0">
              <a:latin typeface="Arial Narrow" pitchFamily="34" charset="0"/>
            </a:endParaRPr>
          </a:p>
          <a:p>
            <a:r>
              <a:rPr lang="ru-RU" sz="2200" b="1" dirty="0" smtClean="0">
                <a:latin typeface="Arial Narrow" pitchFamily="34" charset="0"/>
              </a:rPr>
              <a:t>- Повышать уровень правовой культуры родителей, их компетентность в воспитании ребёнка;</a:t>
            </a:r>
          </a:p>
          <a:p>
            <a:endParaRPr lang="ru-RU" sz="1100" b="1" dirty="0" smtClean="0">
              <a:latin typeface="Arial Narrow" pitchFamily="34" charset="0"/>
            </a:endParaRPr>
          </a:p>
          <a:p>
            <a:r>
              <a:rPr lang="ru-RU" sz="2200" b="1" dirty="0" smtClean="0">
                <a:latin typeface="Arial Narrow" pitchFamily="34" charset="0"/>
              </a:rPr>
              <a:t>- Воспитывать у родителей ответственность за сохранение здоровья, воспитание и развитие своего ребёнка;</a:t>
            </a:r>
          </a:p>
          <a:p>
            <a:endParaRPr lang="ru-RU" sz="1100" b="1" dirty="0" smtClean="0">
              <a:latin typeface="Arial Narrow" pitchFamily="34" charset="0"/>
            </a:endParaRPr>
          </a:p>
          <a:p>
            <a:r>
              <a:rPr lang="ru-RU" sz="2000" b="1" dirty="0" smtClean="0">
                <a:latin typeface="Arial Narrow" pitchFamily="34" charset="0"/>
              </a:rPr>
              <a:t>- </a:t>
            </a:r>
            <a:r>
              <a:rPr lang="ru-RU" sz="2200" b="1" dirty="0" smtClean="0">
                <a:latin typeface="Arial Narrow" pitchFamily="34" charset="0"/>
              </a:rPr>
              <a:t>Вести работу по профилактике жестокого обращения с детьми;</a:t>
            </a:r>
          </a:p>
          <a:p>
            <a:endParaRPr lang="ru-RU" sz="1100" b="1" dirty="0" smtClean="0">
              <a:latin typeface="Arial Narrow" pitchFamily="34" charset="0"/>
            </a:endParaRPr>
          </a:p>
          <a:p>
            <a:r>
              <a:rPr lang="ru-RU" sz="2200" b="1" dirty="0" smtClean="0">
                <a:latin typeface="Arial Narrow" pitchFamily="34" charset="0"/>
              </a:rPr>
              <a:t>- Выявлять семьи риска, вести коррекционную работу с неблагополучными семьями.</a:t>
            </a:r>
            <a:endParaRPr lang="ru-RU" sz="2200" b="1" dirty="0">
              <a:latin typeface="Arial Narrow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RewinderDemi" pitchFamily="82" charset="-52"/>
              </a:rPr>
              <a:t>Задачи в работе с родителями</a:t>
            </a:r>
            <a:endParaRPr lang="ru-RU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RewinderDemi" pitchFamily="82" charset="-52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BAB">
            <a:alpha val="6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ru-RU" sz="2000" b="1" dirty="0" smtClean="0">
                <a:solidFill>
                  <a:srgbClr val="002060"/>
                </a:solidFill>
              </a:rPr>
              <a:t>общее собрание трудового коллектива;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- заседание совета педагогов;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- консультации;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- семинары-практикумы;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- беседы;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- разрешение проблемных ситуаций;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- деловые игры;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- просмотры занятий и совместной деятельности;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- анкетирование, тестирование;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- самообразование педагогов;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- самоанализ деятельности каждого педагога</a:t>
            </a:r>
          </a:p>
          <a:p>
            <a:pPr>
              <a:buNone/>
            </a:pP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RewinderDemi" pitchFamily="82" charset="-52"/>
              </a:rPr>
              <a:t>Формы работы с сотрудниками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RewinderDemi" pitchFamily="82" charset="-52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800" decel="100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800" decel="100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800" decel="100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800" decel="100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800" decel="100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909</TotalTime>
  <Words>432</Words>
  <Application>Microsoft Office PowerPoint</Application>
  <PresentationFormat>Экран (4:3)</PresentationFormat>
  <Paragraphs>80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Тема семинара:</vt:lpstr>
      <vt:lpstr>Слайд 2</vt:lpstr>
      <vt:lpstr>Слайд 3</vt:lpstr>
      <vt:lpstr>задачи</vt:lpstr>
      <vt:lpstr>Основные направления работы </vt:lpstr>
      <vt:lpstr>Слайд 6</vt:lpstr>
      <vt:lpstr>Задачи в работе с детьми</vt:lpstr>
      <vt:lpstr>Задачи в работе с родителями</vt:lpstr>
      <vt:lpstr>Формы работы с сотрудниками</vt:lpstr>
      <vt:lpstr>Формы работы с детьми</vt:lpstr>
      <vt:lpstr>Формы работы с родителями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семинара:</dc:title>
  <dc:creator>детсад</dc:creator>
  <cp:lastModifiedBy>Admin</cp:lastModifiedBy>
  <cp:revision>93</cp:revision>
  <dcterms:created xsi:type="dcterms:W3CDTF">2011-01-21T05:06:26Z</dcterms:created>
  <dcterms:modified xsi:type="dcterms:W3CDTF">2012-07-02T11:09:55Z</dcterms:modified>
</cp:coreProperties>
</file>