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5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6BD81-973B-4458-881F-DD1208CD873D}">
          <p14:sldIdLst>
            <p14:sldId id="256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82BA6FEF-CEFE-4CB9-8245-ED3EC873431F}">
          <p14:sldIdLst>
            <p14:sldId id="267"/>
            <p14:sldId id="268"/>
            <p14:sldId id="270"/>
            <p14:sldId id="271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AED06-7620-4ED8-9741-ED25033AAA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41EF7A-D140-4424-88FE-88827465A6D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Устный</a:t>
          </a:r>
        </a:p>
        <a:p>
          <a:r>
            <a:rPr lang="ru-RU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счёт</a:t>
          </a:r>
          <a:endParaRPr lang="ru-RU" sz="36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6A5944-3F10-4A49-827B-8045E9352DCA}" type="parTrans" cxnId="{210134DA-98C6-4926-92E4-9CD8803BBC9E}">
      <dgm:prSet/>
      <dgm:spPr/>
      <dgm:t>
        <a:bodyPr/>
        <a:lstStyle/>
        <a:p>
          <a:endParaRPr lang="ru-RU"/>
        </a:p>
      </dgm:t>
    </dgm:pt>
    <dgm:pt modelId="{18F7E5CA-ED6C-49D2-AFA1-FE31F50551F1}" type="sibTrans" cxnId="{210134DA-98C6-4926-92E4-9CD8803BBC9E}">
      <dgm:prSet/>
      <dgm:spPr/>
      <dgm:t>
        <a:bodyPr/>
        <a:lstStyle/>
        <a:p>
          <a:endParaRPr lang="ru-RU"/>
        </a:p>
      </dgm:t>
    </dgm:pt>
    <dgm:pt modelId="{C6824086-31D8-49E3-82B8-60745FC603D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 урока. Определение целей урока.</a:t>
          </a:r>
          <a:endParaRPr lang="ru-RU" sz="2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9D91EF-2B5A-4890-B495-71C10CE7D44B}" type="parTrans" cxnId="{71D2FBED-A83A-4490-AAB7-0833584B7353}">
      <dgm:prSet/>
      <dgm:spPr/>
      <dgm:t>
        <a:bodyPr/>
        <a:lstStyle/>
        <a:p>
          <a:endParaRPr lang="ru-RU"/>
        </a:p>
      </dgm:t>
    </dgm:pt>
    <dgm:pt modelId="{AF079D3F-2334-4D9A-8EA9-9880708EB7C3}" type="sibTrans" cxnId="{71D2FBED-A83A-4490-AAB7-0833584B7353}">
      <dgm:prSet/>
      <dgm:spPr/>
      <dgm:t>
        <a:bodyPr/>
        <a:lstStyle/>
        <a:p>
          <a:endParaRPr lang="ru-RU"/>
        </a:p>
      </dgm:t>
    </dgm:pt>
    <dgm:pt modelId="{369DC24A-7F35-48C3-ADBC-A31EAD2327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нового материала</a:t>
          </a:r>
          <a:endParaRPr lang="ru-RU" sz="32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5B31E-0D93-407C-9289-93E451843EC9}" type="parTrans" cxnId="{8226B23D-66F0-4682-A811-CE40C2EBDFF8}">
      <dgm:prSet/>
      <dgm:spPr/>
      <dgm:t>
        <a:bodyPr/>
        <a:lstStyle/>
        <a:p>
          <a:endParaRPr lang="ru-RU"/>
        </a:p>
      </dgm:t>
    </dgm:pt>
    <dgm:pt modelId="{4E147110-CC75-42D7-B9A6-89C5C29956B8}" type="sibTrans" cxnId="{8226B23D-66F0-4682-A811-CE40C2EBDFF8}">
      <dgm:prSet/>
      <dgm:spPr/>
      <dgm:t>
        <a:bodyPr/>
        <a:lstStyle/>
        <a:p>
          <a:endParaRPr lang="ru-RU"/>
        </a:p>
      </dgm:t>
    </dgm:pt>
    <dgm:pt modelId="{F9A04452-CB9E-4DD2-A03D-18D2C14F34F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Осмысление и закрепление нового материала</a:t>
          </a:r>
          <a:endParaRPr lang="ru-RU" sz="2800" b="1" i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C60510-529E-4301-808A-FF3300FFC495}" type="parTrans" cxnId="{4D83BE9F-BD24-44C9-8C30-3367179FCC49}">
      <dgm:prSet/>
      <dgm:spPr/>
      <dgm:t>
        <a:bodyPr/>
        <a:lstStyle/>
        <a:p>
          <a:endParaRPr lang="ru-RU"/>
        </a:p>
      </dgm:t>
    </dgm:pt>
    <dgm:pt modelId="{E474807E-104A-43F9-BBCB-1A3C1A4C8564}" type="sibTrans" cxnId="{4D83BE9F-BD24-44C9-8C30-3367179FCC49}">
      <dgm:prSet/>
      <dgm:spPr/>
      <dgm:t>
        <a:bodyPr/>
        <a:lstStyle/>
        <a:p>
          <a:endParaRPr lang="ru-RU"/>
        </a:p>
      </dgm:t>
    </dgm:pt>
    <dgm:pt modelId="{D8C469A7-C808-481A-B966-C41353B7976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Итоги урока. Рефлексия</a:t>
          </a:r>
          <a:endParaRPr lang="ru-RU" sz="32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95536-11EF-4EE8-B2E0-34C1BA8FD562}" type="parTrans" cxnId="{4657D98E-39B6-4D19-99E6-2F3865969945}">
      <dgm:prSet/>
      <dgm:spPr/>
      <dgm:t>
        <a:bodyPr/>
        <a:lstStyle/>
        <a:p>
          <a:endParaRPr lang="ru-RU"/>
        </a:p>
      </dgm:t>
    </dgm:pt>
    <dgm:pt modelId="{709891E1-7095-418F-9C80-14D544F0F94D}" type="sibTrans" cxnId="{4657D98E-39B6-4D19-99E6-2F3865969945}">
      <dgm:prSet/>
      <dgm:spPr/>
      <dgm:t>
        <a:bodyPr/>
        <a:lstStyle/>
        <a:p>
          <a:endParaRPr lang="ru-RU"/>
        </a:p>
      </dgm:t>
    </dgm:pt>
    <dgm:pt modelId="{A3815459-AD1F-4C4E-8C48-2B3AF16D2A93}" type="pres">
      <dgm:prSet presAssocID="{C00AED06-7620-4ED8-9741-ED25033AAA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F43DD-3CE9-4342-B60E-F12F177A7466}" type="pres">
      <dgm:prSet presAssocID="{7041EF7A-D140-4424-88FE-88827465A6DB}" presName="node" presStyleLbl="node1" presStyleIdx="0" presStyleCnt="5" custScaleY="126273" custLinFactNeighborX="141" custLinFactNeighborY="-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AD052-DFB3-46B9-A470-06D415F5AA78}" type="pres">
      <dgm:prSet presAssocID="{18F7E5CA-ED6C-49D2-AFA1-FE31F50551F1}" presName="sibTrans" presStyleCnt="0"/>
      <dgm:spPr/>
    </dgm:pt>
    <dgm:pt modelId="{043A48D7-7A63-423A-9B2A-A8DAB15F1656}" type="pres">
      <dgm:prSet presAssocID="{C6824086-31D8-49E3-82B8-60745FC603D8}" presName="node" presStyleLbl="node1" presStyleIdx="1" presStyleCnt="5" custScaleY="126273" custLinFactNeighborY="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A8121-056B-495C-9FBC-96007FD1270D}" type="pres">
      <dgm:prSet presAssocID="{AF079D3F-2334-4D9A-8EA9-9880708EB7C3}" presName="sibTrans" presStyleCnt="0"/>
      <dgm:spPr/>
    </dgm:pt>
    <dgm:pt modelId="{90ACBE0D-3A64-4341-82FA-5C694B122A7E}" type="pres">
      <dgm:prSet presAssocID="{369DC24A-7F35-48C3-ADBC-A31EAD2327C2}" presName="node" presStyleLbl="node1" presStyleIdx="2" presStyleCnt="5" custScaleY="12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E2D3-AE7B-471E-A9E0-C52CCE27E4E4}" type="pres">
      <dgm:prSet presAssocID="{4E147110-CC75-42D7-B9A6-89C5C29956B8}" presName="sibTrans" presStyleCnt="0"/>
      <dgm:spPr/>
    </dgm:pt>
    <dgm:pt modelId="{F6ED2818-CECD-4B0A-B5AC-304AB8B743B3}" type="pres">
      <dgm:prSet presAssocID="{F9A04452-CB9E-4DD2-A03D-18D2C14F34FD}" presName="node" presStyleLbl="node1" presStyleIdx="3" presStyleCnt="5" custScaleY="136780" custLinFactNeighborX="-4198" custLinFactNeighborY="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C7D11-01D0-4E44-9253-3B6836FFEC5A}" type="pres">
      <dgm:prSet presAssocID="{E474807E-104A-43F9-BBCB-1A3C1A4C8564}" presName="sibTrans" presStyleCnt="0"/>
      <dgm:spPr/>
    </dgm:pt>
    <dgm:pt modelId="{95CDA8F2-6552-4773-99E7-422C6DC116CF}" type="pres">
      <dgm:prSet presAssocID="{D8C469A7-C808-481A-B966-C41353B7976F}" presName="node" presStyleLbl="node1" presStyleIdx="4" presStyleCnt="5" custScaleY="136780" custLinFactNeighborX="600" custLinFactNeighborY="-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BCCE4E-1619-42E0-85CD-ED73EEEAFC99}" type="presOf" srcId="{D8C469A7-C808-481A-B966-C41353B7976F}" destId="{95CDA8F2-6552-4773-99E7-422C6DC116CF}" srcOrd="0" destOrd="0" presId="urn:microsoft.com/office/officeart/2005/8/layout/default"/>
    <dgm:cxn modelId="{210134DA-98C6-4926-92E4-9CD8803BBC9E}" srcId="{C00AED06-7620-4ED8-9741-ED25033AAA95}" destId="{7041EF7A-D140-4424-88FE-88827465A6DB}" srcOrd="0" destOrd="0" parTransId="{DE6A5944-3F10-4A49-827B-8045E9352DCA}" sibTransId="{18F7E5CA-ED6C-49D2-AFA1-FE31F50551F1}"/>
    <dgm:cxn modelId="{3D9E53D5-54A2-40D7-82FB-CE5CD6715120}" type="presOf" srcId="{369DC24A-7F35-48C3-ADBC-A31EAD2327C2}" destId="{90ACBE0D-3A64-4341-82FA-5C694B122A7E}" srcOrd="0" destOrd="0" presId="urn:microsoft.com/office/officeart/2005/8/layout/default"/>
    <dgm:cxn modelId="{113B9F43-F5D1-4CB5-B113-0F70EA999CE5}" type="presOf" srcId="{C00AED06-7620-4ED8-9741-ED25033AAA95}" destId="{A3815459-AD1F-4C4E-8C48-2B3AF16D2A93}" srcOrd="0" destOrd="0" presId="urn:microsoft.com/office/officeart/2005/8/layout/default"/>
    <dgm:cxn modelId="{DC6A8B45-FAF3-4B8C-90DB-3441C97580B7}" type="presOf" srcId="{7041EF7A-D140-4424-88FE-88827465A6DB}" destId="{FF9F43DD-3CE9-4342-B60E-F12F177A7466}" srcOrd="0" destOrd="0" presId="urn:microsoft.com/office/officeart/2005/8/layout/default"/>
    <dgm:cxn modelId="{4657D98E-39B6-4D19-99E6-2F3865969945}" srcId="{C00AED06-7620-4ED8-9741-ED25033AAA95}" destId="{D8C469A7-C808-481A-B966-C41353B7976F}" srcOrd="4" destOrd="0" parTransId="{98895536-11EF-4EE8-B2E0-34C1BA8FD562}" sibTransId="{709891E1-7095-418F-9C80-14D544F0F94D}"/>
    <dgm:cxn modelId="{4D83BE9F-BD24-44C9-8C30-3367179FCC49}" srcId="{C00AED06-7620-4ED8-9741-ED25033AAA95}" destId="{F9A04452-CB9E-4DD2-A03D-18D2C14F34FD}" srcOrd="3" destOrd="0" parTransId="{A9C60510-529E-4301-808A-FF3300FFC495}" sibTransId="{E474807E-104A-43F9-BBCB-1A3C1A4C8564}"/>
    <dgm:cxn modelId="{290BE40B-182D-4022-9EE1-4E27C467C55D}" type="presOf" srcId="{F9A04452-CB9E-4DD2-A03D-18D2C14F34FD}" destId="{F6ED2818-CECD-4B0A-B5AC-304AB8B743B3}" srcOrd="0" destOrd="0" presId="urn:microsoft.com/office/officeart/2005/8/layout/default"/>
    <dgm:cxn modelId="{8226B23D-66F0-4682-A811-CE40C2EBDFF8}" srcId="{C00AED06-7620-4ED8-9741-ED25033AAA95}" destId="{369DC24A-7F35-48C3-ADBC-A31EAD2327C2}" srcOrd="2" destOrd="0" parTransId="{5F85B31E-0D93-407C-9289-93E451843EC9}" sibTransId="{4E147110-CC75-42D7-B9A6-89C5C29956B8}"/>
    <dgm:cxn modelId="{71D2FBED-A83A-4490-AAB7-0833584B7353}" srcId="{C00AED06-7620-4ED8-9741-ED25033AAA95}" destId="{C6824086-31D8-49E3-82B8-60745FC603D8}" srcOrd="1" destOrd="0" parTransId="{889D91EF-2B5A-4890-B495-71C10CE7D44B}" sibTransId="{AF079D3F-2334-4D9A-8EA9-9880708EB7C3}"/>
    <dgm:cxn modelId="{3C85C072-1B9D-407A-830E-9435F4275EE2}" type="presOf" srcId="{C6824086-31D8-49E3-82B8-60745FC603D8}" destId="{043A48D7-7A63-423A-9B2A-A8DAB15F1656}" srcOrd="0" destOrd="0" presId="urn:microsoft.com/office/officeart/2005/8/layout/default"/>
    <dgm:cxn modelId="{3CBB7503-2AE7-4029-8336-5A22EBFC8B11}" type="presParOf" srcId="{A3815459-AD1F-4C4E-8C48-2B3AF16D2A93}" destId="{FF9F43DD-3CE9-4342-B60E-F12F177A7466}" srcOrd="0" destOrd="0" presId="urn:microsoft.com/office/officeart/2005/8/layout/default"/>
    <dgm:cxn modelId="{B1326D67-2AFC-4FE5-A03B-148F2C4AD959}" type="presParOf" srcId="{A3815459-AD1F-4C4E-8C48-2B3AF16D2A93}" destId="{C0EAD052-DFB3-46B9-A470-06D415F5AA78}" srcOrd="1" destOrd="0" presId="urn:microsoft.com/office/officeart/2005/8/layout/default"/>
    <dgm:cxn modelId="{CCB728D0-C286-4758-AEFA-F65C998B9AE9}" type="presParOf" srcId="{A3815459-AD1F-4C4E-8C48-2B3AF16D2A93}" destId="{043A48D7-7A63-423A-9B2A-A8DAB15F1656}" srcOrd="2" destOrd="0" presId="urn:microsoft.com/office/officeart/2005/8/layout/default"/>
    <dgm:cxn modelId="{93BD0F52-2DCA-44C6-B36A-73DDBF90ADB3}" type="presParOf" srcId="{A3815459-AD1F-4C4E-8C48-2B3AF16D2A93}" destId="{7FEA8121-056B-495C-9FBC-96007FD1270D}" srcOrd="3" destOrd="0" presId="urn:microsoft.com/office/officeart/2005/8/layout/default"/>
    <dgm:cxn modelId="{9484E4DE-CB6B-44AA-B9B3-BD4EE3935C41}" type="presParOf" srcId="{A3815459-AD1F-4C4E-8C48-2B3AF16D2A93}" destId="{90ACBE0D-3A64-4341-82FA-5C694B122A7E}" srcOrd="4" destOrd="0" presId="urn:microsoft.com/office/officeart/2005/8/layout/default"/>
    <dgm:cxn modelId="{DD900B87-5923-4215-8F3F-F435BC338D12}" type="presParOf" srcId="{A3815459-AD1F-4C4E-8C48-2B3AF16D2A93}" destId="{9316E2D3-AE7B-471E-A9E0-C52CCE27E4E4}" srcOrd="5" destOrd="0" presId="urn:microsoft.com/office/officeart/2005/8/layout/default"/>
    <dgm:cxn modelId="{1BC15764-A09E-4C72-B20A-BDF28D977B31}" type="presParOf" srcId="{A3815459-AD1F-4C4E-8C48-2B3AF16D2A93}" destId="{F6ED2818-CECD-4B0A-B5AC-304AB8B743B3}" srcOrd="6" destOrd="0" presId="urn:microsoft.com/office/officeart/2005/8/layout/default"/>
    <dgm:cxn modelId="{0293C1DA-74AD-4A0F-A8A9-3E3421DD310F}" type="presParOf" srcId="{A3815459-AD1F-4C4E-8C48-2B3AF16D2A93}" destId="{199C7D11-01D0-4E44-9253-3B6836FFEC5A}" srcOrd="7" destOrd="0" presId="urn:microsoft.com/office/officeart/2005/8/layout/default"/>
    <dgm:cxn modelId="{438A38BA-2D35-44E6-974C-E4D53D9350B0}" type="presParOf" srcId="{A3815459-AD1F-4C4E-8C48-2B3AF16D2A93}" destId="{95CDA8F2-6552-4773-99E7-422C6DC116C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43DD-3CE9-4342-B60E-F12F177A7466}">
      <dsp:nvSpPr>
        <dsp:cNvPr id="0" name=""/>
        <dsp:cNvSpPr/>
      </dsp:nvSpPr>
      <dsp:spPr>
        <a:xfrm>
          <a:off x="3626" y="62903"/>
          <a:ext cx="2571749" cy="1948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Устный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счёт</a:t>
          </a:r>
          <a:endParaRPr lang="ru-RU" sz="36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6" y="62903"/>
        <a:ext cx="2571749" cy="1948455"/>
      </dsp:txXfrm>
    </dsp:sp>
    <dsp:sp modelId="{043A48D7-7A63-423A-9B2A-A8DAB15F1656}">
      <dsp:nvSpPr>
        <dsp:cNvPr id="0" name=""/>
        <dsp:cNvSpPr/>
      </dsp:nvSpPr>
      <dsp:spPr>
        <a:xfrm>
          <a:off x="2828925" y="140457"/>
          <a:ext cx="2571749" cy="194845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 урока. Определение целей урока.</a:t>
          </a:r>
          <a:endParaRPr lang="ru-RU" sz="28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8925" y="140457"/>
        <a:ext cx="2571749" cy="1948455"/>
      </dsp:txXfrm>
    </dsp:sp>
    <dsp:sp modelId="{90ACBE0D-3A64-4341-82FA-5C694B122A7E}">
      <dsp:nvSpPr>
        <dsp:cNvPr id="0" name=""/>
        <dsp:cNvSpPr/>
      </dsp:nvSpPr>
      <dsp:spPr>
        <a:xfrm>
          <a:off x="5657849" y="104874"/>
          <a:ext cx="2571749" cy="194845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нового материала</a:t>
          </a:r>
          <a:endParaRPr lang="ru-RU" sz="3200" b="1" i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849" y="104874"/>
        <a:ext cx="2571749" cy="1948455"/>
      </dsp:txXfrm>
    </dsp:sp>
    <dsp:sp modelId="{F6ED2818-CECD-4B0A-B5AC-304AB8B743B3}">
      <dsp:nvSpPr>
        <dsp:cNvPr id="0" name=""/>
        <dsp:cNvSpPr/>
      </dsp:nvSpPr>
      <dsp:spPr>
        <a:xfrm>
          <a:off x="1306500" y="2371409"/>
          <a:ext cx="2571749" cy="211058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Осмысление и закрепление нового материала</a:t>
          </a:r>
          <a:endParaRPr lang="ru-RU" sz="2800" b="1" i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500" y="2371409"/>
        <a:ext cx="2571749" cy="2110583"/>
      </dsp:txXfrm>
    </dsp:sp>
    <dsp:sp modelId="{95CDA8F2-6552-4773-99E7-422C6DC116CF}">
      <dsp:nvSpPr>
        <dsp:cNvPr id="0" name=""/>
        <dsp:cNvSpPr/>
      </dsp:nvSpPr>
      <dsp:spPr>
        <a:xfrm>
          <a:off x="4258818" y="2299394"/>
          <a:ext cx="2571749" cy="211058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Итоги урока. Рефлексия</a:t>
          </a:r>
          <a:endParaRPr lang="ru-RU" sz="32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8818" y="2299394"/>
        <a:ext cx="2571749" cy="211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FE5E-5287-4EA5-BFF7-5D4A34D50C67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32FFF-A2F1-491C-9E11-8ABA9E3D3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0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32FFF-A2F1-491C-9E11-8ABA9E3D3B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9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94" y="5157192"/>
            <a:ext cx="1862137" cy="1862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D44B-6850-414F-88CD-EF0D34AE8D3D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FCDD-7B86-4720-BBDF-3B99B13D2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52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8503-F3BE-414A-A947-0DB6355A521B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C5CF-C41E-4AC7-AB8B-51D8DC1FD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86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C14B-8FED-42D2-BE9B-455653C8F752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7472-9013-4D43-89E0-9CD2395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3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437063"/>
            <a:ext cx="15700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1B85-232E-4A7B-9252-1D97C2FA5581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21F2-D47A-4AED-A314-18735FED2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D660-9249-4EB1-BEA9-6B6A654CDD92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2A39-B451-4317-8ABA-E4C7F00FF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77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E44E-C40D-4370-A97F-A02AA84376CA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0CA1-30F8-46C4-97E3-C1907B82E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39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6788-F61E-44D7-AE26-DEA0E0652A64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21A0-FB70-48D9-81F4-8C5D6DEE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01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B111-EC2A-48BD-A6DE-EA71B9CCDFB4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D7C3-1806-44CC-BC0C-E1766E46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17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2B3C-24A7-4906-BF7E-9B8FC3F4D801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C511-9508-4190-A5CB-7C40646E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9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98BA-22FE-4C5D-A9FD-4A3D3A50E5A5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7B82-4DB2-4493-9FB4-4B047C10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46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9A8D-9A70-4F33-8571-BE19775B4891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778E-F388-4C97-99DE-824865C77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36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10BE9-580D-4A5F-AACB-A57A30605153}" type="datetimeFigureOut">
              <a:rPr lang="ru-RU"/>
              <a:pPr>
                <a:defRPr/>
              </a:pPr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43094-06FC-4819-BC25-B46334A9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rmotuhi.net/showpost.php?p=358749&amp;postcount=5249" TargetMode="External"/><Relationship Id="rId13" Type="http://schemas.openxmlformats.org/officeDocument/2006/relationships/hyperlink" Target="http://333v.ru/image/e10daf93aeaf9c567bb6ee0b62bfa71c" TargetMode="External"/><Relationship Id="rId3" Type="http://schemas.openxmlformats.org/officeDocument/2006/relationships/hyperlink" Target="http://prezentazia.ucoz.ru/zifri/6cc6e5872fdd.png" TargetMode="External"/><Relationship Id="rId7" Type="http://schemas.openxmlformats.org/officeDocument/2006/relationships/hyperlink" Target="http://www.mudroechado.ru/catalog/igrushki_i_igry/kubiki_2/kubiki_tomik_20_el_tsvetnye/" TargetMode="External"/><Relationship Id="rId12" Type="http://schemas.openxmlformats.org/officeDocument/2006/relationships/hyperlink" Target="http://vskovorode.ru/babushkinu_perojki.html" TargetMode="External"/><Relationship Id="rId2" Type="http://schemas.openxmlformats.org/officeDocument/2006/relationships/hyperlink" Target="http://photoshop-ramki.ru/patterns/School/Jpg/School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recepty.ru/recepty/print:page,1,19622-.html" TargetMode="External"/><Relationship Id="rId11" Type="http://schemas.openxmlformats.org/officeDocument/2006/relationships/hyperlink" Target="http://festival.1september.ru/articles/580489/" TargetMode="External"/><Relationship Id="rId5" Type="http://schemas.openxmlformats.org/officeDocument/2006/relationships/hyperlink" Target="http://web-berries.ru/beers/read/razvivayushchie-zadaniya-pered-shkoloy.html" TargetMode="External"/><Relationship Id="rId10" Type="http://schemas.openxmlformats.org/officeDocument/2006/relationships/hyperlink" Target="http://www.kids-price.ru/germaniya_goki_pazl_derevyannyj_na_3386860.html" TargetMode="External"/><Relationship Id="rId4" Type="http://schemas.openxmlformats.org/officeDocument/2006/relationships/hyperlink" Target="http://www.wikisec.ru/images/thumb/e/e7/Nuvola_apps_kpovmodeler.svg/391px-Nuvola_apps_kpovmodeler.svg.png" TargetMode="External"/><Relationship Id="rId9" Type="http://schemas.openxmlformats.org/officeDocument/2006/relationships/hyperlink" Target="http://38mama.ru/forum/index.php?topic=247713.95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829816" y="1844824"/>
            <a:ext cx="7772400" cy="5314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во 2 классе 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«Нахождение нескольких долей числа»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«Начальная школа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4464496" cy="864096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Демочко Галина Яковлевна</a:t>
            </a:r>
            <a:endParaRPr lang="ru-RU" sz="1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</a:t>
            </a: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</a:t>
            </a:r>
          </a:p>
          <a:p>
            <a:pPr algn="r">
              <a:defRPr/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МОБУ «СОШ с. Ракитное» </a:t>
            </a:r>
            <a:r>
              <a:rPr lang="ru-RU" sz="1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Дальнереченского</a:t>
            </a: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</a:p>
          <a:p>
            <a:pPr algn="r">
              <a:defRPr/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Приморского края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804" y="548680"/>
            <a:ext cx="8229600" cy="8640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тему урока: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852936"/>
            <a:ext cx="3699848" cy="360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3934" y="1427989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«Нахождение нескольких долей числа»</a:t>
            </a:r>
            <a:b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7842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тему урока, используя опорные слова: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56792"/>
            <a:ext cx="6550112" cy="4525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8572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8815"/>
          <a:stretch/>
        </p:blipFill>
        <p:spPr>
          <a:xfrm>
            <a:off x="395536" y="3212976"/>
            <a:ext cx="3888432" cy="3201219"/>
          </a:xfrm>
        </p:spPr>
      </p:pic>
      <p:sp>
        <p:nvSpPr>
          <p:cNvPr id="6" name="Прямоугольник 5"/>
          <p:cNvSpPr/>
          <p:nvPr/>
        </p:nvSpPr>
        <p:spPr>
          <a:xfrm>
            <a:off x="2835687" y="269409"/>
            <a:ext cx="2896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Решение задач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989439"/>
            <a:ext cx="38683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Запись: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Было – 12 ор.</a:t>
            </a:r>
          </a:p>
          <a:p>
            <a:r>
              <a:rPr lang="ru-RU" sz="2400" b="1" dirty="0" smtClean="0"/>
              <a:t>Отдала - ?, третью часть ор.</a:t>
            </a:r>
          </a:p>
          <a:p>
            <a:r>
              <a:rPr lang="ru-RU" sz="2400" b="1" i="1" dirty="0" smtClean="0"/>
              <a:t>Решение</a:t>
            </a:r>
            <a:r>
              <a:rPr lang="ru-RU" sz="2400" b="1" dirty="0" smtClean="0"/>
              <a:t>: 12: 3 = 4 (ор.)</a:t>
            </a:r>
          </a:p>
          <a:p>
            <a:r>
              <a:rPr lang="ru-RU" sz="2400" b="1" i="1" dirty="0" smtClean="0"/>
              <a:t>Ответ</a:t>
            </a:r>
            <a:r>
              <a:rPr lang="ru-RU" sz="2400" b="1" dirty="0" smtClean="0"/>
              <a:t>: отдала 4 ореха.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65" y="955159"/>
            <a:ext cx="3216004" cy="2415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357301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2) Испекли – 12 п.</a:t>
            </a:r>
          </a:p>
          <a:p>
            <a:r>
              <a:rPr lang="ru-RU" sz="2400" b="1" dirty="0" smtClean="0"/>
              <a:t>Съели - ?, две третьих п.</a:t>
            </a:r>
          </a:p>
          <a:p>
            <a:r>
              <a:rPr lang="ru-RU" sz="2400" b="1" i="1" dirty="0" smtClean="0"/>
              <a:t>Решение:</a:t>
            </a:r>
          </a:p>
          <a:p>
            <a:r>
              <a:rPr lang="ru-RU" sz="2400" b="1" dirty="0" smtClean="0"/>
              <a:t>12 : 3 =4 (п.)- составляет одна треть.</a:t>
            </a:r>
          </a:p>
          <a:p>
            <a:r>
              <a:rPr lang="ru-RU" sz="2400" b="1" dirty="0" smtClean="0"/>
              <a:t>4* 2 = 8 (п.) – съели.</a:t>
            </a:r>
          </a:p>
          <a:p>
            <a:r>
              <a:rPr lang="ru-RU" sz="2400" b="1" i="1" dirty="0" smtClean="0"/>
              <a:t>Ответ</a:t>
            </a:r>
            <a:r>
              <a:rPr lang="ru-RU" sz="2400" b="1" dirty="0" smtClean="0"/>
              <a:t>: съели 8 пирожков.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5614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Упражнение «Укрась торт»</a:t>
            </a:r>
            <a:endParaRPr lang="ru-RU" sz="1800" dirty="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33868"/>
            <a:ext cx="3816424" cy="3096344"/>
          </a:xfrm>
        </p:spPr>
      </p:pic>
      <p:sp>
        <p:nvSpPr>
          <p:cNvPr id="5" name="TextBox 4"/>
          <p:cNvSpPr txBox="1"/>
          <p:nvPr/>
        </p:nvSpPr>
        <p:spPr>
          <a:xfrm>
            <a:off x="474035" y="1196752"/>
            <a:ext cx="69909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доволен своей работой на уроке 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хорошо работал, но умею ещё лучше-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не получилась, недоволен собой-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516216" y="1196752"/>
            <a:ext cx="576064" cy="936104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178561" y="1664804"/>
            <a:ext cx="572853" cy="97840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551269" y="2586913"/>
            <a:ext cx="484632" cy="97840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99" y="3771112"/>
            <a:ext cx="277392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8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80728"/>
            <a:ext cx="403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Спасибо за внимание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79" y="1844824"/>
            <a:ext cx="3960441" cy="34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166018"/>
            <a:ext cx="8229600" cy="4525963"/>
          </a:xfrm>
        </p:spPr>
        <p:txBody>
          <a:bodyPr/>
          <a:lstStyle/>
          <a:p>
            <a:r>
              <a:rPr lang="ru-RU" sz="1600" u="sng" dirty="0" smtClean="0">
                <a:hlinkClick r:id="rId2"/>
              </a:rPr>
              <a:t>http://photoshop-ramki.ru/patterns/School/Jpg/School2.jpg</a:t>
            </a:r>
            <a:endParaRPr lang="ru-RU" sz="1600" u="sng" dirty="0" smtClean="0">
              <a:hlinkClick r:id="rId3"/>
            </a:endParaRPr>
          </a:p>
          <a:p>
            <a:r>
              <a:rPr lang="ru-RU" sz="1600" u="sng" dirty="0" smtClean="0">
                <a:hlinkClick r:id="rId3"/>
              </a:rPr>
              <a:t>http://prezentazia.ucoz.ru/zifri/6cc6e5872fdd.png</a:t>
            </a:r>
            <a:endParaRPr lang="ru-RU" sz="1600" u="sng" dirty="0" smtClean="0"/>
          </a:p>
          <a:p>
            <a:r>
              <a:rPr lang="en-US" sz="1600" dirty="0" smtClean="0">
                <a:hlinkClick r:id="rId4"/>
              </a:rPr>
              <a:t>http://www.wikisec.ru/images/thumb/e/e7/Nuvola_apps_kpovmodeler.svg/391px-Nuvola_apps_kpovmodeler.svg.png</a:t>
            </a:r>
            <a:endParaRPr lang="ru-RU" sz="1600" dirty="0" smtClean="0"/>
          </a:p>
          <a:p>
            <a:r>
              <a:rPr lang="ru-RU" sz="1600" dirty="0" smtClean="0"/>
              <a:t>Шаблон Носова Ольга Михайловна</a:t>
            </a:r>
          </a:p>
          <a:p>
            <a:r>
              <a:rPr lang="ru-RU" sz="1600" dirty="0" smtClean="0">
                <a:hlinkClick r:id="rId5"/>
              </a:rPr>
              <a:t>Предметы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web-berries.ru/beers/read/razvivayushchie-zadaniya-pered-shkoloy.html</a:t>
            </a:r>
            <a:endParaRPr lang="ru-RU" sz="1600" dirty="0" smtClean="0"/>
          </a:p>
          <a:p>
            <a:r>
              <a:rPr lang="ru-RU" sz="1600" dirty="0" smtClean="0"/>
              <a:t>Яйца  </a:t>
            </a:r>
            <a:r>
              <a:rPr lang="en-US" sz="1600" dirty="0">
                <a:hlinkClick r:id="rId6"/>
              </a:rPr>
              <a:t>http://socrecepty.ru/recepty/print:page,1,19622-.</a:t>
            </a:r>
            <a:r>
              <a:rPr lang="en-US" sz="1600" dirty="0" smtClean="0">
                <a:hlinkClick r:id="rId6"/>
              </a:rPr>
              <a:t>html</a:t>
            </a:r>
            <a:endParaRPr lang="ru-RU" sz="1600" dirty="0" smtClean="0"/>
          </a:p>
          <a:p>
            <a:r>
              <a:rPr lang="ru-RU" sz="1600" dirty="0" smtClean="0"/>
              <a:t>Кубики </a:t>
            </a:r>
            <a:r>
              <a:rPr lang="en-US" sz="1600" dirty="0">
                <a:hlinkClick r:id="rId7"/>
              </a:rPr>
              <a:t>http://www.mudroechado.ru/catalog/igrushki_i_igry/kubiki_2/kubiki_tomik_20_el_tsvetnye</a:t>
            </a:r>
            <a:r>
              <a:rPr lang="en-US" sz="1600" dirty="0" smtClean="0">
                <a:hlinkClick r:id="rId7"/>
              </a:rPr>
              <a:t>/</a:t>
            </a:r>
            <a:endParaRPr lang="ru-RU" sz="1600" dirty="0" smtClean="0"/>
          </a:p>
          <a:p>
            <a:r>
              <a:rPr lang="ru-RU" sz="1600" dirty="0" smtClean="0"/>
              <a:t>Торт </a:t>
            </a: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www.bormotuhi.net/showpost.php?p=358749&amp;postcount=5249</a:t>
            </a:r>
            <a:endParaRPr lang="ru-RU" sz="1600" dirty="0" smtClean="0"/>
          </a:p>
          <a:p>
            <a:r>
              <a:rPr lang="ru-RU" sz="1600" dirty="0" smtClean="0"/>
              <a:t>Солнышко </a:t>
            </a: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38mama.ru/forum/index.php?topic=247713.950</a:t>
            </a:r>
            <a:endParaRPr lang="ru-RU" sz="1600" dirty="0" smtClean="0"/>
          </a:p>
          <a:p>
            <a:r>
              <a:rPr lang="ru-RU" sz="1600" dirty="0" smtClean="0"/>
              <a:t>Ладошки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www.kids-price.ru/germaniya_goki_pazl_derevyannyj_na_3386860.html</a:t>
            </a:r>
            <a:endParaRPr lang="ru-RU" sz="1600" dirty="0" smtClean="0"/>
          </a:p>
          <a:p>
            <a:r>
              <a:rPr lang="ru-RU" sz="1600" dirty="0" smtClean="0"/>
              <a:t>Фигуры </a:t>
            </a:r>
            <a:r>
              <a:rPr lang="en-US" sz="1600" dirty="0">
                <a:hlinkClick r:id="rId11"/>
              </a:rPr>
              <a:t>http://festival.1september.ru/articles/580489</a:t>
            </a:r>
            <a:r>
              <a:rPr lang="en-US" sz="1600" dirty="0" smtClean="0">
                <a:hlinkClick r:id="rId11"/>
              </a:rPr>
              <a:t>/</a:t>
            </a:r>
            <a:endParaRPr lang="ru-RU" sz="1600" dirty="0" smtClean="0"/>
          </a:p>
          <a:p>
            <a:r>
              <a:rPr lang="ru-RU" sz="1600" dirty="0" smtClean="0"/>
              <a:t>Пирожки </a:t>
            </a:r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vskovorode.ru/babushkinu_perojki.html</a:t>
            </a:r>
            <a:endParaRPr lang="ru-RU" sz="1600" dirty="0" smtClean="0"/>
          </a:p>
          <a:p>
            <a:r>
              <a:rPr lang="ru-RU" sz="1600" dirty="0" smtClean="0"/>
              <a:t>Орехи </a:t>
            </a: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333v.ru/image/e10daf93aeaf9c567bb6ee0b62bfa71c</a:t>
            </a:r>
            <a:endParaRPr lang="ru-RU" sz="1600" dirty="0" smtClean="0"/>
          </a:p>
          <a:p>
            <a:r>
              <a:rPr lang="ru-RU" sz="1600" dirty="0" smtClean="0"/>
              <a:t>Литература: «Технологические карты уроков. Математика 2 класс»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автор-составитель Н.В. </a:t>
            </a:r>
            <a:r>
              <a:rPr lang="ru-RU" sz="1600" dirty="0" err="1" smtClean="0"/>
              <a:t>Лободина</a:t>
            </a:r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080369"/>
              </p:ext>
            </p:extLst>
          </p:nvPr>
        </p:nvGraphicFramePr>
        <p:xfrm>
          <a:off x="251520" y="332656"/>
          <a:ext cx="8640960" cy="646627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07163"/>
                <a:gridCol w="6933797"/>
              </a:tblGrid>
              <a:tr h="13993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Цели деятельности учителя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Способствовать развитию умения решать задачи на нахождение нескольких долей числа; совершенствовать навыки построения и чтения математических графов; создать условия для закрепления навыков построения числового луча и умения находить координаты заданных точек; развивать умение рассуждать и анализировать. </a:t>
                      </a:r>
                      <a:endParaRPr lang="ru-RU" sz="1600" dirty="0"/>
                    </a:p>
                  </a:txBody>
                  <a:tcPr/>
                </a:tc>
              </a:tr>
              <a:tr h="4480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Постановка и решение учебной задачи</a:t>
                      </a:r>
                      <a:endParaRPr lang="ru-RU" sz="1600" dirty="0"/>
                    </a:p>
                  </a:txBody>
                  <a:tcPr/>
                </a:tc>
              </a:tr>
              <a:tr h="37192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Планируемые образовательные результаты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Предметные </a:t>
                      </a:r>
                      <a:r>
                        <a:rPr lang="ru-RU" sz="1600" dirty="0" smtClean="0"/>
                        <a:t>(объём освоения и уровень владения компетенциями): </a:t>
                      </a:r>
                      <a:r>
                        <a:rPr lang="ru-RU" sz="1600" i="1" dirty="0" smtClean="0"/>
                        <a:t>научатся</a:t>
                      </a:r>
                      <a:r>
                        <a:rPr lang="ru-RU" sz="1600" dirty="0" smtClean="0"/>
                        <a:t>: решать задачи на нахождение нескольких долей числа; называть одну или несколько долей числа и числа</a:t>
                      </a:r>
                      <a:r>
                        <a:rPr lang="ru-RU" sz="1600" baseline="0" dirty="0" smtClean="0"/>
                        <a:t> по его доле; моделировать ситуацию, представленную в виде схемы, рисунка; анализировать текст учебной задачи с целью поиска алгоритма её решения; конструировать тексты несложных арифметических задач; </a:t>
                      </a:r>
                      <a:r>
                        <a:rPr lang="ru-RU" sz="1600" i="1" baseline="0" dirty="0" smtClean="0"/>
                        <a:t>получат возможность научиться: </a:t>
                      </a:r>
                      <a:r>
                        <a:rPr lang="ru-RU" sz="1600" baseline="0" dirty="0" smtClean="0"/>
                        <a:t>обосновывать выбор арифметических действий для решения задач.</a:t>
                      </a:r>
                    </a:p>
                    <a:p>
                      <a:r>
                        <a:rPr lang="ru-RU" sz="1600" b="1" baseline="0" dirty="0" err="1" smtClean="0"/>
                        <a:t>Метапредметные</a:t>
                      </a:r>
                      <a:r>
                        <a:rPr lang="ru-RU" sz="1600" baseline="0" dirty="0" smtClean="0"/>
                        <a:t> (компоненты культурно- </a:t>
                      </a:r>
                      <a:r>
                        <a:rPr lang="ru-RU" sz="1600" baseline="0" dirty="0" err="1" smtClean="0"/>
                        <a:t>компетентностного</a:t>
                      </a:r>
                      <a:r>
                        <a:rPr lang="ru-RU" sz="1600" baseline="0" dirty="0" smtClean="0"/>
                        <a:t> опыта\ приобретённая компетентность): </a:t>
                      </a:r>
                      <a:r>
                        <a:rPr lang="ru-RU" sz="1600" i="1" baseline="0" dirty="0" smtClean="0"/>
                        <a:t>познавательные</a:t>
                      </a:r>
                      <a:r>
                        <a:rPr lang="ru-RU" sz="1600" baseline="0" dirty="0" smtClean="0"/>
                        <a:t> –высказывать предположения, обсуждать проблемные вопросы; </a:t>
                      </a:r>
                      <a:r>
                        <a:rPr lang="ru-RU" sz="1600" i="1" baseline="0" dirty="0" smtClean="0"/>
                        <a:t>коммуникативные </a:t>
                      </a:r>
                      <a:r>
                        <a:rPr lang="ru-RU" sz="1600" baseline="0" dirty="0" smtClean="0"/>
                        <a:t>– осуществлять выбор доказательств для аргументации своей точки зрения; </a:t>
                      </a:r>
                      <a:r>
                        <a:rPr lang="ru-RU" sz="1600" i="1" baseline="0" dirty="0" smtClean="0"/>
                        <a:t>регулятивные</a:t>
                      </a:r>
                      <a:r>
                        <a:rPr lang="ru-RU" sz="1600" baseline="0" dirty="0" smtClean="0"/>
                        <a:t> – удерживать цель своей деятельности до получения её результата.</a:t>
                      </a:r>
                    </a:p>
                    <a:p>
                      <a:r>
                        <a:rPr lang="ru-RU" sz="1600" b="1" baseline="0" dirty="0" smtClean="0"/>
                        <a:t>Личностные: </a:t>
                      </a:r>
                      <a:r>
                        <a:rPr lang="ru-RU" sz="1600" baseline="0" dirty="0" smtClean="0"/>
                        <a:t>выражать положительное отношение к процессу познания: проявлять внимание, удивление, желание больше узнать.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626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Методы и формы обучения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Объяснительно- иллюстративный;</a:t>
                      </a:r>
                      <a:r>
                        <a:rPr lang="ru-RU" sz="1600" baseline="0" dirty="0" smtClean="0"/>
                        <a:t> индивидуальная, фронтальная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7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9"/>
          <a:stretch/>
        </p:blipFill>
        <p:spPr>
          <a:xfrm>
            <a:off x="310269" y="734963"/>
            <a:ext cx="3706122" cy="336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«Откроем ладошки!»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104456" cy="302433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sp>
        <p:nvSpPr>
          <p:cNvPr id="6" name="TextBox 5"/>
          <p:cNvSpPr txBox="1"/>
          <p:nvPr/>
        </p:nvSpPr>
        <p:spPr>
          <a:xfrm>
            <a:off x="5064123" y="1473039"/>
            <a:ext cx="335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 </a:t>
            </a:r>
          </a:p>
          <a:p>
            <a:pPr algn="ctr"/>
            <a:r>
              <a:rPr lang="ru-RU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ного знать!</a:t>
            </a:r>
            <a:endParaRPr lang="ru-RU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269" y="4177243"/>
            <a:ext cx="45965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вокруг нас 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много интересного, 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только оглянуться 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сторонам!</a:t>
            </a: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04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endParaRPr lang="ru-RU" sz="4000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78149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Выгнутая влево стрелка 16"/>
          <p:cNvSpPr/>
          <p:nvPr/>
        </p:nvSpPr>
        <p:spPr>
          <a:xfrm rot="17383951">
            <a:off x="2329205" y="2690371"/>
            <a:ext cx="1035056" cy="12954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8705929">
            <a:off x="5582754" y="2779712"/>
            <a:ext cx="930818" cy="11961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8055065">
            <a:off x="3747467" y="5443086"/>
            <a:ext cx="1321970" cy="11729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7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  <p:bldGraphic spid="16" grpId="1">
        <p:bldAsOne/>
      </p:bldGraphic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счёт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5904656" cy="4032448"/>
          </a:xfrm>
        </p:spPr>
      </p:pic>
      <p:sp>
        <p:nvSpPr>
          <p:cNvPr id="5" name="TextBox 4"/>
          <p:cNvSpPr txBox="1"/>
          <p:nvPr/>
        </p:nvSpPr>
        <p:spPr>
          <a:xfrm>
            <a:off x="755577" y="141763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Купили десяток яиц. Из 5 яиц приготовили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омлет и 2 яйца сварили вкрутую. </a:t>
            </a: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яиц осталось?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721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6984776" cy="54726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marL="0" lvl="0" indent="0" algn="r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У Ани 18 кубиков. Сколько кубиков не хватит, чтобы расставить все имеющиеся кубики на пяти полках по 4 штуки?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94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«ЛИШНЮЮ» ФИГУРУ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7355160" cy="5184576"/>
          </a:xfrm>
        </p:spPr>
      </p:pic>
    </p:spTree>
    <p:extLst>
      <p:ext uri="{BB962C8B-B14F-4D97-AF65-F5344CB8AC3E}">
        <p14:creationId xmlns:p14="http://schemas.microsoft.com/office/powerpoint/2010/main" val="3901026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РАБОТАЕМ С ГЕОМЕТРИЧЕСКИМ МАТЕРИАЛОМ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118128"/>
              </p:ext>
            </p:extLst>
          </p:nvPr>
        </p:nvGraphicFramePr>
        <p:xfrm>
          <a:off x="2123728" y="4221088"/>
          <a:ext cx="4536504" cy="2088232"/>
        </p:xfrm>
        <a:graphic>
          <a:graphicData uri="http://schemas.openxmlformats.org/drawingml/2006/table">
            <a:tbl>
              <a:tblPr/>
              <a:tblGrid>
                <a:gridCol w="2268252"/>
                <a:gridCol w="2268252"/>
              </a:tblGrid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14176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Сложите два квадрата из восьми палочек.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Уберите одну палочку и сложите такие же два квадрата из оставшихся семи.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Проверьте, у вас получилось такое решение?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Подумайте, почему удалось сложить два квадрата из семи палочек.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649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 r="32551"/>
          <a:stretch/>
        </p:blipFill>
        <p:spPr>
          <a:xfrm rot="16200000">
            <a:off x="1691680" y="548680"/>
            <a:ext cx="5256584" cy="69847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4525963"/>
          </a:xfrm>
        </p:spPr>
        <p:txBody>
          <a:bodyPr/>
          <a:lstStyle/>
          <a:p>
            <a:pPr lvl="0" algn="just">
              <a:spcBef>
                <a:spcPct val="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Рассмотрите рисунки.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lvl="0" algn="just">
              <a:spcBef>
                <a:spcPct val="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Как называются данные фигуры?</a:t>
            </a:r>
          </a:p>
          <a:p>
            <a:pPr lvl="0" algn="just">
              <a:spcBef>
                <a:spcPct val="0"/>
              </a:spcBef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Какая часть фигуры закрашена на каждом рисунке?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576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1b692d88cf15b151893e2f43bd68e62573b7"/>
</p:tagLst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307</TotalTime>
  <Words>563</Words>
  <Application>Microsoft Office PowerPoint</Application>
  <PresentationFormat>Экран (4:3)</PresentationFormat>
  <Paragraphs>80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математика</vt:lpstr>
      <vt:lpstr>Урок математики во 2 классе  «Нахождение нескольких долей числа» УМК «Начальная школа XXI века»</vt:lpstr>
      <vt:lpstr>Презентация PowerPoint</vt:lpstr>
      <vt:lpstr>Упражнение «Откроем ладошки!»</vt:lpstr>
      <vt:lpstr>План работы</vt:lpstr>
      <vt:lpstr>Устный счёт</vt:lpstr>
      <vt:lpstr>Презентация PowerPoint</vt:lpstr>
      <vt:lpstr>НАЙДИТЕ «ЛИШНЮЮ» ФИГУРУ</vt:lpstr>
      <vt:lpstr>РАБОТАЕМ С ГЕОМЕТРИЧЕСКИМ МАТЕРИАЛОМ</vt:lpstr>
      <vt:lpstr>Презентация PowerPoint</vt:lpstr>
      <vt:lpstr>Прочитайте тему урока:</vt:lpstr>
      <vt:lpstr>Определите тему урока, используя опорные слова:</vt:lpstr>
      <vt:lpstr>Презентация PowerPoint</vt:lpstr>
      <vt:lpstr>Упражнение «Укрась торт»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5</dc:title>
  <dc:creator>Ольга Михайловна</dc:creator>
  <cp:lastModifiedBy>user</cp:lastModifiedBy>
  <cp:revision>35</cp:revision>
  <dcterms:created xsi:type="dcterms:W3CDTF">2014-11-14T20:11:12Z</dcterms:created>
  <dcterms:modified xsi:type="dcterms:W3CDTF">2015-03-21T06:23:55Z</dcterms:modified>
</cp:coreProperties>
</file>