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4673" y="1432320"/>
            <a:ext cx="8574622" cy="2616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России 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ХУ111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веке</a:t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истории 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Лубкова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Е.Я.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Логотип МПГ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8816" y="42756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Нажмите для увеличения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upload.wikimedia.org/wikipedia/commons/thumb/0/01/%D0%9C%D0%9F%D0%93%D0%A3_%D0%93%D0%BB%D0%B0%D0%B2%D0%BD%D1%8B%D0%B9_%D0%BA%D0%BE%D1%80%D0%BF%D1%83%D1%81.jpg/250px-%D0%9C%D0%9F%D0%93%D0%A3_%D0%93%D0%BB%D0%B0%D0%B2%D0%BD%D1%8B%D0%B9_%D0%BA%D0%BE%D1%80%D0%BF%D1%83%D1%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0234" y="1680105"/>
            <a:ext cx="23812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nsad.ru/images/viktorina-400-letie_04_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297" y="3403778"/>
            <a:ext cx="1905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s4315.vk.me/g12359089/a_8806e4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1417" y="4091518"/>
            <a:ext cx="19050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belygorod.ru/img2/1000_rushud/Used2/mGalaktionovSF_VidNaNevuGM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4585" y="4104219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atomas.ru/isk/ris2/image0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3257" y="903818"/>
            <a:ext cx="35433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8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Имперская модернизация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В.Г.Хороса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имперской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связывается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реформами при Петре </a:t>
            </a:r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ыборочное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заимствование технологических, главным образом, военно-промышленных достижений более развитых стран в обмен на вывоз сырья  и сырьевых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одновременное ужесточение эксплуатации собственного народа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добуржуазными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архаическими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мерами</a:t>
            </a: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растущая централизация и бюрократизация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</a:t>
            </a: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Россия, дала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яркий пример  такой  “запоздалой модернизации”, для которой характерно быстрое разрушение традиционных институтов и ценностей без появления новых (т.е. тенденция социокультурной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люмпинизации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общества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5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724436"/>
            <a:ext cx="10018713" cy="175259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онцепция модернизации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Б.Н.Миронова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автора фундаментального исторического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«Социальная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России периода империи (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н. ХХ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вв.)»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0676" y="3006676"/>
            <a:ext cx="10018713" cy="3124201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“европейского происхождения” основ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государственности быта и менталитета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Б.Н.Миронов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отрицает неорганический характер российской модернизации, в которой совмещались  спонтанное и  “догоняющее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развитие. По его мнению, Россия,  “в социальном, культурном, экономическом и политическом отношениях, в принципе, изменялась в тех же направлениях, что и другие европейские страны”, только с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опозданием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отрицает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(неевропейский) характер российской цивилизации. По его мнению, российская исключительность и специфичность – это часть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писсемистических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историографических мифов советской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ociologynet.ru/kafedra/photo_kaf/miro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9176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8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223" y="628650"/>
            <a:ext cx="10018713" cy="175259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русский и советский историк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Павленко Николай Иванович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оценивал деятельность Петра1: «</a:t>
            </a:r>
            <a:r>
              <a:rPr lang="ru-RU" sz="2000" dirty="0"/>
              <a:t> 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вывели  Россию  на  путь  ускоренного  экономического,  политического  и  культурного  развития  и  вписали  имя  Петра  –  инициатора  этих  преобразований  –  в  плеяду  выдающихся  государственных  деятелей нашей страны".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 его  правление  отсталая  страна  совершила  огромный  скачок  вперед  в  промышленном  развитии.  Россия  утвердилась  на  берегах  Балтики,  приобрела  кратчайший  торговый  путь  в  Европу.  Появилась  первая  печатная  газета,  были  открыты  первые  военные  и  профессиональные  школы,  возникли  первые  типографии,  печатавшие  книги  светского  содержания.  Первый  в  стране  музей.  Первая  публичная  библиотека.  Первые  публичные  театры.  Первые  парки.  Наконец,  первый  указ  об  организации  Академии наук. </a:t>
            </a:r>
            <a:b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mg3.tr200.biz/image2/0148/00/0148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096" y="4024113"/>
            <a:ext cx="1533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irknig.com/uploads/posts/2010-05/thumbs/1273672070_menshi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097" y="4476750"/>
            <a:ext cx="14954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niginina.ru/imgs/big/33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413" y="4191001"/>
            <a:ext cx="1838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vipbook.info/uploads/posts/2012-04/1334832785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8911" y="4238625"/>
            <a:ext cx="1781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booksfree.ru/img12/pavlenko_petr1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304" y="3048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oole.ru/uploads/posts/2009-03/1237899231_oblozh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7259" y="3664577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dn4.imhonet.ru/person/180x270/4c/c5/4cc5b45ce0c73c7775ff1ad2a2c301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2873"/>
            <a:ext cx="17049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8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8872" y="-995363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реформа Петра 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8704" y="615211"/>
            <a:ext cx="6240990" cy="51054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1705г.- создание регулярной армии, в основе которой лежала рекрутская повинность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Рекрутская повинность распространялась на все податное население великорусских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губерний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рекруты брали мужчин в возрасте не старше 32 лет, по одному человеку с 20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1724г. – по 5-7 человек с тысячи мужских душ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 армии и на флоте была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пожизненной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Офицерский корпус комплектовался из дворян. Выходцы из других сословий, достигнув обер-офицерского чина (звания младшего офицера), получали потомственное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дворянство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состав подготавливался в Преображенском и Семеновском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полках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в 1698 г.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ткрылась Пушкарская школа, в 1701 г. – </a:t>
            </a:r>
            <a:r>
              <a:rPr 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Навигацкая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</a:t>
            </a: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5789" y="4124950"/>
            <a:ext cx="3549121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61" name="Picture 13" descr="http://www.oboznik.ru/wp-content/uploads/2013/08/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2" y="73411"/>
            <a:ext cx="3810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meteo.by/calendar/img/content_events/i6/69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275" y="2749623"/>
            <a:ext cx="2286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http://www.beenergy.ru/uploads/posts/2009-05/thumbs/1243672632_622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2875" y="5239375"/>
            <a:ext cx="1000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www.all-5.ru/freereferat/images/image018-4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674" y="2639363"/>
            <a:ext cx="1714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 descr="http://www.beenergy.ru/uploads/posts/2008-10/1225011641_440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367" y="4677400"/>
            <a:ext cx="22860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en.coolreferat.com/ref-2_468863180-10593.coolp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48174"/>
            <a:ext cx="18573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://www.beenergy.ru/uploads/posts/2009-05/1243672636_6224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3003" y="575753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21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-685800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и государственные реформы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1699 г. – городская реформа, в городах устанавливались органы самоуправления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Москве основана </a:t>
            </a:r>
            <a:r>
              <a:rPr 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Бурмистерская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палата или Ратуша, выбираемая столичным купечеством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1721 г. вместо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Бурмистерской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палаты был создан Главный магистрат, который до 1723 г. находился в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Москве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1708 г. территорию России разделили на восемь губерний – Московскую,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Ингерманландскую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(Прибалтика, Петербург, Карелия), Киевскую, Смоленскую, Архангелогородскую (с 1780 г. – Архангельскую), Казанскую, Азовскую и Сибирскую. В Московской губернии находилось 39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1711 г. – образование Сената вместо Боярской Думы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1718 г. – образование коллегий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1719-1720 гг. – реформа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управления. Губернии были разделены на провинции, которые в свою очередь делились на дистрикты. Во главе дистриктов ставились земские комиссары, назначаемые Камер-коллегией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7" name="Picture 5" descr="http://www.allrussias.com/images/petr_s_genshtab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456" y="1092893"/>
            <a:ext cx="22383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im.kommersant.ru/Issues.photo/OGONIOK/2012/006/KMO_121006_01190_1_t2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432" y="1738312"/>
            <a:ext cx="22860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beregafilm.ru/lanse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432" y="4471986"/>
            <a:ext cx="37528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9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-1001335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Сословная политика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1718 по 1724 гг. в России проводилась перепись населения (ревизия). Каждый мужчина считался ревизской душой и обязывался выплачивать денежную сумму –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подушную подать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Дворяне, состоявшие на государственной службе, от податного налога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освобождались.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подати была разной: крепостные крестьяне платили 70 копеек в год, государственные крестьяне – 1 рубль 10 копеек в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1714 г. -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 единонаследии. Поместья становились вотчинами и передавались по наследству. Наследовать мог только старший сын владельца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1722 г. Петр 1 ввел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о рангах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устанавливался порядок прохождения службы. Все государственные чины были разделены по трем родам службы: гражданской, военной сухопутной и военно-морской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://www.novayagazeta.ru/storage/c/2012/03/30/1333052223_089212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997" y="548022"/>
            <a:ext cx="33337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menra.ru/wp-content/uploads/2010/02/Ris_3_Tabel_625_700_72_pir_Web-26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437" y="3487491"/>
            <a:ext cx="2543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3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464" y="3171421"/>
            <a:ext cx="10018711" cy="3048000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3287" y="5495521"/>
            <a:ext cx="10018713" cy="144780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чином по Табели наделяло служащего правами дворянства. Всякий получивший первый офицерский чин дослужившийся до 8 ранга, коллежского асессора, получали звание дворянина.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о рангах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обязывала всех дворян служить и объявляла службу единственным способом получения государственного чина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rpp.nashaucheba.ru/pars_docs/refs/24/23064/img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636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5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2191" y="-708339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Церковная реформа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Стремясь подчинить себе церковь, Петр запретил избирать нового патриарха и поставил во главе церкви своего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сподвижника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Стефана Яворского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(1658-1722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1701 г. для сбора церковных доходов и управления церковью был образован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Монастырский приказ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возглавляемый графом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 Мусиным-Пушкиным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1721 г. царь упразднил патриаршество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управления церковью был создан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Святейший Правительствующий Синод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обер-прокурором во главе, который назначался императором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Православная Церковь оказалась полностью подчинена государству и превратилась в часть бюрократического аппарата, контролируемой и управляемой светской властью.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8612" y="2430418"/>
            <a:ext cx="3549121" cy="18288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Адриан, 10 Патриарх Московский и всея Руси (1690-1700)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Стефан Яворский                     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(в миру Семен Иванович Яворский)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a33.ru/pic/fvlg/04grhv/religion/monastery_troicko-nikolsky/12080/adr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403" y="145960"/>
            <a:ext cx="1905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nkontr.if.ua/images/content/1cdd0b742ccaac99061c3140e196d7b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095" y="400050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21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609" y="-679360"/>
            <a:ext cx="10018713" cy="17525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Петра 1 в области промышленности и торговли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433" y="1073239"/>
            <a:ext cx="10018713" cy="31242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крупной мануфактурной промышленности, (металлургия,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металлообработка, судостроение, текстильная и кожевенная 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промышленность).</a:t>
            </a:r>
          </a:p>
          <a:p>
            <a:pPr algn="just"/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промышленности было то, что она основывалась на принудительном 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труде.</a:t>
            </a:r>
          </a:p>
          <a:p>
            <a:pPr algn="just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1717 г. - создание 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Мануфактур-коллегии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отвечавшей за развитие российской промышленности, создание и функционирование мануфактур.</a:t>
            </a:r>
          </a:p>
          <a:p>
            <a:pPr algn="just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1719 г.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издана 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Берг-привилегия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по которой всякому давалось 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искать, плавить, варить и чистить металлы и минералы при условии платежа «горной подати» в 1/10 стоимости добычи и 32-х долей в пользу владельца той земли, где найдены залежи руды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1721 г. –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Петра 1, по 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разрешалось «купецким людям» покупать деревни, крестьян которых можно было переселять на мануфактуры 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посессионные крестьяне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протекционизма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торговли (поддержке отечественного производства и установлении повышенных пошлин на импортную продукцию (это соответствовало идее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меркантилизма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1724 г.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введён защитный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тариф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высокие пошлины на иностранные товары, которые могли изготовлять или уже выпускали отечественные предприятия.</a:t>
            </a:r>
            <a:endParaRPr lang="ru-RU" sz="7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upload.wikimedia.org/wikipedia/commons/thumb/9/98/GR_Moravov.jpg/250px-GR_Morav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040" y="4762029"/>
            <a:ext cx="23812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zbukivedi-istoria.ru/17/pp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883" y="4817838"/>
            <a:ext cx="27432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library.pravpiter.ru/book_25/media/image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50" y="4583536"/>
            <a:ext cx="3333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5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046" y="-685800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Реформы в области культуры и быта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1364" y="685799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светской национальной культуры, светского образования, изменения в быту, осуществляемые по западно-европейскому образцу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1699 г. в России было введено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европейское летосчисление.</a:t>
            </a:r>
            <a:endParaRPr lang="ru-RU" sz="17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1701 г. в Москве, в Сухаревой башне, под руководством шотландского профессора </a:t>
            </a:r>
            <a:r>
              <a:rPr lang="ru-RU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Абердинского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</a:t>
            </a:r>
            <a:r>
              <a:rPr lang="ru-RU" sz="1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Форварсона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открылась первая в стране Школа математических и </a:t>
            </a:r>
            <a:r>
              <a:rPr lang="ru-RU" sz="1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навигацких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наук.</a:t>
            </a:r>
          </a:p>
          <a:p>
            <a:pPr algn="just"/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1711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 Москве возникла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инженерная школа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была доступна не только дворянам, но и представителям других сословий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1707 г. была открыта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школа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московском военном госпитале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1708 г. Петр 1 ввел новый гражданский шрифт вместо старого кирилловского полуустава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1714 г. была открыта общедоступная 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Петербурге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первого естественнонаучного музея 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Кунсткамера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регулярно устраиваться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ассамблеи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публичные собрания с присутствием на них женщин</a:t>
            </a:r>
            <a:endParaRPr lang="ru-RU" sz="17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0421" y="4960513"/>
            <a:ext cx="3549121" cy="182880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Кунсткамера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Петропавловская крепость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mg1.liveinternet.ru/images/attach/b/1/17461/17461560_inf_2253_t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4" y="638175"/>
            <a:ext cx="38100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hkolazhizni.ru/img/content/i53/53068_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933" y="3105150"/>
            <a:ext cx="30480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bogoslov.ru/data/2011/07/12/1233788114/1petropav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7" y="3867151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hip.spottingworld.com/images/thumb/3/30/Peter_I_of_Russia_in_1709.jpg/180px-Peter_I_of_Russia_in_17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0760" y="638175"/>
            <a:ext cx="1714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39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трансформация традиционных аграрных обществ в современные индустриальные.</a:t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сопровождается расширяющейся дифференциацией экономической, организационной, политической и культурной сфер. Тесно связаны с модернизацией процессы индустриализации, урбанизации, бюрократизации, которые, тем не менее, нельзя отождествлять.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6371" y="1950857"/>
            <a:ext cx="10018713" cy="3124201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Линеарная модель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Органский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Леви, Д.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Лернер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Смелзер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Блэк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Ш.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Эйзенштадт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модели процесс модернизации рассматривался как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революционный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связанный с радикальными и всеобъемлющими трансформациями моделей человеческого существования и деятельности при переходе от традиционности к современности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american-buddha.com/awaltwhitman%20rostow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371" y="4189321"/>
            <a:ext cx="18859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ovedenie.net/img/971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695" y="4327434"/>
            <a:ext cx="37338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frz.ru/mdata/books/img/20/0028141_Rostow%20W.W._The%20process%20of%20economic%20grow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5289" y="4065495"/>
            <a:ext cx="1905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14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2657" y="-1018505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11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5823" y="419099"/>
            <a:ext cx="6240990" cy="51054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правления Екатерины 11 в отечественной литературе получил название «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просвещенный абсолютизм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основанный на идеях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французского Просвещения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Теоретики умеренного направления французского просвещения –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Монтескье, Вольтер, Дидро, Даламбер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призывали к эволюционному развитию страны, без революций и социальных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потрясений.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предлагали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естественное историческое вызревание буржуазных отношений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путем постепенного развития, распространения просвещения, научных знаний, создания школ и высших учебных заведений, издания газет и журналов, покровительства литературы и искусства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 Карамзин позднее писал: «Европа с удивлением читает ее переписку с философами, и не им, а ей удивляется. Какое богатство мыслей и знаний, какое проницание, какая тонкость разума, чувств и выражений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                               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Даламбер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4770" y="3391570"/>
            <a:ext cx="3549121" cy="18288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Екатерина 11 и Петр 111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Шарль Монтескье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Вольтер                               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Дидро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Дидро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ekomania.ru/images/greek-articles/pontos/185_ekaterin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171" y="148039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v.agora.qc.ca/web/image/i1280hv/large/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08" y="3122589"/>
            <a:ext cx="229552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rikol.ru/wp-content/uploads/2010/12/beljo-252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933" y="4000500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ourisme-langres.com/pics_bdd/visuel_objet_visuel/1384792949_Diderot_cri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263" y="528637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rtchive.com/web_gallery/reproductions/189501-190000/189751/size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3819" y="5129816"/>
            <a:ext cx="1381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nevesta.s3.amazonaws.com/content/news/300/253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388" y="176212"/>
            <a:ext cx="1905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0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2228" y="-963770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«Наказ» Екатерины 11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3872" y="685799"/>
            <a:ext cx="6240990" cy="51054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1767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созыв Уложенной комиссии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упорядочить российское законодательство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Императрица предложила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Уложенной комиссии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подготовленный ею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представила свое видение государственного и общественного устройства России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состоял из 20 глав, половина которого была творческим переосмыслением идей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Монтескье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Екатерина использовала книгу итальянского ученого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 </a:t>
            </a:r>
            <a:r>
              <a:rPr lang="ru-RU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Беккариа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преступлениях и наказаниях», труды немецких авторов </a:t>
            </a:r>
            <a:r>
              <a:rPr lang="ru-RU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Бильфельда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Юста,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французскую энциклопедию и русское законодательство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монарх является источником государственной власти, только он имеет право издавать и толковать законы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забота монарха – это достижение 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блага</a:t>
            </a:r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совершенных законов</a:t>
            </a:r>
            <a:r>
              <a:rPr lang="ru-RU" sz="7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Крестьянский вопрос практически остался не разработанным в Наказе. В статье 260 Екатерина 11 лишь повторила мысль, высказанную ранее: «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вдруг и чрез узаконение общее делать великого числа освобожденных».</a:t>
            </a:r>
            <a:endParaRPr lang="ru-RU" sz="7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37254" y="3962400"/>
            <a:ext cx="3549121" cy="1828800"/>
          </a:xfrm>
        </p:spPr>
        <p:txBody>
          <a:bodyPr>
            <a:normAutofit/>
          </a:bodyPr>
          <a:lstStyle/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historydoc.edu.ru/attach.asp?a_no=17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40" y="170780"/>
            <a:ext cx="5286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bookin.org.ru/book/2273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353" y="4086224"/>
            <a:ext cx="20764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1957"/>
            <a:ext cx="3810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0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30" y="-698679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«Жалованная грамота дворянству»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533" y="672921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1785 г. - Жалованная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дворянству подтверждала привилегии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дворян: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свобождение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подушной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подати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свобождение от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расквартирования воинских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дворян на землю и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запрещение конфискации имения при совершении владельцем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заниматься торговлей, предпринимательством, иметь свои сословные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Дворянское сословие объявлялось благородным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 в три года губернские и уездные дворянские собрания избирали своих предводителей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«Жалованная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городам»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устанавливала сословную структуру города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Привилегированную группу горожан составляли именитые граждане – купцы с высоким имущественным цензом, банкиры, архитекторы, живописцы, ученые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Органом самоуправления было Собрание градского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http://rusmirzp.com/wp-content/uploads/2012/05/120502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0" y="2690812"/>
            <a:ext cx="5905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113" y="383381"/>
            <a:ext cx="1905000" cy="2447925"/>
          </a:xfrm>
          <a:prstGeom prst="rect">
            <a:avLst/>
          </a:prstGeom>
        </p:spPr>
      </p:pic>
      <p:pic>
        <p:nvPicPr>
          <p:cNvPr id="3080" name="Picture 8" descr="http://upload.wikimedia.org/wikipedia/ru/5/5f/Gramo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76" y="309562"/>
            <a:ext cx="1752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iles.books.ru/pic/2923001-2924000/2923175/preview_616735_150x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515" y="719238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9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503" y="-982015"/>
            <a:ext cx="3549121" cy="1371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Губернская реформа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9914" y="866103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1775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была проведена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губернская реформа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которой количество губерний достигло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Губернии делились на уезды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губернии проживало 300-400 тысяч душ мужского пола, в уезде – 30-40 тысяч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главе губернии стоял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губернатор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уезда – капитан-исправник, выбиравшийся из местных дворян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2-3 губерниями управлял генерал-губернатор или наместник, который был доверенным лицом императрицы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Губернскую администрацию возглавляло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губернское правление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следило за соблюдением законов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Учреждались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и гражданская палаты – высшие судебные учреждения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губернии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Казенная палата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занималась финансовыми  вопросами, ведала торговлей и промышленностью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Уездным городом руководил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городничий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Высшим органом власти в уезде был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земский суд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состоявший из дворян и ведавший полицией и администрацией</a:t>
            </a:r>
            <a:r>
              <a:rPr lang="ru-RU" sz="1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судебной инстанцией был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Сенат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Уездный суд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рассматривал дела дворян данного уезда и подчинялся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Верхнему земскому суду</a:t>
            </a:r>
            <a:r>
              <a:rPr lang="ru-RU" sz="1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городской магистрат – Губернскому магистрату, Нижняя расправа – Верхней расправе.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mg-fotki.yandex.ru/get/4409/101161784.51/0_68dea_cce10cef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2173" y="2184178"/>
            <a:ext cx="44577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moking-room.ru/data/pnp/ustugna/ust_gog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1164" y="371206"/>
            <a:ext cx="14287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uzgd.ru/il/ryazan04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582" y="2075773"/>
            <a:ext cx="2095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hlebnikov.ru/biography/image/gostdv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37542"/>
            <a:ext cx="2095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commons/thumb/5/51/So0417_1904-08.jpg/300px-So0417_1904-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38871"/>
            <a:ext cx="2857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621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525" y="-417489"/>
            <a:ext cx="10018713" cy="17525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Санкт-Петербурга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3287" y="1232079"/>
            <a:ext cx="10018713" cy="31242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1703 г. – строительство Петропавловской </a:t>
            </a:r>
            <a:r>
              <a:rPr lang="ru-RU" sz="6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крепости </a:t>
            </a:r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Санктпитербурх</a:t>
            </a:r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», расположенная на Заячьем острове, с 1914-1917 годы – Петроградская крепость. Крепость была заложена по совместному плану Петра I и французского инженера Жозефа </a:t>
            </a:r>
            <a:r>
              <a:rPr lang="ru-RU" sz="6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Ламбера</a:t>
            </a:r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6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Герена</a:t>
            </a:r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6 бастионов, соединённых куртинами, 2 равелина, кронверк (первоначально дерево-земляные, в 1730-е—1740-е и 1780-е годы одеты камнем). В 1703 году Заячий остров был соединён с Петроградской стороной </a:t>
            </a:r>
            <a:r>
              <a:rPr lang="ru-RU" sz="6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Иоанновским</a:t>
            </a:r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мостом</a:t>
            </a:r>
            <a:r>
              <a:rPr lang="ru-RU" sz="6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6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</a:t>
            </a:r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завершённым городским зданием является Домик Петра I на Берёзовом острове (от финского </a:t>
            </a:r>
            <a:r>
              <a:rPr lang="ru-RU" sz="6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Койвусаари</a:t>
            </a:r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Берёзовый остров), который был построен солдатами за три дня, к 27 мая 1703 года</a:t>
            </a:r>
            <a:r>
              <a:rPr lang="ru-RU" sz="6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1704 года на левом берегу Невы была заложена вторая «фортеция» — верфь-крепость «Адмиралтейство</a:t>
            </a:r>
            <a:r>
              <a:rPr lang="ru-RU" sz="6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Первые чертежи сделал сам Пётр I, руководил стройкой новый </a:t>
            </a:r>
            <a:r>
              <a:rPr lang="ru-RU" sz="680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обер</a:t>
            </a:r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-комендант города Роберт Брюс. За стенами крепости также был оставлен гласис, на месте которого сейчас Александровский сад</a:t>
            </a:r>
            <a:r>
              <a:rPr lang="ru-RU" sz="6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6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1710 года начинается регулярная застройка города. Вначале Петром предполагалась традиционная русская планировка: на Городском острове (первоначально Берёзовом, позже Троицком, Петербургском, ныне — Петроградском) предусматривались царские слободы, огороженные палисадным </a:t>
            </a:r>
            <a:r>
              <a:rPr lang="ru-RU" sz="6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укреплением.</a:t>
            </a:r>
            <a:endParaRPr lang="ru-RU" sz="6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grand-cru.com.ua/imagesins/image_1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72024"/>
            <a:ext cx="31432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stwest.ru/img/myzspb/detiost_clip_image001_0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916" y="5446422"/>
            <a:ext cx="2838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foros.ru/media/2011/23/admira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94" y="3019424"/>
            <a:ext cx="23336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ncspb.ru/image/2803992547/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384" y="377242"/>
            <a:ext cx="17526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fs.cook-time.com/preview/img397/3971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52949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ofismart.org/files/20/book/reader/b139226/i_0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72024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1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280" y="538903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Уолт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Ростоу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выделил пять стадий развития общества: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736" y="3370378"/>
            <a:ext cx="10018713" cy="3124201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общество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аграрные общества с довольно примитивной техникой, преобладанием сельского хозяйства в экономике, сословно-классовой структурой и властью крупных земельных собственников.</a:t>
            </a:r>
          </a:p>
          <a:p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Переходное общество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этом этапе создаются предпосылки для перехода в новую фазу развития: зарождается предпринимательство, складываются централизованные государства, растет национальное самосознание.</a:t>
            </a:r>
          </a:p>
          <a:p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«сдвига»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промышленными революциями и следующими за ними крупными социально-экономическими и политическими преобразованиями.</a:t>
            </a:r>
          </a:p>
          <a:p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«зрелости»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связанная с развитием научно-технической революции, ростом городов.</a:t>
            </a:r>
          </a:p>
          <a:p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Эра «высокого массового потребления»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Ее важнейшая черта — значительный рост сферы услуг, превращение производства товаров потребления в основной сектор экономики.</a:t>
            </a:r>
          </a:p>
          <a:p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biografiasyvidas.com/biografia/r/fotos/rost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3531" y="154546"/>
            <a:ext cx="3238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2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модель модернизации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неомодернизационный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постмодернизационный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Тириакьян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Штомпк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Робертсон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Мюллер,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Цапф,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Турен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Хантингтон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ядро современной многолинейной версии модернизации включает следующие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положения: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Отказ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односторонней линеарной трактовки модернизации как движения в сторону западных институтов и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ценностей.</a:t>
            </a:r>
          </a:p>
          <a:p>
            <a:r>
              <a:rPr lang="ru-RU" sz="1800" dirty="0"/>
              <a:t> 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положительной роли социокультурной традиции в ходе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модернизационного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Большое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внешним, международным факторам, глобальному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контексту.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Историчность подхода.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Отказ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трактовки модернизации как единого процесса системной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трансформации.</a:t>
            </a:r>
          </a:p>
          <a:p>
            <a:r>
              <a:rPr lang="ru-RU" sz="1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Осознание 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некорректности интерпретации модернизации как непрерывного процесса, даже если конкретным обществом пройдена стадия «взлета» («</a:t>
            </a:r>
            <a:r>
              <a:rPr lang="en-U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ru-RU" sz="1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терминологии У. </a:t>
            </a:r>
            <a:r>
              <a:rPr lang="ru-RU" sz="19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Ростоу</a:t>
            </a:r>
            <a:r>
              <a:rPr lang="ru-RU" sz="19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9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7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9546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мировом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модернизационном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процессе выделяют три главные фазы, а иногда пишут о трех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модернизациях: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545" y="1241738"/>
            <a:ext cx="10018713" cy="312420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модернизация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странах Запада (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осуществила переход от естественных производительных сил, когда преобладало индивидуальное аграрное и ремесленное производство, к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общественным.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модернизацию часто называют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доиндустриальной или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протоиндустриализацией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крупной модернизацией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истории Запада было преобразование самих общественных производительных сил – переход от мануфактуры к машинному или фабрично-заводскому производству (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промышленный переворот или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раннеиндустриальная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модернизация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западных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обществах  разрешение острых социальных конфликтов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раннеиндустриального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общества было осуществлено на путях проведения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крупной модернизации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позднеиндустриальной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(США, 1900-1929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Западная Европа , 1930-1950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 Япония,  1950-1960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  <p:pic>
        <p:nvPicPr>
          <p:cNvPr id="3074" name="Picture 2" descr="http://blog.pucp.edu.pe/media/707/20110725-Industria%20SX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6412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andebat.dk/images/1034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05" y="4303089"/>
            <a:ext cx="3619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home-edu.ru/user/uatml/00000754/histbibil/ist_otech/20vek/imgs/ekonom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151" y="4692608"/>
            <a:ext cx="28575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ieben-region.de/uploads/pics/02_2833f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1997" y="4306912"/>
            <a:ext cx="28575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0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846" y="1066800"/>
            <a:ext cx="10018713" cy="17525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в России.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124199"/>
            <a:ext cx="10018713" cy="31242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доиндустриальная модернизация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протоиндустриализация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примерно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первой половины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Попытка индустриализации (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раннеиндустриальная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модернизация) была предпринята царской Россией в конце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начале ХХ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однако, война и революция не позволили её завершить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“Сталинскую модернизацию” 1930-1940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рассматривать как продолжение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раннеиндустриальной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модернизации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отечественной </a:t>
            </a:r>
            <a:r>
              <a:rPr lang="ru-RU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позднеиндустриальной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модернизации 1950-1960 </a:t>
            </a:r>
            <a:r>
              <a:rPr lang="ru-RU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расширялась сфера применения механизированного, поточного производства, начался процесс соединения производительного труда с научным знанием (НТР).</a:t>
            </a:r>
          </a:p>
        </p:txBody>
      </p:sp>
      <p:pic>
        <p:nvPicPr>
          <p:cNvPr id="1026" name="Picture 2" descr="http://obj.altapress.ru/picture/width/188/5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52" y="141268"/>
            <a:ext cx="17907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u.static.z-dn.net/files/dd0/222d1304fdb170fbb17bb3f5bf9427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993" y="322242"/>
            <a:ext cx="555307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935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Модернизации в Западной Европе, Северной Америке и России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Западной Европы и Северной Америки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модернизации были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органичными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т.к. они органично вырастали из недр старого общества, не нарушая преемственности развития, и не порывали безвозвратно с прошлым.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это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исключает наличие социальных конфликтов, которые неизбежны при любой модернизации, т.к. модернизация разрушает прежнюю структуру экономики и образ жизни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тех странах, которые вступили на путь модернизации позже, вследствие “вызова” со стороны Запада,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Восточной и Юго-Восточной Европы (Россия, Япония, Турция), стран Латинской Америки (Бразилия, Аргентина, Чили)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модернизации носили (или носят) вторичный, неорганический характер (иногда говорят о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запаздывающей модернизации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– большая часть Европы, серьезно отличающаяся от неё различными параметрами институционального наследия  традиционного общества – стала своеобразным критерием для  теории модернизации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29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519" y="333961"/>
            <a:ext cx="10018713" cy="17525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и зарубежная историография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3425" y="4184372"/>
            <a:ext cx="10018713" cy="312420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опыт модернизации привлек пристальное внимание западных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теории “стадий экономической отсталости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Гершенкрон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теории 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стадий экономического роста”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Уолт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Ростоу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главных создателей теории модернизации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Сирил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Блэк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историк-аграрник, развивший теорию “зависимого развития” 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Шанин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экономической истории  России   </a:t>
            </a:r>
            <a:r>
              <a:rPr lang="ru-RU" sz="1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П.Грегори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margincall.fr/wp-content/uploads/2012/11/Gershenk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547" y="1208756"/>
            <a:ext cx="184785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ortalestoria.net/IMAGES%2067/walt_rostow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3519" y="1652224"/>
            <a:ext cx="1905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olit.ru/media/archive/27/05/92/thumbs/DSC06407_2_1362562179.jpg.288x216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764" y="1766524"/>
            <a:ext cx="27432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db.voanews.com/17B8450D-45AC-437C-A72C-47B8D9C6769E_w2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69438" y="1210261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58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7500" y="1033530"/>
            <a:ext cx="10018713" cy="17525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российской модернизации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Александра Самойловича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Ахиезера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“Россия – расколотая цивилизация”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модернизация, как проблема способности общества к цивилизационному переходу (от традиционной цивилизации к либеральной), является до сих пор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неразрешимой.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характерна  “нестыковка” разных вариантов “интерпретации” модернизации  различными социальными группами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(социокультурный раскол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имела место </a:t>
            </a:r>
            <a:r>
              <a:rPr lang="ru-RU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псевдомодернизация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имитирующая реальную модернизацию, но “неадекватными средствами и с неадекватными целями”. 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  в ХХ веке  “прошла”   два варианта модернизации: “истинный” и  “ложный” (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псевдомодернизация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Советской России).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demoscope.ru/weekly/2007/0305/img/foto/ahiezer02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9763" y="350815"/>
            <a:ext cx="190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7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729</TotalTime>
  <Words>2495</Words>
  <Application>Microsoft Office PowerPoint</Application>
  <PresentationFormat>Произвольный</PresentationFormat>
  <Paragraphs>158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Параллакс</vt:lpstr>
      <vt:lpstr>Модернизация России  в ХУ111 веке  доцент кафедры истории  Лубкова Е.Я.   </vt:lpstr>
      <vt:lpstr>Модернизация – трансформация традиционных аграрных обществ в современные индустриальные. Модернизация сопровождается расширяющейся дифференциацией экономической, организационной, политической и культурной сфер. Тесно связаны с модернизацией процессы индустриализации, урбанизации, бюрократизации, которые, тем не менее, нельзя отождествлять.</vt:lpstr>
      <vt:lpstr>Уолт Ростоу выделил пять стадий развития общества:</vt:lpstr>
      <vt:lpstr>Современная модель модернизации (неомодернизационный или постмодернизационный анализ) Э. Тириакьян, П. Штомпк, Р. Робертсон, К. Мюллер, В. Цапф, А. Турен, С. Хантингтон</vt:lpstr>
      <vt:lpstr>В мировом модернизационном процессе выделяют три главные фазы, а иногда пишут о трех модернизациях:</vt:lpstr>
      <vt:lpstr>Модернизация в России. Этапы</vt:lpstr>
      <vt:lpstr>Модернизации в Западной Европе, Северной Америке и России</vt:lpstr>
      <vt:lpstr>Отечественная и зарубежная историография </vt:lpstr>
      <vt:lpstr>Модель российской модернизации Александра Самойловича Ахиезера. Концепция “Россия – расколотая цивилизация” </vt:lpstr>
      <vt:lpstr>Имперская модернизация В.Г.Хороса</vt:lpstr>
      <vt:lpstr>Концепция модернизации Б.Н.Миронова, автора фундаментального исторического исследования «Социальная история России периода империи (XVIII – н. ХХ вв.)»</vt:lpstr>
      <vt:lpstr>Выдающийся русский и советский историк Павленко Николай Иванович так оценивал деятельность Петра1: « Реформы вывели  Россию  на  путь  ускоренного  экономического,  политического  и  культурного  развития  и  вписали  имя  Петра  –  инициатора  этих  преобразований  –  в  плеяду  выдающихся  государственных  деятелей нашей страны". В  его  правление  отсталая  страна  совершила  огромный  скачок  вперед  в  промышленном  развитии.  Россия  утвердилась  на  берегах  Балтики,  приобрела  кратчайший  торговый  путь  в  Европу.  Появилась  первая  печатная  газета,  были  открыты  первые  военные  и  профессиональные  школы,  возникли  первые  типографии,  печатавшие  книги  светского  содержания.  Первый  в  стране  музей.  Первая  публичная  библиотека.  Первые  публичные  театры.  Первые  парки.  Наконец,  первый  указ  об  организации  Академии наук.  </vt:lpstr>
      <vt:lpstr>Военная реформа Петра 1</vt:lpstr>
      <vt:lpstr>Административные и государственные реформы</vt:lpstr>
      <vt:lpstr>Сословная политика</vt:lpstr>
      <vt:lpstr>   </vt:lpstr>
      <vt:lpstr>Церковная реформа</vt:lpstr>
      <vt:lpstr>Реформы Петра 1 в области промышленности и торговли</vt:lpstr>
      <vt:lpstr>Реформы в области культуры и быта</vt:lpstr>
      <vt:lpstr>Екатерина 11</vt:lpstr>
      <vt:lpstr>«Наказ» Екатерины 11</vt:lpstr>
      <vt:lpstr>«Жалованная грамота дворянству» </vt:lpstr>
      <vt:lpstr>Губернская реформа</vt:lpstr>
      <vt:lpstr>Строительство Санкт-Петербурга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России в ХУ</dc:title>
  <dc:creator>Евгения Лубкова</dc:creator>
  <cp:lastModifiedBy>Admin</cp:lastModifiedBy>
  <cp:revision>89</cp:revision>
  <dcterms:created xsi:type="dcterms:W3CDTF">2014-10-20T20:05:32Z</dcterms:created>
  <dcterms:modified xsi:type="dcterms:W3CDTF">2015-04-13T13:12:08Z</dcterms:modified>
</cp:coreProperties>
</file>