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65" r:id="rId4"/>
    <p:sldId id="257" r:id="rId5"/>
    <p:sldId id="258" r:id="rId6"/>
    <p:sldId id="259" r:id="rId7"/>
    <p:sldId id="263" r:id="rId8"/>
    <p:sldId id="260" r:id="rId9"/>
    <p:sldId id="261" r:id="rId10"/>
    <p:sldId id="264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6230" y="-912725"/>
            <a:ext cx="8574622" cy="2616199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  <a:latin typeface="Gabriola" panose="04040605051002020D02" pitchFamily="82" charset="0"/>
              </a:rPr>
              <a:t>Незавершенная российская модернизация в контексте всемирной истории (конец XIX – </a:t>
            </a:r>
            <a:r>
              <a:rPr lang="ru-RU" sz="4000" b="1" dirty="0" smtClean="0">
                <a:solidFill>
                  <a:schemeClr val="accent1"/>
                </a:solidFill>
                <a:latin typeface="Gabriola" panose="04040605051002020D02" pitchFamily="82" charset="0"/>
              </a:rPr>
              <a:t>начало </a:t>
            </a:r>
            <a:r>
              <a:rPr lang="ru-RU" sz="4000" b="1" dirty="0">
                <a:solidFill>
                  <a:schemeClr val="accent1"/>
                </a:solidFill>
                <a:latin typeface="Gabriola" panose="04040605051002020D02" pitchFamily="82" charset="0"/>
              </a:rPr>
              <a:t>XX вв.)</a:t>
            </a:r>
            <a:endParaRPr lang="ru-RU" sz="4000" dirty="0">
              <a:solidFill>
                <a:schemeClr val="accent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4228086"/>
            <a:ext cx="6987645" cy="13885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МПГУ (логотип МПГУ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tihi.ru/pics/2011/03/19/3637.jpg?4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55789"/>
            <a:ext cx="8001000" cy="410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ncelloedarnonenews.com/wp-content/uploads/2010/04/FAMIGLIA-OMANO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83078"/>
            <a:ext cx="2857500" cy="2352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rux.postimees.ee/foto/3/0/114103487db5d5d0224_1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223" y="220454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3.bp.blogspot.com/_SE8X00vEH74/Rozy3kumFAI/AAAAAAAAAC8/eKD4hC1wBRQ/s320/800px-Otma19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852" y="957886"/>
            <a:ext cx="3048000" cy="1924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30.fastpic.ru/big/2011/1220/82/aa85a3469c5489a32f17d1f64489e2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0" y="1152524"/>
            <a:ext cx="3819525" cy="570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151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7661" y="-50847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Аграрная реформа Петра Аркадьевича Столыпина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48" y="1333499"/>
            <a:ext cx="6240990" cy="51054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апрель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1906 г.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П.А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.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Столыпин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министр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внутренних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дел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в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июле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1906 г.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–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Председатель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Совета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министров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передача крестьянам части казенных и удельных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земель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увеличение ссуд Крестьянского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банка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введение личной собственности крестьян на землю, создание единоличных (хуторских и отрубных)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участков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организация мер по устройству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переселенцев</a:t>
            </a:r>
          </a:p>
          <a:p>
            <a:pPr algn="just"/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указ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от 9 ноября 1906 г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-"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каждый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домохозяин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, владеющий землей на общинном праве, может во всякое время требовать укрепления за собою в личную собственность причитающейся ему части из означенной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земли«</a:t>
            </a:r>
          </a:p>
          <a:p>
            <a:pPr algn="just"/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15 ноября 1908 г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-"Временные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правила о выдаче надельной земли к одним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местам«</a:t>
            </a:r>
          </a:p>
          <a:p>
            <a:pPr algn="just"/>
            <a:r>
              <a:rPr lang="ru-RU" sz="64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П.А. Столыпин хотел: 1) в социально-экономическом отношении – обеспечить подъем сельского хозяйства в России, повысить благосостояние крестьянства; 2) в политическом отношении – расширить социальную базу власти, укрепить российскую государственность.</a:t>
            </a:r>
            <a:endParaRPr lang="ru-RU" sz="6400" b="1" i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www.fondsk.ru/images/myfls/by/stolu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3325" cy="495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n.ru/images/33128/28/3312828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54" y="3781426"/>
            <a:ext cx="5000625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tat21.privet.ru/lr/0c31f33b36030011841ccde8c148a4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29" y="1587052"/>
            <a:ext cx="3333750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34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361949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Василий Тимофеевич Тимофеев                   Борис Михайлович Кустодиев «Жатва»</a:t>
            </a:r>
            <a:b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«Девочка с ягодами»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                 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«Деревенский</a:t>
            </a:r>
            <a:b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                     праздник»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                                                              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080" name="Picture 8" descr="http://s49.radikal.ru/i123/1307/ad/2cf952c0b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761999"/>
            <a:ext cx="4600575" cy="609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arts.in.ua/i/c/f1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05049"/>
            <a:ext cx="7620000" cy="4552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5147690.ru/sites/default/files/imagecache/image_medium/sites/default/files/kustod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0"/>
            <a:ext cx="28194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uploads8.wikiart.org/images/boris-kustodiev/holiday-in-the-countryside-1907.jpg!xlMediu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499"/>
            <a:ext cx="28575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6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2643" y="-589209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Изменения в государственном строе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956256"/>
            <a:ext cx="6240990" cy="51054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17 октября 1905 г. - </a:t>
            </a:r>
            <a:r>
              <a:rPr lang="ru-RU" sz="64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Манифест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 о даровании населению «незыблемых основ гражданской свободы» на началах действительной неприкосновенности личности, свободы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совести, слова, собраний, союзов, о предоставлении новой Государственной думе законодательных прав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никакой закон не может получить силы без одобрения его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Думой</a:t>
            </a:r>
          </a:p>
          <a:p>
            <a:pPr algn="just"/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Манифест 17 октября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послужил толчком к образованию двух влиятельных либеральных партий –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кадетов и октябристов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Обнародование Манифеста 17 октября 1905 г. и учреждение Государственной думы вызвали разные мнения о характере изменения власти царя: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эти акты знаменовали начало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ограничения самодержавия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России;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самодержавная власть царя вовсе не была поколеблена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советские историки: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самодержавие не пошатнулось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; мнение о некотором ограничении самодержавия;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акты лишь декларировали «эволюцию формы правления Российского государства от абсолютной к конституционной монархии»</a:t>
            </a:r>
          </a:p>
          <a:p>
            <a:pPr algn="just"/>
            <a:r>
              <a:rPr lang="ru-RU" sz="6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С.Ю Витте</a:t>
            </a:r>
            <a:r>
              <a:rPr lang="ru-RU" sz="64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писал в январе 1906 г. : «Манифестом 17 октября не внесено никакого изменения в основу нынешнего государственного строя, и государь император по-прежнему остается неограниченным владыкою»</a:t>
            </a:r>
            <a:endParaRPr lang="ru-RU" sz="6400" i="1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5205" y="3805908"/>
            <a:ext cx="3549121" cy="18288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Илья Репин «17 октября 1905         года»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tainy.net/wp-content/uploads/2010/10/321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1094" y="782391"/>
            <a:ext cx="6667500" cy="3705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rdek.ru/UserFiles/image/news/0/0/4/417_ns_2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94" y="498948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news.ligazakon.ua/files/tDay_in_history_picture_2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156" y="5003171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ido.rudn.ru/ffec/hist/images/tt6/a_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90" y="4624552"/>
            <a:ext cx="2647950" cy="1866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858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728" y="-106252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  <a:latin typeface="Georgia" panose="02040502050405020303" pitchFamily="18" charset="0"/>
              </a:rPr>
              <a:t>23 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апреля </a:t>
            </a:r>
            <a:r>
              <a:rPr lang="ru-RU" dirty="0">
                <a:solidFill>
                  <a:schemeClr val="accent1"/>
                </a:solidFill>
                <a:latin typeface="Georgia" panose="02040502050405020303" pitchFamily="18" charset="0"/>
              </a:rPr>
              <a:t>1906 г. "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Основны</a:t>
            </a:r>
            <a:r>
              <a:rPr lang="ru-RU" dirty="0">
                <a:solidFill>
                  <a:schemeClr val="accent1"/>
                </a:solidFill>
                <a:latin typeface="Georgia" panose="02040502050405020303" pitchFamily="18" charset="0"/>
              </a:rPr>
              <a:t>е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государственные законы"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1265348"/>
            <a:ext cx="6240990" cy="5105401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Ни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один закон не может вступить в силу без одобрения его Государственной думой, однако реальную силу законы получали после утверждения их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императором.</a:t>
            </a:r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87-я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статья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позволяла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императору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издавать между сессиями Думы любые указы и манифесты, имевшие силу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закона.</a:t>
            </a:r>
          </a:p>
          <a:p>
            <a:pPr algn="just"/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Хотя Думе и было предоставлено право утверждать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государственный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бюджет,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но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важные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его статьи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(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расходы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Синода и основных министерств — императорского двора,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военного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, морского, внутренних и иностранных дел)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были изъяты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из ее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ведения, Дума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могла контролировать не более половины бюджета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статьях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4-й и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9-й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указывалось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, что </a:t>
            </a:r>
            <a:r>
              <a:rPr lang="ru-RU" sz="1800" i="1" dirty="0">
                <a:solidFill>
                  <a:schemeClr val="accent1"/>
                </a:solidFill>
                <a:latin typeface="Georgia" panose="02040502050405020303" pitchFamily="18" charset="0"/>
              </a:rPr>
              <a:t>"императору </a:t>
            </a:r>
            <a:r>
              <a:rPr lang="ru-RU" sz="18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всероссийскому принадлежит верховная самодержавная власть</a:t>
            </a:r>
            <a:r>
              <a:rPr lang="ru-RU" sz="1800" i="1" dirty="0">
                <a:solidFill>
                  <a:schemeClr val="accent1"/>
                </a:solidFill>
                <a:latin typeface="Georgia" panose="02040502050405020303" pitchFamily="18" charset="0"/>
              </a:rPr>
              <a:t>", "государь император утверждает законы, и без его утверждения никакой закон не может иметь </a:t>
            </a:r>
            <a:r>
              <a:rPr lang="ru-RU" sz="1800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своего </a:t>
            </a:r>
            <a:r>
              <a:rPr lang="ru-RU" sz="1800" i="1" dirty="0">
                <a:solidFill>
                  <a:schemeClr val="accent1"/>
                </a:solidFill>
                <a:latin typeface="Georgia" panose="02040502050405020303" pitchFamily="18" charset="0"/>
              </a:rPr>
              <a:t>совершения".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0" y="4787721"/>
            <a:ext cx="3549121" cy="1828800"/>
          </a:xfrm>
        </p:spPr>
        <p:txBody>
          <a:bodyPr/>
          <a:lstStyle/>
          <a:p>
            <a:endParaRPr lang="ru-RU"/>
          </a:p>
        </p:txBody>
      </p:sp>
      <p:pic>
        <p:nvPicPr>
          <p:cNvPr id="5124" name="Picture 4" descr="http://st5.maxpark.com/static/u/photo/1137430224/740_206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72075" cy="704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education.simcat.ru/school13/img/1273250118_nikol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93" y="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287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82736" y="0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Изменения в государственном управлении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1479798"/>
            <a:ext cx="6240990" cy="51054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11 декабря 1905 г.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-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новый избирательный закон в Государственную думу. Он сохранял основные положения избирательного закона 6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августа 1905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г.,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участию в выборах допускались рабочие, для чего вводилась четвертая, рабочая, курия и увеличивалось число мест для крестьянской курии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20 февраля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1905 г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-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"Учреждение Государственной думы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"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с 5-летним сроком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ее полномочий, однако царь мог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распустить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Думу досрочно и назначить новые выборы; он же определял и длительность сессий Думы (обычно Дума заседала 7—8 месяцев в году). </a:t>
            </a:r>
            <a:endParaRPr lang="ru-RU" sz="18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20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февраля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1906 г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,- указ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"О переустройстве учреждения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совета".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Из законосовещательного органа, все члены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которого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ранее назначались царем, он становился верхней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законодательной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палатой, получившей право утверждать или отклонять законы, принятые Государственной думой.</a:t>
            </a:r>
            <a:endParaRPr lang="ru-RU" sz="18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53102" y="5943600"/>
            <a:ext cx="3549121" cy="1828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Заседание Государственной думы </a:t>
            </a: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6150" name="Picture 6" descr="http://topkvadrat.ru/public/wysiwyg/images/%2B%2B%2B%D0%97%D0%B0%D1%81%D0%B5%D0%B4%D0%B0%D0%BD%D0%B8%D0%B5-%D0%93%D0%BE%D1%81%D1%83%D0%B4%D0%B0%D1%80%D1%81%D1%82%D0%B2%D0%B5%D0%BD%D0%BD%D0%BE%D0%B9-%D0%B4%D1%83%D0%BC%D1%8B-%D0%A0%D0%BE%D1%81%D1%81%D0%B8%D0%B9%D1%81%D0%BA%D0%BE%D0%B9-%D0%B8%D0%BC%D0%BF%D0%B5%D1%80%D0%B8%D0%B8-%D0%B2-%D0%A2%D0%B0%D0%B2%D1%80%D0%B8%D1%87%D0%B5%D1%81%D0%BA%D0%BE%D0%BC-%D0%B4%D0%B2%D0%BE%D1%80%D1%86%D0%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4" y="2422687"/>
            <a:ext cx="6096000" cy="444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stat21.privet.ru/lr/0d01358bb539a8ab5a6a5e367a2dcd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64" y="-26863"/>
            <a:ext cx="6191250" cy="290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405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1550" y="-248481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Деятельность 1  Государственной думы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578125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марте-апреле 1906 г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. прошли выборы в I Государственную думу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448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депутатов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представляли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либерально-буржуазные и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демократические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партии: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153 кадета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, 107 трудовиков, 63 "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автономиста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" (депутаты национальных окраин — поляки, литовцы, латыши, украинцы, мусульмане), 13 октябристов, 105 беспартийных и 7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прочих.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Председателем I Государственной думы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был избран представитель либеральной московской профессуры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кадет С. А. Муромцев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Д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ва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аграрных законопроекта — от кадетской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партии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за подписью 42 депутатов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("проект 42-х"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) и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104-х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депутатов трудовой группы Думы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создание "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государственного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земельного фонда" для наделения землей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безземельного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и малоземельного крестьянства. 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8 июля 1906 г.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царское правительство распустило Думу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9—10 июля 200 депутатов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(кадеты, трудовики и социал-демократы из меньшевиков) подписали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воззвание «Народу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от народных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представителей»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1449" y="6094343"/>
            <a:ext cx="3549121" cy="1828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С.А. Муромцев</a:t>
            </a: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30" name="Picture 6" descr="http://valenik.ru/vsesvit/vidvs/8/80/8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85" y="1143000"/>
            <a:ext cx="49625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714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7229" y="-592657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11 Государственная дума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544132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Выборы во 11 Государственную думу состоялись в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феврале 1907 г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Из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518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депутатов II Думы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223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принадлежали к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левым партиям и группам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(66 социал-демократов, 37 эсеров, 16 народных социалистов и 104 трудовика), 99 мест имели кадеты, 44 октябристы, 10 —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крайне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правые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Председатель 11 Думы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-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земский деятель кадет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Ф. А.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Головин.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II Дума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проработала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102 дня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центральное место занял острый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аграрный вопрос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радикальные требования по аграрному вопросу стали причиной ее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разгона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власти в ночь на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3 июня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арестовали депутатов. Они были преданы суду,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который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признал их виновными в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«антиправительственном заговоре»</a:t>
            </a:r>
            <a:endParaRPr lang="ru-RU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3 июня 1907 г.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-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царский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Манифест о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роспуске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Думы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и новый закон, изменивший порядок выборов в Думу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Положение о выборах изменило соотношение между куриями выборщиков в пользу помещиков и крупной буржуазии.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49187" y="4251013"/>
            <a:ext cx="3549121" cy="1828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Таврический дворец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 </a:t>
            </a:r>
          </a:p>
          <a:p>
            <a:pPr algn="just"/>
            <a:r>
              <a:rPr lang="ru-RU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Ф.А. Головин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058" name="Picture 10" descr="http://www.dipinfo.ru/pics/editor/buildings/tavrizesk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8943"/>
            <a:ext cx="508635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arosti.ru/images/0703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037" y="3374713"/>
            <a:ext cx="28575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944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-563451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111 Государственная дума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8703" y="627173"/>
            <a:ext cx="6240990" cy="510540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1 ноября 1907 г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. открылось первое заседание 111 Государственной думы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Председателем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111 Думы – лидер партии октябристов –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Н.А. Хомяков</a:t>
            </a:r>
          </a:p>
          <a:p>
            <a:pPr algn="just"/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Отличие III Думы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заключалось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в том, что силы, оппозиционные правительству, не составляли в ней абсолютного большинства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неустойчивое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равновесие между правыми - черносотенцами (144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депутата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), центром - октябристами (148 депутатов) и левыми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фракциями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111 Думе действовал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октябристский маятник.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Когда в Думе принималось решение по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законопроекту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реакционного характера, октябристы голосовали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вместе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с черносотенцами, образуя правооктябристское большинство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(292 голоса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)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Когда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рассматривался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законопроект,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связанный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с преобразованиями, октябристы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меняли союзников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, образуя </a:t>
            </a:r>
            <a:r>
              <a:rPr lang="ru-RU" sz="1800" dirty="0" err="1">
                <a:solidFill>
                  <a:schemeClr val="accent1"/>
                </a:solidFill>
                <a:latin typeface="Georgia" panose="02040502050405020303" pitchFamily="18" charset="0"/>
              </a:rPr>
              <a:t>левооктябристское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большинство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(256 голосов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). </a:t>
            </a: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279579" y="3179874"/>
            <a:ext cx="3549121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                    Н. А. Хомяков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3078" name="Picture 6" descr="http://www.tsarselo.ru/images/photos/medium/f9a4ed1f5dfa0b8d16ea40c0c8866b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808149"/>
            <a:ext cx="3810000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d/df/Nikolay_Khomyakov.jpg/280px-Nikolay_Khomyak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703" y="3179874"/>
            <a:ext cx="2667000" cy="3781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275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9980" y="-664949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1у Государственная дума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286554"/>
            <a:ext cx="6240990" cy="51054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Осенью 1912 г.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прошли выборы в 1У Государственную думу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Число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правых -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153 голоса, у социалистов — 24 (на 9 меньше, чем ранее), у центристов — 130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Председатель Думы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- октябрист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М.В.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Родзянко</a:t>
            </a:r>
          </a:p>
          <a:p>
            <a:pPr algn="just"/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15 июня 1912 г.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-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закон о преобразовании местного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суда.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З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емские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начальники теряли как собственную судебную власть, так и всякую власть над волостными судами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Для суда в деревне вводились мировые судьи, избираемые земскими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собраниями.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Председатели и члены волостных судов избирались крестьянами и утверждались съездом мировых судей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23 июня 1912 г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. были изданы законы о страховании рабочих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Выплата пособий и пенсий рабочим, пострадавшим от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несчастных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случаев на производстве, производилась отныне за счет владельцев предприятий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1912 г.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был издан закон об изменениях в «Уставе о воинской повинности». Срок действительной службы в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пехоте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и пешей артиллерии стал трехгодичным, а пребывания в запасе — 15 лет.</a:t>
            </a:r>
            <a:endParaRPr lang="ru-RU" sz="6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282" y="2572009"/>
            <a:ext cx="3549121" cy="18288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М.В. Родзянко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4098" name="Picture 2" descr="http://www.ogoniok.com/common/archive/2000/4649/22-28-30/22-30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3" y="305939"/>
            <a:ext cx="3810000" cy="296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ulife.ru/old/UserFiles/image/44/Byloe44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510" y="3772159"/>
            <a:ext cx="4762500" cy="3086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eb-local.rudn.ru/web-local/uem/ido/9/pic/11/rodzan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135" y="914659"/>
            <a:ext cx="242887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92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763" y="193182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Б.Н. Миронов </a:t>
            </a:r>
            <a:r>
              <a:rPr lang="ru-RU" b="1" dirty="0">
                <a:solidFill>
                  <a:schemeClr val="accent1"/>
                </a:solidFill>
              </a:rPr>
              <a:t>“Социальная история России периода империи (</a:t>
            </a:r>
            <a:r>
              <a:rPr lang="en-US" b="1" dirty="0">
                <a:solidFill>
                  <a:schemeClr val="accent1"/>
                </a:solidFill>
              </a:rPr>
              <a:t>XVIII</a:t>
            </a:r>
            <a:r>
              <a:rPr lang="ru-RU" b="1" dirty="0">
                <a:solidFill>
                  <a:schemeClr val="accent1"/>
                </a:solidFill>
              </a:rPr>
              <a:t> – н. ХХ </a:t>
            </a:r>
            <a:r>
              <a:rPr lang="ru-RU" b="1" dirty="0" err="1">
                <a:solidFill>
                  <a:schemeClr val="accent1"/>
                </a:solidFill>
              </a:rPr>
              <a:t>в.в</a:t>
            </a:r>
            <a:r>
              <a:rPr lang="ru-RU" b="1" dirty="0">
                <a:solidFill>
                  <a:schemeClr val="accent1"/>
                </a:solidFill>
              </a:rPr>
              <a:t>.)”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641" y="878982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В конце  XIX века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 Россия вступила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в период демографического перехода от традиционной к современной модели воспроизводства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населения, в результате которого рост численности населения стал регулироваться людьми и перестал угрожать прогрессивному развитию общества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В течение XVIII – ХХ </a:t>
            </a:r>
            <a:r>
              <a:rPr lang="ru-RU" sz="14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в.в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у всех сословий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семья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 изменялась в направлении от  составной, или расширенной,  к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малой;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ru-RU" sz="1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Крепостничество уступало место отношениям, основанным на личной 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свободе, договор и 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признание законом сословных прав; </a:t>
            </a:r>
            <a:endParaRPr lang="ru-RU" sz="1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После “эмансипации” (1861 г.) экономические и культурные связи между  городом и деревней  усилились настолько, что создавались предпосылки   постепенного слияния   их в целостное экономическое и культурное   пространство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;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Значительный прогресс проделала российская государственность (основные   этапы ее эволюции: абсолютная монархия, XVIII в.;  “правомерная     монархия”,  вторая четверть XIX в. -  н. ХХ </a:t>
            </a:r>
            <a:r>
              <a:rPr lang="ru-RU" sz="1400" dirty="0" err="1">
                <a:solidFill>
                  <a:schemeClr val="accent1"/>
                </a:solidFill>
                <a:latin typeface="Georgia" panose="02040502050405020303" pitchFamily="18" charset="0"/>
              </a:rPr>
              <a:t>в.в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.; 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конституционная монархия    1906 – н.1917 </a:t>
            </a:r>
            <a:r>
              <a:rPr lang="ru-RU" sz="14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г.г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 ;    республика март-октябрь 1917г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.)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Шел процесс развития индивидуальной личности, хотя ни   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государство, ни общество 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не 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поощряли  развитие индивидуализма</a:t>
            </a:r>
            <a:r>
              <a:rPr lang="ru-RU" sz="1400" dirty="0">
                <a:solidFill>
                  <a:schemeClr val="accent1"/>
                </a:solidFill>
                <a:latin typeface="Georgia" panose="02040502050405020303" pitchFamily="18" charset="0"/>
              </a:rPr>
              <a:t>. </a:t>
            </a:r>
            <a:endParaRPr lang="ru-RU" sz="1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Стремление </a:t>
            </a:r>
            <a:r>
              <a:rPr lang="ru-RU" sz="1400" b="1" dirty="0">
                <a:solidFill>
                  <a:schemeClr val="accent1"/>
                </a:solidFill>
                <a:latin typeface="Georgia" panose="02040502050405020303" pitchFamily="18" charset="0"/>
              </a:rPr>
              <a:t>догнать западноевропейские страны  в экономическом отношении  вынуждало российское правительство проводить реформы, предпосылки которых ещё не созрели.  “Традиционные структуры были здоровыми, полными сил”, вследствие этого, модернизация  “не доходила до устоев, захватывая внешнюю сторону”. Процесс модернизации к 1917 году не завершился.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interfilm.md/imagebucket/2011/02/13/93144_EFBD2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7" y="1564782"/>
            <a:ext cx="5629275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ciologynet.ru/kafedra/photo_kaf/mirono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651" y="40005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637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5555" y="-140054"/>
            <a:ext cx="354815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Николай 11 Александрович Романов (1868-1918) 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1333499"/>
            <a:ext cx="6240990" cy="5105401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Николай 11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получил воспитание в духе православной морали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Его преподавателями были видные профессора и ученые: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К. Победоносцев, Н. </a:t>
            </a:r>
            <a:r>
              <a:rPr lang="ru-RU" sz="18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Бунге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, В. Ключевский, А. Кюи, генерал М.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Драгомиров.</a:t>
            </a:r>
          </a:p>
          <a:p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В основе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мировоззрения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Николая 11 лежали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вера в Бога и долг царского служения России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. Он был сторонником самодержавия на протяжении всей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жизни.</a:t>
            </a:r>
          </a:p>
          <a:p>
            <a:pPr algn="just"/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Александра Федоровна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приняв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православие и став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российской императрицей, считала,</a:t>
            </a:r>
            <a:r>
              <a:rPr lang="en-US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что неограничен- </a:t>
            </a:r>
            <a:r>
              <a:rPr lang="ru-RU" sz="1800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ное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самодержавие и православие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являются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благом для России и ее народа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Помощниками государя </a:t>
            </a:r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были 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его дяди, великие князья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Владимир, Алексей и Сергей </a:t>
            </a:r>
            <a:r>
              <a:rPr lang="ru-RU" sz="1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Александровичи.</a:t>
            </a:r>
          </a:p>
          <a:p>
            <a:pPr algn="just"/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Несчастьем для семьи была болезнь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наследника престола Алексея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 – гемофилия. </a:t>
            </a:r>
            <a:endParaRPr lang="ru-RU" sz="18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Царствующая чета нередко прибегала к помощи народных знахарей, среди которых выделялся </a:t>
            </a:r>
            <a:r>
              <a:rPr lang="ru-RU" sz="1800" b="1" dirty="0">
                <a:solidFill>
                  <a:schemeClr val="accent1"/>
                </a:solidFill>
                <a:latin typeface="Georgia" panose="02040502050405020303" pitchFamily="18" charset="0"/>
              </a:rPr>
              <a:t>Григорий Распутин</a:t>
            </a:r>
            <a:r>
              <a:rPr lang="ru-RU" sz="1800" dirty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  <a:endParaRPr lang="ru-RU" sz="18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://www.pravkamchatka.ru/res/Image/10666666666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62625" cy="476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usich1.ru/_ph/24/2/717698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885" y="4000500"/>
            <a:ext cx="23241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.lenta.ru/news/2007/11/30/pyatak/pic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2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45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1872" y="119270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Отечественная модернизация в контексте мировой экономики</a:t>
            </a:r>
            <a:endParaRPr lang="ru-RU" dirty="0">
              <a:solidFill>
                <a:srgbClr val="C0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805070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Предпосылками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к индустриализации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послужили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промышленный переворот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1850–1890-х гг. и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Великие реформы Александра II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Индустриальная модернизация в России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происходила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позднее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, чем в большинстве европейских стран. Промышленный переворот начался на 70-90 лет позже, чем в Великобритании и на 20-50 лет – чем в континентальных западноевропейских державах (Франция, Бельгия,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Германия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, Австрия, Швеция, Дания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).</a:t>
            </a:r>
          </a:p>
          <a:p>
            <a:pPr algn="just"/>
            <a:r>
              <a:rPr lang="ru-RU" sz="1600" dirty="0"/>
              <a:t> 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Россия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завершила промышленный переворот, вступила в эпоху современного экономического роста раньше, чем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страны Юго-Восточной Европы, Латинской Америки, Азии и Африки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Россия в конце  </a:t>
            </a:r>
            <a:r>
              <a:rPr lang="en-US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XIX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 века представляла собой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переходное общество, в котором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раннеиндустриальные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процессы  ещё не завершились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, социально-политическая система имела имперский характер,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самодержавие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– сохраняло черты традиционного типа властвования, социальная структура  характеризовалась разрушением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сословного общества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и </a:t>
            </a:r>
            <a:r>
              <a:rPr lang="ru-RU" sz="1600" b="1" dirty="0" err="1">
                <a:solidFill>
                  <a:schemeClr val="accent1"/>
                </a:solidFill>
                <a:latin typeface="Georgia" panose="02040502050405020303" pitchFamily="18" charset="0"/>
              </a:rPr>
              <a:t>несформированностью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 нового – классового.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548" y="7097711"/>
            <a:ext cx="3549121" cy="1828800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Александр 11</a:t>
            </a:r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www.expresstorussia.com/im/aleksand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" y="8889"/>
            <a:ext cx="1905000" cy="271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thumb/2/2c/Borsig_steam_locomotive.jpg/220px-Borsig_steam_locomoti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131"/>
            <a:ext cx="2095500" cy="1771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ptf.drezna.ru/i/theory_articles_02_0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2" y="4960452"/>
            <a:ext cx="1905000" cy="1914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xjw.nm.ru/proclaim/000040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98" y="4109000"/>
            <a:ext cx="4467225" cy="2762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nergo20.ru/news/wp-content/uploads/ima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12" y="1580514"/>
            <a:ext cx="1524000" cy="228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900igr.net/datai/istorija/Promyshlennyj-perevorot/0003-002-Nachalo-promyshlennoj-revoljutsii-svjazano-s-izobreteniem-effektivn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498" y="2038349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941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4469" y="-16098"/>
            <a:ext cx="3549121" cy="1371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Динамика промышленного развития России в 1893-1913 гг.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603697"/>
            <a:ext cx="6240990" cy="5105401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1893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г.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в России начался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промышленный подъем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в результате которого в начале ХХ века сложилась система российского капитализма.</a:t>
            </a:r>
          </a:p>
          <a:p>
            <a:pPr algn="just"/>
            <a:r>
              <a:rPr lang="ru-RU" sz="2100" b="1" dirty="0">
                <a:solidFill>
                  <a:schemeClr val="accent1"/>
                </a:solidFill>
                <a:latin typeface="Georgia" panose="02040502050405020303" pitchFamily="18" charset="0"/>
              </a:rPr>
              <a:t>1850-1913 гг.</a:t>
            </a:r>
            <a:r>
              <a:rPr lang="ru-RU" sz="2100" dirty="0">
                <a:solidFill>
                  <a:schemeClr val="accent1"/>
                </a:solidFill>
                <a:latin typeface="Georgia" panose="02040502050405020303" pitchFamily="18" charset="0"/>
              </a:rPr>
              <a:t> по темпам экономического развития Россия опережала ведущие европейские державы и уступала лишь США, Канаде, Австралии, Швеции, а в отдельные периоды – Японии.</a:t>
            </a:r>
            <a:r>
              <a:rPr lang="en-US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endParaRPr lang="ru-RU" sz="21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100" b="1" dirty="0">
                <a:solidFill>
                  <a:schemeClr val="accent1"/>
                </a:solidFill>
                <a:latin typeface="Georgia" panose="02040502050405020303" pitchFamily="18" charset="0"/>
              </a:rPr>
              <a:t>Промышленное производство</a:t>
            </a:r>
            <a:r>
              <a:rPr lang="ru-RU" sz="2100" dirty="0">
                <a:solidFill>
                  <a:schemeClr val="accent1"/>
                </a:solidFill>
                <a:latin typeface="Georgia" panose="02040502050405020303" pitchFamily="18" charset="0"/>
              </a:rPr>
              <a:t> в 1860-1913 гг. </a:t>
            </a:r>
            <a:r>
              <a:rPr lang="ru-RU" sz="2100" b="1" dirty="0">
                <a:solidFill>
                  <a:schemeClr val="accent1"/>
                </a:solidFill>
                <a:latin typeface="Georgia" panose="02040502050405020303" pitchFamily="18" charset="0"/>
              </a:rPr>
              <a:t>увеличилось более чем в 12 раз</a:t>
            </a:r>
            <a:r>
              <a:rPr lang="ru-RU" sz="2100" dirty="0">
                <a:solidFill>
                  <a:schemeClr val="accent1"/>
                </a:solidFill>
                <a:latin typeface="Georgia" panose="02040502050405020303" pitchFamily="18" charset="0"/>
              </a:rPr>
              <a:t>, </a:t>
            </a:r>
            <a:r>
              <a:rPr lang="ru-RU" sz="2100" b="1" dirty="0">
                <a:solidFill>
                  <a:schemeClr val="accent1"/>
                </a:solidFill>
                <a:latin typeface="Georgia" panose="02040502050405020303" pitchFamily="18" charset="0"/>
              </a:rPr>
              <a:t>национальный доход</a:t>
            </a:r>
            <a:r>
              <a:rPr lang="ru-RU" sz="2100" dirty="0">
                <a:solidFill>
                  <a:schemeClr val="accent1"/>
                </a:solidFill>
                <a:latin typeface="Georgia" panose="02040502050405020303" pitchFamily="18" charset="0"/>
              </a:rPr>
              <a:t> (1861-1913 гг.) – </a:t>
            </a:r>
            <a:r>
              <a:rPr lang="ru-RU" sz="2100" b="1" dirty="0">
                <a:solidFill>
                  <a:schemeClr val="accent1"/>
                </a:solidFill>
                <a:latin typeface="Georgia" panose="02040502050405020303" pitchFamily="18" charset="0"/>
              </a:rPr>
              <a:t>в 3,8 раза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Наиболее высокие темпы промышленного производства были в металлургии, машиностроении и горнозаводской промышленности.</a:t>
            </a:r>
          </a:p>
          <a:p>
            <a:pPr algn="just"/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1890-1900 гг.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протяженность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железных дорог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увеличилась почти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2 раза (с 31 тыс. до 58 тыс. верст).</a:t>
            </a:r>
          </a:p>
          <a:p>
            <a:pPr algn="just"/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Итогом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промышленного подъема 1893-1899 гг.  Явились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увеличение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более чем в 2 раза </a:t>
            </a:r>
            <a:r>
              <a:rPr lang="ru-RU" sz="21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продукции промышленности, концентрация производства, повышение производительности труда и техническое перевооружение предприятий.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</a:t>
            </a:r>
            <a:r>
              <a:rPr lang="ru-RU" sz="21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Электрический трамвай в Санкт-Петербурге (1907)</a:t>
            </a:r>
            <a:endParaRPr lang="ru-RU" sz="21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439" y="3852392"/>
            <a:ext cx="3549121" cy="1828800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20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Первая международная выставка автомобилей в Санкт-Петербурге</a:t>
            </a:r>
          </a:p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                    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                 </a:t>
            </a: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http://altfast.ru/uploads/posts/2013-03/thumbs/1362398605_sbppubtransp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4237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mnibus.ru/omnibus/1-2_2009/foto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755" y="5029200"/>
            <a:ext cx="28575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caleforum.ru/attachment.php?s=9aff628933033bc6b8b5603cc51ac1e5&amp;attachmentid=385306&amp;stc=1&amp;thumb=1&amp;d=13586863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900141"/>
            <a:ext cx="2857500" cy="1809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thumb/5/58/%D0%A0%D1%83%D1%81%D1%81%D0%BA%D0%B8%D0%B9_%D0%B0%D0%B2%D1%82%D0%BE%D0%BC%D0%BE%D0%B1%D0%B8%D0%BB%D1%8C.jpg/300px-%D0%A0%D1%83%D1%81%D1%81%D0%BA%D0%B8%D0%B9_%D0%B0%D0%B2%D1%82%D0%BE%D0%BC%D0%BE%D0%B1%D0%B8%D0%BB%D1%8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324377"/>
            <a:ext cx="2857500" cy="2076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26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9446" y="-620128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Монополистические объединения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843567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Картели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форма объединения, участники которого заключали соглашения о регулировании объемов производства, условиях сбыта продукции и найме рабочих в целях извлечения монопольной прибыли.</a:t>
            </a:r>
          </a:p>
          <a:p>
            <a:pPr algn="just"/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Участники картели сохраняли производственно-коммерческую самостоятельность.</a:t>
            </a:r>
          </a:p>
          <a:p>
            <a:pPr algn="just"/>
            <a:r>
              <a:rPr lang="ru-RU" sz="1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Синдикаты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объединения, где распространение заказов, закупка сырья и реализация произведенной продукции осуществлялась через единую сбытовую контору.</a:t>
            </a:r>
          </a:p>
          <a:p>
            <a:pPr algn="just"/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синдикате сохранялась производственная, но утрачивалась коммерческая самостоятельность предприятий.</a:t>
            </a:r>
          </a:p>
          <a:p>
            <a:pPr algn="just"/>
            <a:r>
              <a:rPr lang="ru-RU" sz="1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Тресты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монополизация сбыта, производства в определенной отрасли промышленности. Входившие в трест предприятия утрачивали коммерческую и производственную самостоятельность.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1902 г.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</a:t>
            </a:r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синдикат «</a:t>
            </a:r>
            <a:r>
              <a:rPr lang="ru-RU" sz="1400" b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Продамет</a:t>
            </a:r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(«Общество для продажи изделий русских металлургических заводов»).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1902 г. – «</a:t>
            </a:r>
            <a:r>
              <a:rPr lang="ru-RU" sz="1400" b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Трубопродажа</a:t>
            </a:r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(предприятия трубопрокатного производства)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1904 г. – «Гвоздь»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(проволочные и гвоздильные предприятия)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1907 г. – «Медь»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(цветная металлургия)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Товарищество «Братья Нобель» и общество «Мазут»</a:t>
            </a:r>
            <a:r>
              <a:rPr lang="ru-RU" sz="1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в нефтяной промышленности</a:t>
            </a:r>
          </a:p>
          <a:p>
            <a:pPr algn="just"/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1904 г. – «</a:t>
            </a:r>
            <a:r>
              <a:rPr lang="ru-RU" sz="1400" b="1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Продвагон</a:t>
            </a:r>
            <a:r>
              <a:rPr lang="ru-RU" sz="1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»; 1906 г. – «Союз паровозостроительных заводов» в транспортном машиностроении</a:t>
            </a:r>
            <a:endParaRPr lang="ru-RU" sz="1400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04986" y="4120168"/>
            <a:ext cx="3549121" cy="1828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Синдикат «</a:t>
            </a:r>
            <a:r>
              <a:rPr lang="ru-RU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Продуголь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 (1904)</a:t>
            </a:r>
          </a:p>
          <a:p>
            <a:pPr algn="just"/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Синдикат «</a:t>
            </a:r>
            <a:r>
              <a:rPr lang="ru-RU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Продвагон</a:t>
            </a:r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» (1904)</a:t>
            </a: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4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http://xn--80aa2bkafhg.xn--p1ai/articles/34163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2" y="751472"/>
            <a:ext cx="4000500" cy="2971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exaw.com/TERMs/Economic_terms_and_concepts/Business/img1959054_sindikat_Prodvag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10" y="4407525"/>
            <a:ext cx="4572000" cy="3267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975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326" y="-269181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План модернизации Сергея Юльевича Витте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180973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Во главе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Министерства финансов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в течение одиннадцати лет (с 1892 по 1903 гг.) стоял Сергей Юльевич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Витте.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За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время пребывания Витте во главе финансового ведомства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государственный бюджет возрос более чем в два раза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. Среднегодовой прирост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бюджета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составлял 10,5%, в предшествующем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десятилетии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он равнялся 2,7%. </a:t>
            </a:r>
            <a:endParaRPr lang="ru-RU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Увеличения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косвенных налогов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 и широкого использования прогрессивного налога с прибыли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предприятий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вместо прежней системы промыслового обложения в виде сборов за право торговли и промыслов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повышение акцизов, то есть розничных цен на товары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массового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потребления: спички, табак, керосин, сахар, чай.</a:t>
            </a:r>
            <a:endParaRPr lang="ru-RU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1894 г. - введение винной монополии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1897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г.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- денежная реформа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введение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свободного 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обмена 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бумажных денег на золотую валюту.</a:t>
            </a:r>
            <a:endParaRPr lang="ru-RU" sz="16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Р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асширение </a:t>
            </a:r>
            <a:r>
              <a:rPr lang="ru-RU" sz="1600" b="1" dirty="0">
                <a:solidFill>
                  <a:schemeClr val="accent1"/>
                </a:solidFill>
                <a:latin typeface="Georgia" panose="02040502050405020303" pitchFamily="18" charset="0"/>
              </a:rPr>
              <a:t>сети железных дорог</a:t>
            </a:r>
            <a:r>
              <a:rPr lang="ru-RU" sz="1600" dirty="0">
                <a:solidFill>
                  <a:schemeClr val="accent1"/>
                </a:solidFill>
                <a:latin typeface="Georgia" panose="02040502050405020303" pitchFamily="18" charset="0"/>
              </a:rPr>
              <a:t>; сосредоточение важнейшей ее части в руках казны и подчинению частных железных дорог руководству государства.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eta2.odessa-daily.com.ua/uploads/imgsc/f9780cb302b54856248f8b3d82a5636cbd61933d_b_4948ddb4443589dadd4de277a8a38d5419e80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84" y="1102419"/>
            <a:ext cx="3867150" cy="495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commons/f/f1/RR5111-0053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260" y="4295774"/>
            <a:ext cx="2571750" cy="256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rcoins.ru/wp-content/uploads/2013/03/10-rubley-1897-goda-300x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5457357"/>
            <a:ext cx="285750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-antikvar.ru/files/0/17/4--2_0_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75" y="5286374"/>
            <a:ext cx="1533525" cy="1571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1.violity.com/auction-tmp/preview/auctions/30/39/1/3039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26" y="5457357"/>
            <a:ext cx="1504950" cy="1485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350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40946" y="-1009349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Банковская система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1010" y="927279"/>
            <a:ext cx="6240990" cy="510540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Развитие банковской системы: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Государственный банк России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– центральный эмиссионный банк, кредиты, орган проведения экономической политики правительства.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Частные акционерные банки коммерческого кредита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По концентрации капитала крупную роль играла группа петербургских банков – «пятерка» – </a:t>
            </a:r>
            <a:r>
              <a:rPr lang="ru-RU" sz="16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Русско-Азиатский, Петербургский международный, Азовско-Донской, Торгово-промышленный, Русский для внешней торговли.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системе земельного кредита – </a:t>
            </a:r>
            <a:r>
              <a:rPr lang="ru-RU" sz="16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Дворянский земельный банк и Крестьянский поземельный банк.</a:t>
            </a:r>
          </a:p>
          <a:p>
            <a:pPr algn="just"/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Промышленный подъем 1909-1913 гг. создал условия для притока золота в Государственный банк и увеличения вкладов в частные коммерческие банки. 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Создание системы </a:t>
            </a:r>
            <a:r>
              <a:rPr lang="ru-RU" sz="16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финансового капитала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путем сращивания промышленного капитала с банковским.</a:t>
            </a:r>
          </a:p>
          <a:p>
            <a:pPr algn="just"/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Под контроль Русско-Азиатского банка вошли военно-промышленный концерн «Путиловский-Невский», нефтяной концерн в составе трестов А.И. </a:t>
            </a:r>
            <a:r>
              <a:rPr lang="ru-RU" sz="1600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Манташева</a:t>
            </a:r>
            <a:r>
              <a:rPr lang="ru-RU" sz="16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С.Г. Лианозова и товарищества «Нефть».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Русский банк для внешней торговли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1070" y="4329179"/>
            <a:ext cx="3549121" cy="1828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Государственный банк России (1860)</a:t>
            </a: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3076" name="Picture 4" descr="http://communitarian.ru/upload/iblock/e02/e0266ff235eae2e0b9de09b107480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800"/>
            <a:ext cx="5715000" cy="3876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phys.nsu.ru/school/images/400_/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65" y="4493721"/>
            <a:ext cx="3810000" cy="2505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619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7947" y="-589208"/>
            <a:ext cx="3549121" cy="1371600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Сельское хозяйство России</a:t>
            </a:r>
            <a:endParaRPr lang="ru-RU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05500" y="1162050"/>
            <a:ext cx="6240990" cy="5105401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Россия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- крупнейший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 Европе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производитель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сельскохозяйственной продукции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и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второй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после США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экспортер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хлеба, давая около 1/3 его мирового экспорта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Применение машин в 1911-1913 гг. по сравнению с 1896-1900 гг. увеличилось в 5,2 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раза.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С 1864-1866 по 1909-1913 гг. годовой сбор зерновых хлебов вырос в 2,7 раза, чистый сбор зерна на душу населения – на 26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%.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 1900-1913 гг. доход на душу сельского населения увеличился с 30 до 43 руб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Сельское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хозяйство отличалось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низким уровнем агротехники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невысокой продуктивностью и неустойчивостью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Сохранение в деревне элементов </a:t>
            </a:r>
            <a:r>
              <a:rPr lang="ru-RU" sz="64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традиционного общества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политика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правительства, направленная на скорейшую индустриализацию при </a:t>
            </a:r>
            <a:r>
              <a:rPr lang="ru-RU" sz="6400" b="1" i="1" dirty="0">
                <a:solidFill>
                  <a:schemeClr val="accent1"/>
                </a:solidFill>
                <a:latin typeface="Georgia" panose="02040502050405020303" pitchFamily="18" charset="0"/>
              </a:rPr>
              <a:t>сохранении крестьянской </a:t>
            </a:r>
            <a:r>
              <a:rPr lang="ru-RU" sz="6400" b="1" i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общины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, перекачивания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ресурсов из деревни в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промышленность, способствовали диспропорции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развития аграрной 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и индустриальной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сфер экономики</a:t>
            </a:r>
            <a:r>
              <a:rPr lang="ru-RU" sz="64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ru-RU" sz="6400" dirty="0" err="1" smtClean="0">
                <a:solidFill>
                  <a:schemeClr val="accent1"/>
                </a:solidFill>
                <a:latin typeface="Georgia" panose="02040502050405020303" pitchFamily="18" charset="0"/>
              </a:rPr>
              <a:t>Неукорененность</a:t>
            </a:r>
            <a:r>
              <a:rPr lang="ru-RU" sz="6400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в деревне частнособственнического строя, </a:t>
            </a:r>
            <a:r>
              <a:rPr lang="ru-RU" sz="6400" b="1" dirty="0">
                <a:solidFill>
                  <a:schemeClr val="accent1"/>
                </a:solidFill>
                <a:latin typeface="Georgia" panose="02040502050405020303" pitchFamily="18" charset="0"/>
              </a:rPr>
              <a:t>господство общины</a:t>
            </a:r>
            <a:r>
              <a:rPr lang="ru-RU" sz="6400" dirty="0">
                <a:solidFill>
                  <a:schemeClr val="accent1"/>
                </a:solidFill>
                <a:latin typeface="Georgia" panose="02040502050405020303" pitchFamily="18" charset="0"/>
              </a:rPr>
              <a:t>, которая объединяла до 80% надельных крестьянских земель и большинство населения страны.</a:t>
            </a:r>
            <a:endParaRPr lang="ru-RU" sz="6400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pPr algn="just"/>
            <a:endParaRPr lang="ru-RU" sz="1800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1042" name="Picture 18" descr="http://s46.radikal.ru/i112/1112/c1/d2038bde2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2624"/>
            <a:ext cx="6096000" cy="4905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museum.ru/imgB.asp?204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714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031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865</TotalTime>
  <Words>2421</Words>
  <Application>Microsoft Office PowerPoint</Application>
  <PresentationFormat>Произвольный</PresentationFormat>
  <Paragraphs>155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Параллакс</vt:lpstr>
      <vt:lpstr>Незавершенная российская модернизация в контексте всемирной истории (конец XIX – начало XX вв.)</vt:lpstr>
      <vt:lpstr>Б.Н. Миронов “Социальная история России периода империи (XVIII – н. ХХ в.в.)”</vt:lpstr>
      <vt:lpstr>Николай 11 Александрович Романов (1868-1918) </vt:lpstr>
      <vt:lpstr>Отечественная модернизация в контексте мировой экономики</vt:lpstr>
      <vt:lpstr>Динамика промышленного развития России в 1893-1913 гг.</vt:lpstr>
      <vt:lpstr>Монополистические объединения</vt:lpstr>
      <vt:lpstr>План модернизации Сергея Юльевича Витте</vt:lpstr>
      <vt:lpstr>Банковская система</vt:lpstr>
      <vt:lpstr>Сельское хозяйство России</vt:lpstr>
      <vt:lpstr>Аграрная реформа Петра Аркадьевича Столыпина</vt:lpstr>
      <vt:lpstr>Василий Тимофеевич Тимофеев                   Борис Михайлович Кустодиев «Жатва» «Девочка с ягодами»                                                                                                «Деревенский                                                                                                                          праздник»                                                                  </vt:lpstr>
      <vt:lpstr>Изменения в государственном строе</vt:lpstr>
      <vt:lpstr>23 апреля 1906 г. "Основные государственные законы"</vt:lpstr>
      <vt:lpstr>Изменения в государственном управлении</vt:lpstr>
      <vt:lpstr> Деятельность 1  Государственной думы</vt:lpstr>
      <vt:lpstr> 11 Государственная дума</vt:lpstr>
      <vt:lpstr>111 Государственная дума</vt:lpstr>
      <vt:lpstr>1у Государственная дума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Незавершенная российская модернизация в контексте всемирной истории (конец XIX – начало XX вв.)</dc:title>
  <dc:creator>Евгения Лубкова</dc:creator>
  <cp:lastModifiedBy>Admin</cp:lastModifiedBy>
  <cp:revision>112</cp:revision>
  <dcterms:created xsi:type="dcterms:W3CDTF">2014-11-22T06:40:53Z</dcterms:created>
  <dcterms:modified xsi:type="dcterms:W3CDTF">2015-04-13T13:37:32Z</dcterms:modified>
</cp:coreProperties>
</file>