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5"/>
  </p:notesMasterIdLst>
  <p:sldIdLst>
    <p:sldId id="269" r:id="rId2"/>
    <p:sldId id="261" r:id="rId3"/>
    <p:sldId id="263" r:id="rId4"/>
    <p:sldId id="264" r:id="rId5"/>
    <p:sldId id="265" r:id="rId6"/>
    <p:sldId id="257" r:id="rId7"/>
    <p:sldId id="258" r:id="rId8"/>
    <p:sldId id="260" r:id="rId9"/>
    <p:sldId id="266" r:id="rId10"/>
    <p:sldId id="267" r:id="rId11"/>
    <p:sldId id="268" r:id="rId12"/>
    <p:sldId id="262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FCFE-B924-4BCB-B864-ED1DB7FC4B68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4146D-E0F4-4156-85E5-03086872F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4146D-E0F4-4156-85E5-03086872F07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A00C-AE96-4D52-8CDF-22E3A1FCE89B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F70F-C2DB-486C-8282-DC5BF222D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Гидролиз солей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11 класс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071678"/>
            <a:ext cx="33261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Нейтральную среду </a:t>
            </a:r>
            <a:endParaRPr lang="ru-RU" sz="2400" b="1" dirty="0" smtClean="0"/>
          </a:p>
          <a:p>
            <a:r>
              <a:rPr lang="ru-RU" sz="2400" b="1" dirty="0" smtClean="0"/>
              <a:t>имеет </a:t>
            </a:r>
            <a:r>
              <a:rPr lang="ru-RU" sz="2400" b="1" dirty="0" smtClean="0"/>
              <a:t>водный раствор:</a:t>
            </a:r>
            <a:endParaRPr lang="ru-RU" sz="2400" b="1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00240"/>
            <a:ext cx="1747847" cy="362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Кольцо 6"/>
          <p:cNvSpPr/>
          <p:nvPr/>
        </p:nvSpPr>
        <p:spPr>
          <a:xfrm>
            <a:off x="5500694" y="3857628"/>
            <a:ext cx="1500198" cy="914400"/>
          </a:xfrm>
          <a:prstGeom prst="donut">
            <a:avLst>
              <a:gd name="adj" fmla="val 113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1285860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ЕГЭ , ВОПРОС №21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500042"/>
            <a:ext cx="2805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Закрепление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714356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Установите соответствие между названием соли и её отношением к гидролизу:</a:t>
            </a:r>
            <a:endParaRPr lang="ru-RU" sz="2400" b="1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921463" cy="273845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85918" y="1928802"/>
            <a:ext cx="176522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1.</a:t>
            </a:r>
            <a:r>
              <a:rPr lang="en-US" sz="2800" b="1" dirty="0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CO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2.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SO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3.</a:t>
            </a:r>
            <a:r>
              <a:rPr lang="en-US" sz="2800" b="1" dirty="0" smtClean="0">
                <a:solidFill>
                  <a:srgbClr val="FF0000"/>
                </a:solidFill>
              </a:rPr>
              <a:t>AlCl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4.</a:t>
            </a:r>
            <a:r>
              <a:rPr lang="en-US" sz="2800" b="1" dirty="0" smtClean="0">
                <a:solidFill>
                  <a:srgbClr val="FF0000"/>
                </a:solidFill>
              </a:rPr>
              <a:t>Zn(NO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2643182"/>
            <a:ext cx="5715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Б.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В.</a:t>
            </a:r>
            <a:endParaRPr lang="ru-RU" sz="2800" b="1" dirty="0"/>
          </a:p>
        </p:txBody>
      </p:sp>
      <p:sp>
        <p:nvSpPr>
          <p:cNvPr id="9" name="Стрелка вправо 8"/>
          <p:cNvSpPr/>
          <p:nvPr/>
        </p:nvSpPr>
        <p:spPr>
          <a:xfrm rot="3225367" flipV="1">
            <a:off x="2907377" y="3050126"/>
            <a:ext cx="1944276" cy="1148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094849">
            <a:off x="2945451" y="3596493"/>
            <a:ext cx="1980962" cy="140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125713">
            <a:off x="2870582" y="3268283"/>
            <a:ext cx="1974076" cy="1492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225367">
            <a:off x="2646799" y="3757928"/>
            <a:ext cx="1766311" cy="1279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57554" y="500042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ЕГЭ, вопрос №30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0"/>
            <a:ext cx="3062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Растворимая</a:t>
            </a:r>
          </a:p>
          <a:p>
            <a:r>
              <a:rPr lang="ru-RU" sz="2800" b="1" dirty="0" smtClean="0"/>
              <a:t>Соль + вода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214422"/>
            <a:ext cx="18122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Гидролиз</a:t>
            </a:r>
          </a:p>
          <a:p>
            <a:r>
              <a:rPr lang="ru-RU" b="1" dirty="0" smtClean="0"/>
              <a:t>       </a:t>
            </a:r>
            <a:r>
              <a:rPr lang="ru-RU" b="1" dirty="0" smtClean="0"/>
              <a:t>   </a:t>
            </a:r>
            <a:r>
              <a:rPr lang="ru-RU" b="1" dirty="0" smtClean="0"/>
              <a:t>соли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071810"/>
            <a:ext cx="21915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Сильное</a:t>
            </a:r>
            <a:r>
              <a:rPr lang="ru-RU" b="1" dirty="0" smtClean="0"/>
              <a:t>       </a:t>
            </a:r>
            <a:r>
              <a:rPr lang="ru-RU" b="1" dirty="0" smtClean="0"/>
              <a:t>Слабая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основание</a:t>
            </a:r>
            <a:r>
              <a:rPr lang="ru-RU" dirty="0" smtClean="0"/>
              <a:t>   </a:t>
            </a:r>
            <a:r>
              <a:rPr lang="ru-RU" b="1" dirty="0" smtClean="0"/>
              <a:t>кислота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000372"/>
            <a:ext cx="2571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Слабое         </a:t>
            </a:r>
            <a:r>
              <a:rPr lang="ru-RU" b="1" dirty="0" smtClean="0">
                <a:solidFill>
                  <a:srgbClr val="C00000"/>
                </a:solidFill>
              </a:rPr>
              <a:t>Сильная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основание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кислота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2928934"/>
            <a:ext cx="2643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Сильное       </a:t>
            </a:r>
            <a:r>
              <a:rPr lang="ru-RU" dirty="0" smtClean="0"/>
              <a:t>Сильная</a:t>
            </a:r>
            <a:endParaRPr lang="ru-RU" dirty="0" smtClean="0"/>
          </a:p>
          <a:p>
            <a:r>
              <a:rPr lang="ru-RU" b="1" dirty="0" smtClean="0"/>
              <a:t>основание</a:t>
            </a:r>
            <a:r>
              <a:rPr lang="ru-RU" dirty="0" smtClean="0"/>
              <a:t>   кислота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404" y="571480"/>
            <a:ext cx="28575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Слабое</a:t>
            </a:r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Слабая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основание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кислота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по катиону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и    по аниону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4429132"/>
            <a:ext cx="2205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Среда щелочная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по аниону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4429132"/>
            <a:ext cx="2278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Среда кислая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по катиону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3570" y="4429132"/>
            <a:ext cx="2132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Среда нейтральная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не идёт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000372"/>
            <a:ext cx="2428892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3071810"/>
            <a:ext cx="2428892" cy="20717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3071810"/>
            <a:ext cx="2428892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500042"/>
            <a:ext cx="2571768" cy="21431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500298" y="2071678"/>
            <a:ext cx="1357322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428992" y="1142984"/>
            <a:ext cx="207170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0"/>
            <a:ext cx="242889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21" idx="2"/>
          </p:cNvCxnSpPr>
          <p:nvPr/>
        </p:nvCxnSpPr>
        <p:spPr>
          <a:xfrm rot="5400000">
            <a:off x="4464855" y="1035839"/>
            <a:ext cx="357166" cy="1588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000496" y="2571744"/>
            <a:ext cx="92869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72066" y="2071678"/>
            <a:ext cx="1409712" cy="981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00694" y="1643050"/>
            <a:ext cx="785818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857232"/>
            <a:ext cx="34040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Соль  образованная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слабым основанием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слабой кислотой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928934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Al</a:t>
            </a:r>
            <a:r>
              <a:rPr lang="en-US" sz="3200" b="1" dirty="0" smtClean="0"/>
              <a:t>2</a:t>
            </a:r>
            <a:r>
              <a:rPr lang="en-US" sz="4000" b="1" dirty="0" smtClean="0"/>
              <a:t>S</a:t>
            </a:r>
            <a:r>
              <a:rPr lang="en-US" sz="3200" b="1" dirty="0" smtClean="0"/>
              <a:t>3</a:t>
            </a:r>
            <a:r>
              <a:rPr lang="en-US" sz="4000" b="1" dirty="0" smtClean="0"/>
              <a:t> +</a:t>
            </a:r>
            <a:r>
              <a:rPr lang="ru-RU" sz="4000" b="1" dirty="0" smtClean="0"/>
              <a:t>6</a:t>
            </a:r>
            <a:r>
              <a:rPr lang="en-US" sz="4000" b="1" dirty="0" smtClean="0"/>
              <a:t> HOH = </a:t>
            </a:r>
            <a:r>
              <a:rPr lang="ru-RU" sz="4000" b="1" dirty="0" smtClean="0"/>
              <a:t>2</a:t>
            </a:r>
            <a:r>
              <a:rPr lang="en-US" sz="4000" b="1" dirty="0" smtClean="0"/>
              <a:t>Al(OH)</a:t>
            </a:r>
            <a:r>
              <a:rPr lang="en-US" sz="3200" b="1" dirty="0" smtClean="0"/>
              <a:t>3</a:t>
            </a:r>
            <a:r>
              <a:rPr lang="en-US" sz="4000" b="1" dirty="0" smtClean="0"/>
              <a:t> +</a:t>
            </a:r>
            <a:r>
              <a:rPr lang="ru-RU" sz="4000" b="1" dirty="0" smtClean="0"/>
              <a:t>3</a:t>
            </a:r>
            <a:r>
              <a:rPr lang="en-US" sz="4000" b="1" dirty="0" smtClean="0"/>
              <a:t> H</a:t>
            </a:r>
            <a:r>
              <a:rPr lang="en-US" sz="3200" b="1" dirty="0" smtClean="0"/>
              <a:t>2</a:t>
            </a:r>
            <a:r>
              <a:rPr lang="en-US" sz="4000" b="1" dirty="0" smtClean="0"/>
              <a:t>S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4286256"/>
            <a:ext cx="6254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Гидролиз по </a:t>
            </a:r>
            <a:r>
              <a:rPr lang="ru-RU" sz="3200" b="1" dirty="0" smtClean="0">
                <a:solidFill>
                  <a:srgbClr val="FF0000"/>
                </a:solidFill>
              </a:rPr>
              <a:t>катиону</a:t>
            </a:r>
            <a:r>
              <a:rPr lang="ru-RU" sz="3200" b="1" dirty="0" smtClean="0"/>
              <a:t> и по </a:t>
            </a:r>
            <a:r>
              <a:rPr lang="ru-RU" sz="3200" b="1" dirty="0" smtClean="0">
                <a:solidFill>
                  <a:srgbClr val="FF0000"/>
                </a:solidFill>
              </a:rPr>
              <a:t>аниону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928670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Уравнение </a:t>
            </a:r>
            <a:r>
              <a:rPr lang="ru-RU" sz="2800" b="1" dirty="0" smtClean="0">
                <a:solidFill>
                  <a:srgbClr val="FF0000"/>
                </a:solidFill>
              </a:rPr>
              <a:t>гидролиза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для соли образованной </a:t>
            </a:r>
            <a:r>
              <a:rPr lang="ru-RU" sz="2800" b="1" i="1" dirty="0" smtClean="0">
                <a:solidFill>
                  <a:srgbClr val="FF0000"/>
                </a:solidFill>
              </a:rPr>
              <a:t>слабым </a:t>
            </a:r>
            <a:r>
              <a:rPr lang="ru-RU" sz="2800" b="1" i="1" dirty="0" smtClean="0">
                <a:solidFill>
                  <a:srgbClr val="FF0000"/>
                </a:solidFill>
              </a:rPr>
              <a:t>основанием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 слабой </a:t>
            </a:r>
            <a:r>
              <a:rPr lang="ru-RU" sz="2800" b="1" i="1" dirty="0" smtClean="0">
                <a:solidFill>
                  <a:srgbClr val="FF0000"/>
                </a:solidFill>
              </a:rPr>
              <a:t>кислотой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1071546"/>
            <a:ext cx="2838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Гидролиз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643182"/>
            <a:ext cx="57077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 err="1" smtClean="0"/>
              <a:t>гидро</a:t>
            </a:r>
            <a:r>
              <a:rPr lang="ru-RU" sz="2800" b="1" dirty="0" smtClean="0"/>
              <a:t>» - вода</a:t>
            </a:r>
          </a:p>
          <a:p>
            <a:endParaRPr lang="ru-RU" sz="2800" b="1" dirty="0"/>
          </a:p>
          <a:p>
            <a:r>
              <a:rPr lang="ru-RU" sz="2800" b="1" dirty="0" smtClean="0"/>
              <a:t>«лизис» - разложение (изменение)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4214818"/>
            <a:ext cx="1295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Me</a:t>
            </a:r>
            <a:r>
              <a:rPr lang="ru-RU" sz="4000" b="1" dirty="0" smtClean="0"/>
              <a:t> </a:t>
            </a:r>
            <a:r>
              <a:rPr lang="en-US" sz="4000" b="1" dirty="0" smtClean="0"/>
              <a:t>R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4857760"/>
            <a:ext cx="87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катион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485776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анион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4000504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+   -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1357298"/>
            <a:ext cx="56108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2</a:t>
            </a:r>
            <a:r>
              <a:rPr lang="en-US" sz="3200" b="1" dirty="0" err="1" smtClean="0"/>
              <a:t>NaOH</a:t>
            </a:r>
            <a:r>
              <a:rPr lang="en-US" sz="3200" b="1" dirty="0" smtClean="0"/>
              <a:t> + H</a:t>
            </a:r>
            <a:r>
              <a:rPr lang="en-US" sz="2000" b="1" dirty="0" smtClean="0"/>
              <a:t>2</a:t>
            </a:r>
            <a:r>
              <a:rPr lang="en-US" sz="3200" b="1" dirty="0" smtClean="0"/>
              <a:t>SO</a:t>
            </a:r>
            <a:r>
              <a:rPr lang="en-US" sz="2000" b="1" dirty="0" smtClean="0"/>
              <a:t>4</a:t>
            </a:r>
            <a:r>
              <a:rPr lang="en-US" sz="3200" b="1" dirty="0" smtClean="0"/>
              <a:t> = Na</a:t>
            </a:r>
            <a:r>
              <a:rPr lang="en-US" sz="2000" b="1" dirty="0" smtClean="0"/>
              <a:t>2</a:t>
            </a:r>
            <a:r>
              <a:rPr lang="en-US" sz="3200" b="1" dirty="0" smtClean="0"/>
              <a:t>SO</a:t>
            </a:r>
            <a:r>
              <a:rPr lang="en-US" sz="2000" b="1" dirty="0" smtClean="0"/>
              <a:t>4 </a:t>
            </a:r>
            <a:r>
              <a:rPr lang="en-US" sz="3200" b="1" dirty="0" smtClean="0"/>
              <a:t>+ </a:t>
            </a:r>
            <a:r>
              <a:rPr lang="ru-RU" sz="3200" b="1" dirty="0" smtClean="0"/>
              <a:t>2</a:t>
            </a:r>
            <a:r>
              <a:rPr lang="en-US" sz="3200" b="1" dirty="0" smtClean="0"/>
              <a:t>H</a:t>
            </a:r>
            <a:r>
              <a:rPr lang="en-US" sz="2000" b="1" dirty="0" smtClean="0"/>
              <a:t>2</a:t>
            </a:r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1928802"/>
            <a:ext cx="1611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основание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1928802"/>
            <a:ext cx="1234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кислота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1928802"/>
            <a:ext cx="78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соль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286124"/>
            <a:ext cx="5766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NaOH</a:t>
            </a:r>
            <a:r>
              <a:rPr lang="en-US" sz="3600" b="1" dirty="0" smtClean="0"/>
              <a:t>       Zn(OH)</a:t>
            </a:r>
            <a:r>
              <a:rPr lang="en-US" sz="2400" b="1" dirty="0" smtClean="0"/>
              <a:t>2</a:t>
            </a:r>
            <a:r>
              <a:rPr lang="en-US" sz="3600" b="1" dirty="0" smtClean="0"/>
              <a:t>     Ca(OH)</a:t>
            </a:r>
            <a:r>
              <a:rPr lang="en-US" sz="2400" b="1" dirty="0" smtClean="0"/>
              <a:t>2</a:t>
            </a:r>
            <a:endParaRPr lang="ru-RU" sz="3600" b="1" dirty="0"/>
          </a:p>
        </p:txBody>
      </p:sp>
      <p:sp>
        <p:nvSpPr>
          <p:cNvPr id="9" name="Умножение 8"/>
          <p:cNvSpPr/>
          <p:nvPr/>
        </p:nvSpPr>
        <p:spPr>
          <a:xfrm>
            <a:off x="3786182" y="3071810"/>
            <a:ext cx="1200152" cy="1143008"/>
          </a:xfrm>
          <a:prstGeom prst="mathMultiply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4357694"/>
            <a:ext cx="4330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</a:t>
            </a:r>
            <a:r>
              <a:rPr lang="en-US" sz="2400" b="1" dirty="0" smtClean="0"/>
              <a:t>2</a:t>
            </a:r>
            <a:r>
              <a:rPr lang="en-US" sz="4000" b="1" dirty="0" smtClean="0"/>
              <a:t>SO</a:t>
            </a:r>
            <a:r>
              <a:rPr lang="en-US" sz="2400" b="1" dirty="0" smtClean="0"/>
              <a:t>3</a:t>
            </a:r>
            <a:r>
              <a:rPr lang="en-US" sz="4000" b="1" dirty="0" smtClean="0"/>
              <a:t>    </a:t>
            </a:r>
            <a:r>
              <a:rPr lang="en-US" sz="4000" b="1" dirty="0" err="1" smtClean="0"/>
              <a:t>HCl</a:t>
            </a:r>
            <a:r>
              <a:rPr lang="en-US" sz="4000" b="1" dirty="0" smtClean="0"/>
              <a:t>    H</a:t>
            </a:r>
            <a:r>
              <a:rPr lang="en-US" sz="2800" b="1" dirty="0" smtClean="0"/>
              <a:t>2</a:t>
            </a:r>
            <a:r>
              <a:rPr lang="en-US" sz="4000" b="1" dirty="0" smtClean="0"/>
              <a:t>SO</a:t>
            </a:r>
            <a:r>
              <a:rPr lang="en-US" sz="2800" b="1" dirty="0" smtClean="0"/>
              <a:t>4</a:t>
            </a:r>
            <a:endParaRPr lang="ru-RU" sz="4000" b="1" dirty="0"/>
          </a:p>
        </p:txBody>
      </p:sp>
      <p:sp>
        <p:nvSpPr>
          <p:cNvPr id="11" name="Умножение 10"/>
          <p:cNvSpPr/>
          <p:nvPr/>
        </p:nvSpPr>
        <p:spPr>
          <a:xfrm>
            <a:off x="2428860" y="4143380"/>
            <a:ext cx="1200152" cy="1143008"/>
          </a:xfrm>
          <a:prstGeom prst="mathMultiply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642918"/>
            <a:ext cx="55050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Актуализация знаний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1571612"/>
            <a:ext cx="209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1.Получение  соли: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786058"/>
            <a:ext cx="2622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 Найти третье лишнее: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571612"/>
            <a:ext cx="2939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Бланк исследования</a:t>
            </a:r>
            <a:endParaRPr lang="ru-RU" sz="2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728" y="2285992"/>
          <a:ext cx="6287476" cy="2151328"/>
        </p:xfrm>
        <a:graphic>
          <a:graphicData uri="http://schemas.openxmlformats.org/drawingml/2006/table">
            <a:tbl>
              <a:tblPr/>
              <a:tblGrid>
                <a:gridCol w="271020"/>
                <a:gridCol w="800550"/>
                <a:gridCol w="1643074"/>
                <a:gridCol w="2000264"/>
                <a:gridCol w="1572568"/>
              </a:tblGrid>
              <a:tr h="593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Цвет лакмуса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Среда в растворе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вывод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NaCl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MgCl</a:t>
                      </a:r>
                      <a:r>
                        <a:rPr lang="en-US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14810" y="2928934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нейтральная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3429000"/>
            <a:ext cx="15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щелочная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3929066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кислая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71736" y="2857496"/>
            <a:ext cx="1489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Не меняется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28926" y="3429000"/>
            <a:ext cx="79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синий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3929066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красный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2786058"/>
            <a:ext cx="2428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Гидролиз</a:t>
            </a:r>
          </a:p>
          <a:p>
            <a:r>
              <a:rPr lang="ru-RU" b="1" dirty="0" smtClean="0"/>
              <a:t> не идет</a:t>
            </a:r>
          </a:p>
          <a:p>
            <a:endParaRPr lang="ru-RU" b="1" dirty="0" smtClean="0"/>
          </a:p>
          <a:p>
            <a:r>
              <a:rPr lang="ru-RU" b="1" dirty="0" smtClean="0"/>
              <a:t>Гидролиз идет</a:t>
            </a:r>
          </a:p>
          <a:p>
            <a:endParaRPr lang="ru-RU" b="1" dirty="0" smtClean="0"/>
          </a:p>
          <a:p>
            <a:r>
              <a:rPr lang="ru-RU" b="1" dirty="0" smtClean="0"/>
              <a:t>Гидролиз идет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4429132"/>
            <a:ext cx="121444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C00000"/>
                </a:solidFill>
              </a:rPr>
              <a:t>?</a:t>
            </a:r>
            <a:endParaRPr lang="ru-RU" sz="16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642918"/>
            <a:ext cx="3946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Лабораторный опыт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Опорная схема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1428736"/>
            <a:ext cx="3449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Растворимая соль + Н</a:t>
            </a:r>
            <a:r>
              <a:rPr lang="ru-RU" b="1" dirty="0" smtClean="0"/>
              <a:t>2</a:t>
            </a:r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357298"/>
            <a:ext cx="335758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200024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2500306"/>
            <a:ext cx="1852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гидролиз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2500306"/>
            <a:ext cx="214314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786190"/>
            <a:ext cx="235743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Сильное</a:t>
            </a:r>
            <a:r>
              <a:rPr lang="ru-RU" b="1" dirty="0" smtClean="0"/>
              <a:t>       слабая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основание</a:t>
            </a:r>
            <a:r>
              <a:rPr lang="ru-RU" dirty="0" smtClean="0"/>
              <a:t>   кислота</a:t>
            </a:r>
          </a:p>
          <a:p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Среда щелочная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3714752"/>
            <a:ext cx="22145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слабое         </a:t>
            </a:r>
            <a:r>
              <a:rPr lang="ru-RU" b="1" dirty="0" smtClean="0">
                <a:solidFill>
                  <a:srgbClr val="FF0000"/>
                </a:solidFill>
              </a:rPr>
              <a:t>сильная</a:t>
            </a:r>
          </a:p>
          <a:p>
            <a:r>
              <a:rPr lang="ru-RU" dirty="0" smtClean="0"/>
              <a:t>основание   </a:t>
            </a:r>
            <a:r>
              <a:rPr lang="ru-RU" b="1" dirty="0" smtClean="0">
                <a:solidFill>
                  <a:srgbClr val="FF0000"/>
                </a:solidFill>
              </a:rPr>
              <a:t>кислота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     Среда кислая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643314"/>
            <a:ext cx="2500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Сильное       сильная</a:t>
            </a:r>
          </a:p>
          <a:p>
            <a:r>
              <a:rPr lang="ru-RU" b="1" dirty="0" smtClean="0"/>
              <a:t>основание</a:t>
            </a:r>
            <a:r>
              <a:rPr lang="ru-RU" dirty="0" smtClean="0"/>
              <a:t>   </a:t>
            </a:r>
            <a:r>
              <a:rPr lang="ru-RU" b="1" dirty="0" smtClean="0"/>
              <a:t>кислота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  Среда нейтральная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786190"/>
            <a:ext cx="221457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3786190"/>
            <a:ext cx="221457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3786190"/>
            <a:ext cx="221457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3631457">
            <a:off x="2508159" y="2536472"/>
            <a:ext cx="352137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071934" y="3214686"/>
            <a:ext cx="270538" cy="501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7430338">
            <a:off x="6200710" y="2673290"/>
            <a:ext cx="358631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3857628"/>
            <a:ext cx="8643966" cy="2500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43306" y="285728"/>
            <a:ext cx="1652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Выводы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5000636"/>
            <a:ext cx="7181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Mg</a:t>
            </a:r>
            <a:r>
              <a:rPr lang="en-US" sz="4000" b="1" dirty="0" smtClean="0"/>
              <a:t>Cl</a:t>
            </a:r>
            <a:r>
              <a:rPr lang="en-US" sz="3200" b="1" dirty="0" smtClean="0"/>
              <a:t>2</a:t>
            </a:r>
            <a:r>
              <a:rPr lang="en-US" sz="4000" b="1" dirty="0" smtClean="0"/>
              <a:t> + 2HOH = Mg(OH)</a:t>
            </a:r>
            <a:r>
              <a:rPr lang="en-US" sz="3200" b="1" dirty="0" smtClean="0"/>
              <a:t>2</a:t>
            </a:r>
            <a:r>
              <a:rPr lang="en-US" sz="4000" b="1" dirty="0" smtClean="0"/>
              <a:t>  + 2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HCl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357562"/>
            <a:ext cx="6415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Mg</a:t>
            </a:r>
            <a:r>
              <a:rPr lang="en-US" sz="4000" b="1" dirty="0" smtClean="0"/>
              <a:t>Cl</a:t>
            </a:r>
            <a:r>
              <a:rPr lang="en-US" sz="3200" b="1" dirty="0" smtClean="0"/>
              <a:t>2</a:t>
            </a:r>
            <a:r>
              <a:rPr lang="en-US" sz="4000" b="1" dirty="0" smtClean="0"/>
              <a:t> + HOH = </a:t>
            </a:r>
            <a:r>
              <a:rPr lang="en-US" sz="4000" b="1" dirty="0" err="1" smtClean="0"/>
              <a:t>MgOHCl</a:t>
            </a:r>
            <a:r>
              <a:rPr lang="en-US" sz="4000" b="1" dirty="0" smtClean="0"/>
              <a:t> +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</a:rPr>
              <a:t>HCl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214818"/>
            <a:ext cx="2813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Основная соль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2428868"/>
            <a:ext cx="4374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Гидролиз по </a:t>
            </a:r>
            <a:r>
              <a:rPr lang="ru-RU" sz="3600" b="1" dirty="0" smtClean="0">
                <a:solidFill>
                  <a:srgbClr val="FF0000"/>
                </a:solidFill>
              </a:rPr>
              <a:t>катиону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28604"/>
            <a:ext cx="81894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записать уравнение гидролиза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для </a:t>
            </a:r>
            <a:r>
              <a:rPr lang="ru-RU" sz="3200" b="1" dirty="0" smtClean="0">
                <a:solidFill>
                  <a:srgbClr val="FF0000"/>
                </a:solidFill>
              </a:rPr>
              <a:t>соли </a:t>
            </a:r>
            <a:r>
              <a:rPr lang="ru-RU" sz="3200" b="1" dirty="0" smtClean="0">
                <a:solidFill>
                  <a:srgbClr val="FF0000"/>
                </a:solidFill>
              </a:rPr>
              <a:t>образованной </a:t>
            </a:r>
            <a:r>
              <a:rPr lang="ru-RU" sz="3200" b="1" i="1" dirty="0" smtClean="0">
                <a:solidFill>
                  <a:srgbClr val="FF0000"/>
                </a:solidFill>
              </a:rPr>
              <a:t>слабым основанием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и </a:t>
            </a:r>
            <a:r>
              <a:rPr lang="ru-RU" sz="3200" b="1" i="1" dirty="0" smtClean="0">
                <a:solidFill>
                  <a:srgbClr val="FF0000"/>
                </a:solidFill>
              </a:rPr>
              <a:t>сильной </a:t>
            </a:r>
            <a:r>
              <a:rPr lang="ru-RU" sz="3200" b="1" i="1" dirty="0" smtClean="0">
                <a:solidFill>
                  <a:srgbClr val="FF0000"/>
                </a:solidFill>
              </a:rPr>
              <a:t>кислотой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143512"/>
            <a:ext cx="7106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Na</a:t>
            </a:r>
            <a:r>
              <a:rPr lang="en-US" sz="3200" b="1" dirty="0" smtClean="0"/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CO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sz="4000" b="1" dirty="0" smtClean="0"/>
              <a:t> + HOH =</a:t>
            </a:r>
            <a:r>
              <a:rPr lang="ru-RU" sz="4000" b="1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NaOH</a:t>
            </a:r>
            <a:r>
              <a:rPr lang="en-US" sz="4000" b="1" dirty="0" smtClean="0"/>
              <a:t> + H</a:t>
            </a:r>
            <a:r>
              <a:rPr lang="en-US" sz="3200" b="1" dirty="0" smtClean="0"/>
              <a:t>2</a:t>
            </a:r>
            <a:r>
              <a:rPr lang="en-US" sz="4000" b="1" dirty="0" smtClean="0"/>
              <a:t>CO</a:t>
            </a:r>
            <a:r>
              <a:rPr lang="en-US" sz="3200" b="1" dirty="0" smtClean="0"/>
              <a:t>3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857628"/>
            <a:ext cx="72303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Na</a:t>
            </a:r>
            <a:r>
              <a:rPr lang="en-US" sz="3200" b="1" dirty="0" smtClean="0"/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CO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sz="4000" b="1" dirty="0" smtClean="0"/>
              <a:t> + HOH = </a:t>
            </a:r>
            <a:r>
              <a:rPr lang="en-US" sz="4000" b="1" dirty="0" err="1" smtClean="0"/>
              <a:t>NaOH</a:t>
            </a:r>
            <a:r>
              <a:rPr lang="en-US" sz="4000" b="1" dirty="0" smtClean="0"/>
              <a:t> + NaHCO</a:t>
            </a:r>
            <a:r>
              <a:rPr lang="en-US" sz="3200" b="1" dirty="0" smtClean="0"/>
              <a:t>3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4429132"/>
            <a:ext cx="2338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Кислая соль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2857496"/>
            <a:ext cx="4226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Гидролиз </a:t>
            </a:r>
            <a:r>
              <a:rPr lang="ru-RU" sz="3600" b="1" dirty="0" smtClean="0"/>
              <a:t>по </a:t>
            </a:r>
            <a:r>
              <a:rPr lang="ru-RU" sz="3600" b="1" dirty="0" smtClean="0">
                <a:solidFill>
                  <a:srgbClr val="FF0000"/>
                </a:solidFill>
              </a:rPr>
              <a:t>аниону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714356"/>
            <a:ext cx="847180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записать уравнение </a:t>
            </a:r>
            <a:r>
              <a:rPr lang="ru-RU" sz="3200" b="1" dirty="0" smtClean="0">
                <a:solidFill>
                  <a:srgbClr val="FF0000"/>
                </a:solidFill>
              </a:rPr>
              <a:t>гидролиза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для соли образованной </a:t>
            </a:r>
            <a:r>
              <a:rPr lang="ru-RU" sz="3200" b="1" i="1" dirty="0" smtClean="0">
                <a:solidFill>
                  <a:srgbClr val="FF0000"/>
                </a:solidFill>
              </a:rPr>
              <a:t>сильным основанием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и слабой кислотой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4572008"/>
            <a:ext cx="61558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/>
              <a:t>NaCl</a:t>
            </a:r>
            <a:r>
              <a:rPr lang="en-US" sz="4400" b="1" dirty="0" smtClean="0"/>
              <a:t> + HOH = </a:t>
            </a:r>
            <a:r>
              <a:rPr lang="en-US" sz="4400" b="1" dirty="0" err="1" smtClean="0"/>
              <a:t>NaOH</a:t>
            </a:r>
            <a:r>
              <a:rPr lang="ru-RU" sz="4400" b="1" dirty="0" smtClean="0"/>
              <a:t> +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HCl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3143248"/>
            <a:ext cx="4084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Гидролиз </a:t>
            </a:r>
            <a:r>
              <a:rPr lang="ru-RU" sz="4000" b="1" dirty="0" smtClean="0">
                <a:solidFill>
                  <a:srgbClr val="FF0000"/>
                </a:solidFill>
              </a:rPr>
              <a:t>не идёт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714356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Как записать уравнение гидролиза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для соли образованной </a:t>
            </a:r>
            <a:r>
              <a:rPr lang="ru-RU" sz="2800" b="1" i="1" dirty="0" smtClean="0">
                <a:solidFill>
                  <a:srgbClr val="FF0000"/>
                </a:solidFill>
              </a:rPr>
              <a:t>сильным </a:t>
            </a:r>
            <a:r>
              <a:rPr lang="ru-RU" sz="2800" b="1" i="1" dirty="0" smtClean="0">
                <a:solidFill>
                  <a:srgbClr val="FF0000"/>
                </a:solidFill>
              </a:rPr>
              <a:t>основанием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 </a:t>
            </a:r>
            <a:r>
              <a:rPr lang="ru-RU" sz="2800" b="1" i="1" dirty="0" smtClean="0">
                <a:solidFill>
                  <a:srgbClr val="FF0000"/>
                </a:solidFill>
              </a:rPr>
              <a:t>сильной кислотой?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Опорная схема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428736"/>
            <a:ext cx="3449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Растворимая соль + Н</a:t>
            </a:r>
            <a:r>
              <a:rPr lang="ru-RU" b="1" dirty="0" smtClean="0"/>
              <a:t>2</a:t>
            </a:r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357298"/>
            <a:ext cx="335758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200024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2500306"/>
            <a:ext cx="1852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гидролиз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2500306"/>
            <a:ext cx="214314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714752"/>
            <a:ext cx="23574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Сильное  </a:t>
            </a:r>
            <a:r>
              <a:rPr lang="ru-RU" b="1" dirty="0" smtClean="0"/>
              <a:t>     </a:t>
            </a:r>
            <a:r>
              <a:rPr lang="ru-RU" b="1" dirty="0" smtClean="0"/>
              <a:t>Слабая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основание</a:t>
            </a:r>
            <a:r>
              <a:rPr lang="ru-RU" dirty="0" smtClean="0"/>
              <a:t>   </a:t>
            </a:r>
            <a:r>
              <a:rPr lang="ru-RU" b="1" dirty="0" smtClean="0"/>
              <a:t>кислота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3714752"/>
            <a:ext cx="22145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Слабое         </a:t>
            </a:r>
            <a:r>
              <a:rPr lang="ru-RU" b="1" dirty="0" smtClean="0">
                <a:solidFill>
                  <a:srgbClr val="C00000"/>
                </a:solidFill>
              </a:rPr>
              <a:t>Сильная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основание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кислота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643314"/>
            <a:ext cx="25003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Me</a:t>
            </a:r>
            <a:r>
              <a:rPr lang="ru-RU" sz="4800" b="1" dirty="0" smtClean="0"/>
              <a:t>   </a:t>
            </a:r>
            <a:r>
              <a:rPr lang="en-US" sz="4800" b="1" dirty="0" smtClean="0"/>
              <a:t>R</a:t>
            </a:r>
            <a:endParaRPr lang="ru-RU" sz="4800" b="1" dirty="0" smtClean="0"/>
          </a:p>
          <a:p>
            <a:r>
              <a:rPr lang="ru-RU" b="1" dirty="0" smtClean="0"/>
              <a:t>Сильное       </a:t>
            </a:r>
            <a:r>
              <a:rPr lang="ru-RU" dirty="0" smtClean="0"/>
              <a:t>Сильная</a:t>
            </a:r>
            <a:endParaRPr lang="ru-RU" dirty="0" smtClean="0"/>
          </a:p>
          <a:p>
            <a:r>
              <a:rPr lang="ru-RU" b="1" dirty="0" smtClean="0"/>
              <a:t>основание</a:t>
            </a:r>
            <a:r>
              <a:rPr lang="ru-RU" dirty="0" smtClean="0"/>
              <a:t>   кислота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786190"/>
            <a:ext cx="2214578" cy="2286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3786190"/>
            <a:ext cx="2214578" cy="2286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3714752"/>
            <a:ext cx="2214578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3631457">
            <a:off x="2508159" y="2536472"/>
            <a:ext cx="352137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071934" y="3214686"/>
            <a:ext cx="270538" cy="501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7430338">
            <a:off x="6200710" y="2673290"/>
            <a:ext cx="358631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57884" y="5286388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Среда нейтральная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не идёт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535782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Среда кислая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по катиону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5357826"/>
            <a:ext cx="2214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Среда щелочная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Гидролиз по аниону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1214422"/>
            <a:ext cx="678661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Среда по сильному, гидролиз по слабому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rgbClr val="D8F1FC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DFEBF5"/>
      </a:accent3>
      <a:accent4>
        <a:srgbClr val="4A66AC"/>
      </a:accent4>
      <a:accent5>
        <a:srgbClr val="5AA2AE"/>
      </a:accent5>
      <a:accent6>
        <a:srgbClr val="84B2F6"/>
      </a:accent6>
      <a:hlink>
        <a:srgbClr val="D4E5F6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385</Words>
  <Application>Microsoft Office PowerPoint</Application>
  <PresentationFormat>Экран (4:3)</PresentationFormat>
  <Paragraphs>157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Гидролиз солей</vt:lpstr>
      <vt:lpstr>Слайд 2</vt:lpstr>
      <vt:lpstr>Слайд 3</vt:lpstr>
      <vt:lpstr>Слайд 4</vt:lpstr>
      <vt:lpstr>Опорная схема</vt:lpstr>
      <vt:lpstr>Слайд 6</vt:lpstr>
      <vt:lpstr>Слайд 7</vt:lpstr>
      <vt:lpstr>Слайд 8</vt:lpstr>
      <vt:lpstr>Опорная схема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75</cp:revision>
  <dcterms:created xsi:type="dcterms:W3CDTF">2015-01-20T15:03:18Z</dcterms:created>
  <dcterms:modified xsi:type="dcterms:W3CDTF">2015-05-30T04:53:14Z</dcterms:modified>
</cp:coreProperties>
</file>