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sldIdLst>
    <p:sldId id="281" r:id="rId2"/>
    <p:sldId id="259" r:id="rId3"/>
    <p:sldId id="295" r:id="rId4"/>
    <p:sldId id="283" r:id="rId5"/>
    <p:sldId id="270" r:id="rId6"/>
    <p:sldId id="272" r:id="rId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Garamond" pitchFamily="18" charset="0"/>
        <a:ea typeface="+mn-ea"/>
        <a:cs typeface="+mn-cs"/>
      </a:defRPr>
    </a:lvl1pPr>
    <a:lvl2pPr marL="457200" algn="l" rtl="0" fontAlgn="base">
      <a:spcBef>
        <a:spcPct val="0"/>
      </a:spcBef>
      <a:spcAft>
        <a:spcPct val="0"/>
      </a:spcAft>
      <a:defRPr kern="1200">
        <a:solidFill>
          <a:schemeClr val="tx1"/>
        </a:solidFill>
        <a:latin typeface="Garamond" pitchFamily="18" charset="0"/>
        <a:ea typeface="+mn-ea"/>
        <a:cs typeface="+mn-cs"/>
      </a:defRPr>
    </a:lvl2pPr>
    <a:lvl3pPr marL="914400" algn="l" rtl="0" fontAlgn="base">
      <a:spcBef>
        <a:spcPct val="0"/>
      </a:spcBef>
      <a:spcAft>
        <a:spcPct val="0"/>
      </a:spcAft>
      <a:defRPr kern="1200">
        <a:solidFill>
          <a:schemeClr val="tx1"/>
        </a:solidFill>
        <a:latin typeface="Garamond" pitchFamily="18" charset="0"/>
        <a:ea typeface="+mn-ea"/>
        <a:cs typeface="+mn-cs"/>
      </a:defRPr>
    </a:lvl3pPr>
    <a:lvl4pPr marL="1371600" algn="l" rtl="0" fontAlgn="base">
      <a:spcBef>
        <a:spcPct val="0"/>
      </a:spcBef>
      <a:spcAft>
        <a:spcPct val="0"/>
      </a:spcAft>
      <a:defRPr kern="1200">
        <a:solidFill>
          <a:schemeClr val="tx1"/>
        </a:solidFill>
        <a:latin typeface="Garamond" pitchFamily="18" charset="0"/>
        <a:ea typeface="+mn-ea"/>
        <a:cs typeface="+mn-cs"/>
      </a:defRPr>
    </a:lvl4pPr>
    <a:lvl5pPr marL="1828800" algn="l" rtl="0" fontAlgn="base">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1"/>
  <p:clrMru>
    <a:srgbClr val="E4EB8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94" autoAdjust="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ru-RU"/>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ru-RU"/>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ru-RU"/>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ru-RU"/>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ru-RU"/>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ru-RU"/>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ru-RU"/>
            </a:p>
          </p:txBody>
        </p:sp>
      </p:grpSp>
      <p:sp>
        <p:nvSpPr>
          <p:cNvPr id="58379" name="Rectangle 11"/>
          <p:cNvSpPr>
            <a:spLocks noGrp="1" noChangeArrowheads="1"/>
          </p:cNvSpPr>
          <p:nvPr>
            <p:ph type="ctrTitle" sz="quarter"/>
          </p:nvPr>
        </p:nvSpPr>
        <p:spPr>
          <a:xfrm>
            <a:off x="685800" y="1736725"/>
            <a:ext cx="7772400" cy="1920875"/>
          </a:xfrm>
        </p:spPr>
        <p:txBody>
          <a:bodyPr/>
          <a:lstStyle>
            <a:lvl1pPr>
              <a:defRPr sz="6000"/>
            </a:lvl1pPr>
          </a:lstStyle>
          <a:p>
            <a:r>
              <a:rPr lang="ru-RU"/>
              <a:t>Образец заголовка</a:t>
            </a:r>
          </a:p>
        </p:txBody>
      </p:sp>
      <p:sp>
        <p:nvSpPr>
          <p:cNvPr id="58380"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13" name="Rectangle 13"/>
          <p:cNvSpPr>
            <a:spLocks noGrp="1" noChangeArrowheads="1"/>
          </p:cNvSpPr>
          <p:nvPr>
            <p:ph type="dt" sz="quarter" idx="10"/>
          </p:nvPr>
        </p:nvSpPr>
        <p:spPr>
          <a:xfrm>
            <a:off x="457200" y="6248400"/>
            <a:ext cx="2133600" cy="476250"/>
          </a:xfrm>
        </p:spPr>
        <p:txBody>
          <a:bodyPr/>
          <a:lstStyle>
            <a:lvl1pPr>
              <a:defRPr smtClean="0"/>
            </a:lvl1pPr>
          </a:lstStyle>
          <a:p>
            <a:pPr>
              <a:defRPr/>
            </a:pPr>
            <a:endParaRPr lang="ru-RU"/>
          </a:p>
        </p:txBody>
      </p:sp>
      <p:sp>
        <p:nvSpPr>
          <p:cNvPr id="14" name="Rectangle 14"/>
          <p:cNvSpPr>
            <a:spLocks noGrp="1" noChangeArrowheads="1"/>
          </p:cNvSpPr>
          <p:nvPr>
            <p:ph type="ftr" sz="quarter" idx="11"/>
          </p:nvPr>
        </p:nvSpPr>
        <p:spPr>
          <a:xfrm>
            <a:off x="3124200" y="6251575"/>
            <a:ext cx="2895600" cy="476250"/>
          </a:xfrm>
        </p:spPr>
        <p:txBody>
          <a:bodyPr/>
          <a:lstStyle>
            <a:lvl1pPr>
              <a:defRPr smtClean="0"/>
            </a:lvl1pPr>
          </a:lstStyle>
          <a:p>
            <a:pPr>
              <a:defRPr/>
            </a:pPr>
            <a:endParaRPr lang="ru-RU"/>
          </a:p>
        </p:txBody>
      </p:sp>
      <p:sp>
        <p:nvSpPr>
          <p:cNvPr id="15" name="Rectangle 15"/>
          <p:cNvSpPr>
            <a:spLocks noGrp="1" noChangeArrowheads="1"/>
          </p:cNvSpPr>
          <p:nvPr>
            <p:ph type="sldNum" sz="quarter" idx="12"/>
          </p:nvPr>
        </p:nvSpPr>
        <p:spPr>
          <a:xfrm>
            <a:off x="6553200" y="6254750"/>
            <a:ext cx="2133600" cy="476250"/>
          </a:xfrm>
        </p:spPr>
        <p:txBody>
          <a:bodyPr/>
          <a:lstStyle>
            <a:lvl1pPr>
              <a:defRPr smtClean="0"/>
            </a:lvl1pPr>
          </a:lstStyle>
          <a:p>
            <a:pPr>
              <a:defRPr/>
            </a:pPr>
            <a:fld id="{17698839-3995-459F-BEB8-925D75752EFE}"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dt" sz="half"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8019FD4F-5337-4FBE-B924-A1739883399D}" type="slidenum">
              <a:rPr lang="ru-RU"/>
              <a:pPr>
                <a:defRPr/>
              </a:pPr>
              <a:t>‹#›</a:t>
            </a:fld>
            <a:endParaRPr lang="ru-RU"/>
          </a:p>
        </p:txBody>
      </p:sp>
      <p:sp>
        <p:nvSpPr>
          <p:cNvPr id="6"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dt" sz="half"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A55BF630-D98F-4A25-A98B-224AB2A7BA1F}" type="slidenum">
              <a:rPr lang="ru-RU"/>
              <a:pPr>
                <a:defRPr/>
              </a:pPr>
              <a:t>‹#›</a:t>
            </a:fld>
            <a:endParaRPr lang="ru-RU"/>
          </a:p>
        </p:txBody>
      </p:sp>
      <p:sp>
        <p:nvSpPr>
          <p:cNvPr id="6"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dt" sz="half"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12F11019-7EAD-4DFD-88D8-8D22F691B153}" type="slidenum">
              <a:rPr lang="ru-RU"/>
              <a:pPr>
                <a:defRPr/>
              </a:pPr>
              <a:t>‹#›</a:t>
            </a:fld>
            <a:endParaRPr lang="ru-RU"/>
          </a:p>
        </p:txBody>
      </p:sp>
      <p:sp>
        <p:nvSpPr>
          <p:cNvPr id="6"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
          <p:cNvSpPr>
            <a:spLocks noGrp="1" noChangeArrowheads="1"/>
          </p:cNvSpPr>
          <p:nvPr>
            <p:ph type="dt" sz="half"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C2C0112E-E369-4D10-8C04-0E6B80494897}" type="slidenum">
              <a:rPr lang="ru-RU"/>
              <a:pPr>
                <a:defRPr/>
              </a:pPr>
              <a:t>‹#›</a:t>
            </a:fld>
            <a:endParaRPr lang="ru-RU"/>
          </a:p>
        </p:txBody>
      </p:sp>
      <p:sp>
        <p:nvSpPr>
          <p:cNvPr id="6"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
          <p:cNvSpPr>
            <a:spLocks noGrp="1" noChangeArrowheads="1"/>
          </p:cNvSpPr>
          <p:nvPr>
            <p:ph type="dt" sz="half"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CBA96B1B-7EFD-4DD0-A737-4976F6676AD3}" type="slidenum">
              <a:rPr lang="ru-RU"/>
              <a:pPr>
                <a:defRPr/>
              </a:pPr>
              <a:t>‹#›</a:t>
            </a:fld>
            <a:endParaRPr lang="ru-RU"/>
          </a:p>
        </p:txBody>
      </p:sp>
      <p:sp>
        <p:nvSpPr>
          <p:cNvPr id="7"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
          <p:cNvSpPr>
            <a:spLocks noGrp="1" noChangeArrowheads="1"/>
          </p:cNvSpPr>
          <p:nvPr>
            <p:ph type="dt" sz="half" idx="10"/>
          </p:nvPr>
        </p:nvSpPr>
        <p:spPr>
          <a:ln/>
        </p:spPr>
        <p:txBody>
          <a:bodyPr/>
          <a:lstStyle>
            <a:lvl1pPr>
              <a:defRPr/>
            </a:lvl1pPr>
          </a:lstStyle>
          <a:p>
            <a:pPr>
              <a:defRPr/>
            </a:pPr>
            <a:endParaRPr lang="ru-RU"/>
          </a:p>
        </p:txBody>
      </p:sp>
      <p:sp>
        <p:nvSpPr>
          <p:cNvPr id="8" name="Rectangle 3"/>
          <p:cNvSpPr>
            <a:spLocks noGrp="1" noChangeArrowheads="1"/>
          </p:cNvSpPr>
          <p:nvPr>
            <p:ph type="sldNum" sz="quarter" idx="11"/>
          </p:nvPr>
        </p:nvSpPr>
        <p:spPr>
          <a:ln/>
        </p:spPr>
        <p:txBody>
          <a:bodyPr/>
          <a:lstStyle>
            <a:lvl1pPr>
              <a:defRPr/>
            </a:lvl1pPr>
          </a:lstStyle>
          <a:p>
            <a:pPr>
              <a:defRPr/>
            </a:pPr>
            <a:fld id="{6EF783C6-9C4A-4EE7-A4ED-43A9BC781496}" type="slidenum">
              <a:rPr lang="ru-RU"/>
              <a:pPr>
                <a:defRPr/>
              </a:pPr>
              <a:t>‹#›</a:t>
            </a:fld>
            <a:endParaRPr lang="ru-RU"/>
          </a:p>
        </p:txBody>
      </p:sp>
      <p:sp>
        <p:nvSpPr>
          <p:cNvPr id="9"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
          <p:cNvSpPr>
            <a:spLocks noGrp="1" noChangeArrowheads="1"/>
          </p:cNvSpPr>
          <p:nvPr>
            <p:ph type="dt" sz="half" idx="10"/>
          </p:nvPr>
        </p:nvSpPr>
        <p:spPr>
          <a:ln/>
        </p:spPr>
        <p:txBody>
          <a:bodyPr/>
          <a:lstStyle>
            <a:lvl1pPr>
              <a:defRPr/>
            </a:lvl1pPr>
          </a:lstStyle>
          <a:p>
            <a:pPr>
              <a:defRPr/>
            </a:pPr>
            <a:endParaRPr lang="ru-RU"/>
          </a:p>
        </p:txBody>
      </p:sp>
      <p:sp>
        <p:nvSpPr>
          <p:cNvPr id="4" name="Rectangle 3"/>
          <p:cNvSpPr>
            <a:spLocks noGrp="1" noChangeArrowheads="1"/>
          </p:cNvSpPr>
          <p:nvPr>
            <p:ph type="sldNum" sz="quarter" idx="11"/>
          </p:nvPr>
        </p:nvSpPr>
        <p:spPr>
          <a:ln/>
        </p:spPr>
        <p:txBody>
          <a:bodyPr/>
          <a:lstStyle>
            <a:lvl1pPr>
              <a:defRPr/>
            </a:lvl1pPr>
          </a:lstStyle>
          <a:p>
            <a:pPr>
              <a:defRPr/>
            </a:pPr>
            <a:fld id="{949D9649-573A-4F37-82AA-604E9C92E5E0}" type="slidenum">
              <a:rPr lang="ru-RU"/>
              <a:pPr>
                <a:defRPr/>
              </a:pPr>
              <a:t>‹#›</a:t>
            </a:fld>
            <a:endParaRPr lang="ru-RU"/>
          </a:p>
        </p:txBody>
      </p:sp>
      <p:sp>
        <p:nvSpPr>
          <p:cNvPr id="5"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ru-RU"/>
          </a:p>
        </p:txBody>
      </p:sp>
      <p:sp>
        <p:nvSpPr>
          <p:cNvPr id="3" name="Rectangle 3"/>
          <p:cNvSpPr>
            <a:spLocks noGrp="1" noChangeArrowheads="1"/>
          </p:cNvSpPr>
          <p:nvPr>
            <p:ph type="sldNum" sz="quarter" idx="11"/>
          </p:nvPr>
        </p:nvSpPr>
        <p:spPr>
          <a:ln/>
        </p:spPr>
        <p:txBody>
          <a:bodyPr/>
          <a:lstStyle>
            <a:lvl1pPr>
              <a:defRPr/>
            </a:lvl1pPr>
          </a:lstStyle>
          <a:p>
            <a:pPr>
              <a:defRPr/>
            </a:pPr>
            <a:fld id="{684E75B4-C209-4EE7-A697-3A5689B9F681}" type="slidenum">
              <a:rPr lang="ru-RU"/>
              <a:pPr>
                <a:defRPr/>
              </a:pPr>
              <a:t>‹#›</a:t>
            </a:fld>
            <a:endParaRPr lang="ru-RU"/>
          </a:p>
        </p:txBody>
      </p:sp>
      <p:sp>
        <p:nvSpPr>
          <p:cNvPr id="4"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dt" sz="half"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91840865-E5BE-4F9D-8FC0-B2D4B8CCE2EA}" type="slidenum">
              <a:rPr lang="ru-RU"/>
              <a:pPr>
                <a:defRPr/>
              </a:pPr>
              <a:t>‹#›</a:t>
            </a:fld>
            <a:endParaRPr lang="ru-RU"/>
          </a:p>
        </p:txBody>
      </p:sp>
      <p:sp>
        <p:nvSpPr>
          <p:cNvPr id="7"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dt" sz="half"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A28B2622-7329-41BA-8C8D-CD70AA393F37}" type="slidenum">
              <a:rPr lang="ru-RU"/>
              <a:pPr>
                <a:defRPr/>
              </a:pPr>
              <a:t>‹#›</a:t>
            </a:fld>
            <a:endParaRPr lang="ru-RU"/>
          </a:p>
        </p:txBody>
      </p:sp>
      <p:sp>
        <p:nvSpPr>
          <p:cNvPr id="7"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pitchFamily="34" charset="0"/>
              </a:defRPr>
            </a:lvl1pPr>
          </a:lstStyle>
          <a:p>
            <a:pPr>
              <a:defRPr/>
            </a:pPr>
            <a:endParaRPr lang="ru-RU"/>
          </a:p>
        </p:txBody>
      </p:sp>
      <p:sp>
        <p:nvSpPr>
          <p:cNvPr id="57347"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pitchFamily="34" charset="0"/>
              </a:defRPr>
            </a:lvl1pPr>
          </a:lstStyle>
          <a:p>
            <a:pPr>
              <a:defRPr/>
            </a:pPr>
            <a:fld id="{0946C6BB-059E-4033-80D4-2020A33853F4}" type="slidenum">
              <a:rPr lang="ru-RU"/>
              <a:pPr>
                <a:defRPr/>
              </a:pPr>
              <a:t>‹#›</a:t>
            </a:fld>
            <a:endParaRPr lang="ru-RU"/>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57350"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ru-RU"/>
              </a:p>
            </p:txBody>
          </p:sp>
          <p:sp>
            <p:nvSpPr>
              <p:cNvPr id="57351"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ru-RU"/>
              </a:p>
            </p:txBody>
          </p:sp>
          <p:sp>
            <p:nvSpPr>
              <p:cNvPr id="57352"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ru-RU"/>
              </a:p>
            </p:txBody>
          </p:sp>
          <p:sp>
            <p:nvSpPr>
              <p:cNvPr id="57353"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ru-RU"/>
              </a:p>
            </p:txBody>
          </p:sp>
          <p:sp>
            <p:nvSpPr>
              <p:cNvPr id="57354"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ru-RU"/>
              </a:p>
            </p:txBody>
          </p:sp>
        </p:grpSp>
        <p:sp>
          <p:nvSpPr>
            <p:cNvPr id="57355"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ru-RU"/>
            </a:p>
          </p:txBody>
        </p:sp>
        <p:sp>
          <p:nvSpPr>
            <p:cNvPr id="57356"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ru-RU"/>
            </a:p>
          </p:txBody>
        </p:sp>
      </p:grpSp>
      <p:sp>
        <p:nvSpPr>
          <p:cNvPr id="57357"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57358"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latin typeface="Arial" pitchFamily="34" charset="0"/>
              </a:defRPr>
            </a:lvl1pPr>
          </a:lstStyle>
          <a:p>
            <a:pPr>
              <a:defRPr/>
            </a:pPr>
            <a:endParaRPr lang="ru-RU"/>
          </a:p>
        </p:txBody>
      </p:sp>
      <p:sp>
        <p:nvSpPr>
          <p:cNvPr id="57359"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Tree>
  </p:cSld>
  <p:clrMap bg1="dk2" tx1="lt1" bg2="dk1" tx2="lt2" accent1="accent1" accent2="accent2" accent3="accent3" accent4="accent4" accent5="accent5" accent6="accent6" hlink="hlink" folHlink="folHlink"/>
  <p:sldLayoutIdLst>
    <p:sldLayoutId id="2147483714"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ru.wikipedia.org/wiki/%D0%A1%D0%BA%D1%80%D1%8B%D1%82%D0%B0%D1%8F_%D0%BC%D0%B0%D1%81%D1%81%D0%B0" TargetMode="External"/><Relationship Id="rId3" Type="http://schemas.openxmlformats.org/officeDocument/2006/relationships/hyperlink" Target="http://ru.wikipedia.org/wiki/%D0%9C%D0%BB%D0%B5%D1%87%D0%BD%D1%8B%D0%B9_%D0%9F%D1%83%D1%82%D1%8C" TargetMode="External"/><Relationship Id="rId7" Type="http://schemas.openxmlformats.org/officeDocument/2006/relationships/hyperlink" Target="http://ru.wikipedia.org/wiki/%D0%9C%D0%B5%D0%B6%D0%B7%D0%B2%D1%91%D0%B7%D0%B4%D0%BD%D0%B0%D1%8F_%D0%BF%D1%8B%D0%BB%D1%8C" TargetMode="External"/><Relationship Id="rId12" Type="http://schemas.openxmlformats.org/officeDocument/2006/relationships/image" Target="../media/image1.jpeg"/><Relationship Id="rId2" Type="http://schemas.openxmlformats.org/officeDocument/2006/relationships/hyperlink" Target="http://ru.wikipedia.org/wiki/%D0%94%D1%80%D0%B5%D0%B2%D0%BD%D0%B5%D0%B3%D1%80%D0%B5%D1%87%D0%B5%D1%81%D0%BA%D0%B8%D0%B9_%D1%8F%D0%B7%D1%8B%D0%BA" TargetMode="External"/><Relationship Id="rId1" Type="http://schemas.openxmlformats.org/officeDocument/2006/relationships/slideLayout" Target="../slideLayouts/slideLayout2.xml"/><Relationship Id="rId6" Type="http://schemas.openxmlformats.org/officeDocument/2006/relationships/hyperlink" Target="http://ru.wikipedia.org/wiki/%D0%9C%D0%B5%D0%B6%D0%B7%D0%B2%D1%91%D0%B7%D0%B4%D0%BD%D1%8B%D0%B9_%D0%B3%D0%B0%D0%B7" TargetMode="External"/><Relationship Id="rId11" Type="http://schemas.openxmlformats.org/officeDocument/2006/relationships/hyperlink" Target="http://ru.wikipedia.org/wiki/%D0%9A%D1%80%D0%B0%D1%81%D0%BD%D0%BE%D0%B5_%D1%81%D0%BC%D0%B5%D1%89%D0%B5%D0%BD%D0%B8%D0%B5" TargetMode="External"/><Relationship Id="rId5" Type="http://schemas.openxmlformats.org/officeDocument/2006/relationships/hyperlink" Target="http://ru.wikipedia.org/wiki/%D0%97%D0%B2%D0%B5%D0%B7%D0%B4%D0%B0" TargetMode="External"/><Relationship Id="rId10" Type="http://schemas.openxmlformats.org/officeDocument/2006/relationships/hyperlink" Target="http://ru.wikipedia.org/wiki/%D0%9F%D0%B0%D1%80%D1%81%D0%B5%D0%BA" TargetMode="External"/><Relationship Id="rId4" Type="http://schemas.openxmlformats.org/officeDocument/2006/relationships/hyperlink" Target="http://ru.wikipedia.org/wiki/%D0%93%D1%80%D0%B0%D0%B2%D0%B8%D1%82%D0%B0%D1%86%D0%B8%D0%BE%D0%BD%D0%BD%D0%B0%D1%8F_%D1%8D%D0%BD%D0%B5%D1%80%D0%B3%D0%B8%D1%8F" TargetMode="External"/><Relationship Id="rId9" Type="http://schemas.openxmlformats.org/officeDocument/2006/relationships/hyperlink" Target="http://ru.wikipedia.org/wiki/%D0%A6%D0%B5%D0%BD%D1%82%D1%80_%D0%BC%D0%B0%D1%81%D1%81"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ru.wikipedia.org/wiki/%D0%A4%D0%B5%D0%BD%D0%BE%D0%BC%D0%B5%D0%BD" TargetMode="External"/><Relationship Id="rId3" Type="http://schemas.openxmlformats.org/officeDocument/2006/relationships/hyperlink" Target="https://ru.wikipedia.org/wiki/%D0%AD%D0%BB%D0%BB%D0%B8%D0%BF%D1%81%D0%BE%D0%B8%D0%B4" TargetMode="External"/><Relationship Id="rId7" Type="http://schemas.openxmlformats.org/officeDocument/2006/relationships/hyperlink" Target="https://ru.wikipedia.org/wiki/%D0%9E%D0%BF%D1%82%D0%B8%D0%BA%D0%B0" TargetMode="Externa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hyperlink" Target="https://ru.wikipedia.org/wiki/%D0%94%D1%80%D0%B5%D0%B2%D0%BD%D0%B5%D0%B3%D1%80%D0%B5%D1%87%D0%B5%D1%81%D0%BA%D0%B8%D0%B9_%D1%8F%D0%B7%D1%8B%D0%BA" TargetMode="External"/><Relationship Id="rId5" Type="http://schemas.openxmlformats.org/officeDocument/2006/relationships/hyperlink" Target="https://ru.wikipedia.org/wiki/%D0%9B%D0%B8%D0%BD%D0%B7%D0%BE%D0%B2%D0%B8%D0%B4%D0%BD%D0%B0%D1%8F_%D0%B3%D0%B0%D0%BB%D0%B0%D0%BA%D1%82%D0%B8%D0%BA%D0%B0" TargetMode="External"/><Relationship Id="rId4" Type="http://schemas.openxmlformats.org/officeDocument/2006/relationships/hyperlink" Target="https://ru.wikipedia.org/wiki/%D0%A1%D0%BF%D0%B8%D1%80%D0%B0%D0%BB%D1%8C%D0%BD%D0%B0%D1%8F_%D0%B3%D0%B0%D0%BB%D0%B0%D0%BA%D1%82%D0%B8%D0%BA%D0%B0" TargetMode="External"/><Relationship Id="rId9" Type="http://schemas.openxmlformats.org/officeDocument/2006/relationships/hyperlink" Target="https://ru.wikipedia.org/wiki/%D0%A1%D0%B2%D0%B5%D1%82"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5" name="Rectangle 3"/>
          <p:cNvSpPr>
            <a:spLocks noGrp="1" noChangeArrowheads="1"/>
          </p:cNvSpPr>
          <p:nvPr>
            <p:ph type="body" idx="1"/>
          </p:nvPr>
        </p:nvSpPr>
        <p:spPr>
          <a:xfrm>
            <a:off x="457200" y="914400"/>
            <a:ext cx="8229600" cy="5211763"/>
          </a:xfrm>
        </p:spPr>
        <p:txBody>
          <a:bodyPr/>
          <a:lstStyle/>
          <a:p>
            <a:pPr eaLnBrk="1" hangingPunct="1">
              <a:buFont typeface="Wingdings" pitchFamily="2" charset="2"/>
              <a:buNone/>
              <a:defRPr/>
            </a:pPr>
            <a:r>
              <a:rPr lang="ru-RU" sz="1800" b="1" smtClean="0"/>
              <a:t>Гала́ктика</a:t>
            </a:r>
            <a:r>
              <a:rPr lang="ru-RU" sz="1800" smtClean="0"/>
              <a:t> (</a:t>
            </a:r>
            <a:r>
              <a:rPr lang="ru-RU" sz="1800" smtClean="0">
                <a:hlinkClick r:id="rId2" tooltip="Древнегреческий язык"/>
              </a:rPr>
              <a:t>др.-греч.</a:t>
            </a:r>
            <a:r>
              <a:rPr lang="ru-RU" sz="1800" smtClean="0"/>
              <a:t> Γαλαξίας — </a:t>
            </a:r>
            <a:r>
              <a:rPr lang="ru-RU" sz="1800" smtClean="0">
                <a:hlinkClick r:id="rId3" tooltip="Млечный Путь"/>
              </a:rPr>
              <a:t>Млечный Путь</a:t>
            </a:r>
            <a:r>
              <a:rPr lang="ru-RU" sz="1800" smtClean="0"/>
              <a:t>) — </a:t>
            </a:r>
            <a:r>
              <a:rPr lang="ru-RU" sz="1800" smtClean="0">
                <a:hlinkClick r:id="rId4" tooltip="Гравитационная энергия"/>
              </a:rPr>
              <a:t>гравитационно-связанная</a:t>
            </a:r>
            <a:r>
              <a:rPr lang="ru-RU" sz="1800" smtClean="0"/>
              <a:t> система из </a:t>
            </a:r>
            <a:r>
              <a:rPr lang="ru-RU" sz="1800" smtClean="0">
                <a:hlinkClick r:id="rId5" tooltip="Звезда"/>
              </a:rPr>
              <a:t>звёзд</a:t>
            </a:r>
            <a:r>
              <a:rPr lang="ru-RU" sz="1800" smtClean="0"/>
              <a:t>, </a:t>
            </a:r>
            <a:r>
              <a:rPr lang="ru-RU" sz="1800" smtClean="0">
                <a:hlinkClick r:id="rId6" tooltip="Межзвёздный газ"/>
              </a:rPr>
              <a:t>межзвёздного газа</a:t>
            </a:r>
            <a:r>
              <a:rPr lang="ru-RU" sz="1800" smtClean="0"/>
              <a:t>, </a:t>
            </a:r>
            <a:r>
              <a:rPr lang="ru-RU" sz="1800" smtClean="0">
                <a:hlinkClick r:id="rId7" tooltip="Межзвёздная пыль"/>
              </a:rPr>
              <a:t>пыли</a:t>
            </a:r>
            <a:r>
              <a:rPr lang="ru-RU" sz="1800" smtClean="0"/>
              <a:t> и </a:t>
            </a:r>
            <a:r>
              <a:rPr lang="ru-RU" sz="1800" smtClean="0">
                <a:hlinkClick r:id="rId8" tooltip="Скрытая масса"/>
              </a:rPr>
              <a:t>тёмной материи</a:t>
            </a:r>
            <a:r>
              <a:rPr lang="ru-RU" sz="1800" smtClean="0"/>
              <a:t>. Все объекты в составе галактик участвуют в движении относительно общего </a:t>
            </a:r>
            <a:r>
              <a:rPr lang="ru-RU" sz="1800" smtClean="0">
                <a:hlinkClick r:id="rId9" tooltip="Центр масс"/>
              </a:rPr>
              <a:t>центра масс</a:t>
            </a:r>
            <a:r>
              <a:rPr lang="ru-RU" sz="1800" smtClean="0"/>
              <a:t>.</a:t>
            </a:r>
          </a:p>
          <a:p>
            <a:pPr eaLnBrk="1" hangingPunct="1">
              <a:buFont typeface="Wingdings" pitchFamily="2" charset="2"/>
              <a:buNone/>
              <a:defRPr/>
            </a:pPr>
            <a:r>
              <a:rPr lang="ru-RU" sz="1800" smtClean="0"/>
              <a:t>Галактики — чрезвычайно далёкие объекты, расстояние до ближайших из них принято измерять в </a:t>
            </a:r>
            <a:r>
              <a:rPr lang="ru-RU" sz="1800" smtClean="0">
                <a:hlinkClick r:id="rId10" tooltip="Парсек"/>
              </a:rPr>
              <a:t>мегапарсеках</a:t>
            </a:r>
            <a:r>
              <a:rPr lang="ru-RU" sz="1800" smtClean="0"/>
              <a:t>, а до далёких — в единицах </a:t>
            </a:r>
            <a:r>
              <a:rPr lang="ru-RU" sz="1800" smtClean="0">
                <a:hlinkClick r:id="rId11" tooltip="Красное смещение"/>
              </a:rPr>
              <a:t>красного смещения</a:t>
            </a:r>
            <a:r>
              <a:rPr lang="ru-RU" sz="1800" smtClean="0"/>
              <a:t>. </a:t>
            </a:r>
          </a:p>
        </p:txBody>
      </p:sp>
      <p:pic>
        <p:nvPicPr>
          <p:cNvPr id="4099" name="Рисунок 54" descr="http://upload.wikimedia.org/wikipedia/ru/thumb/c/cd/Mass_in_cluster.jpg/350px-Mass_in_cluster.jpg"/>
          <p:cNvPicPr>
            <a:picLocks noChangeAspect="1" noChangeArrowheads="1"/>
          </p:cNvPicPr>
          <p:nvPr/>
        </p:nvPicPr>
        <p:blipFill>
          <a:blip r:embed="rId12"/>
          <a:srcRect/>
          <a:stretch>
            <a:fillRect/>
          </a:stretch>
        </p:blipFill>
        <p:spPr bwMode="auto">
          <a:xfrm>
            <a:off x="2438400" y="3048000"/>
            <a:ext cx="5105400" cy="35814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49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Rot="1" noChangeArrowheads="1"/>
          </p:cNvSpPr>
          <p:nvPr>
            <p:ph type="title"/>
          </p:nvPr>
        </p:nvSpPr>
        <p:spPr/>
        <p:txBody>
          <a:bodyPr/>
          <a:lstStyle/>
          <a:p>
            <a:pPr eaLnBrk="1" hangingPunct="1">
              <a:defRPr/>
            </a:pPr>
            <a:r>
              <a:rPr lang="ru-RU" sz="3600" b="0" dirty="0" smtClean="0"/>
              <a:t>ОБЩИЕ СВОЙСТВА ГАЛАКТИК</a:t>
            </a:r>
          </a:p>
        </p:txBody>
      </p:sp>
      <p:sp>
        <p:nvSpPr>
          <p:cNvPr id="62467"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ru-RU" sz="1800" dirty="0" smtClean="0">
                <a:effectLst/>
                <a:latin typeface="Georgia" pitchFamily="18" charset="0"/>
                <a:ea typeface="Cambria Math" pitchFamily="18" charset="0"/>
              </a:rPr>
              <a:t>Галактики – сложные по составу и структуре системы. </a:t>
            </a:r>
            <a:r>
              <a:rPr lang="ru-RU" sz="1800" dirty="0" smtClean="0">
                <a:effectLst/>
                <a:latin typeface="Georgia" pitchFamily="18" charset="0"/>
                <a:ea typeface="Cambria Math" pitchFamily="18" charset="0"/>
              </a:rPr>
              <a:t>Галактики </a:t>
            </a:r>
            <a:r>
              <a:rPr lang="ru-RU" sz="1800" dirty="0" smtClean="0">
                <a:effectLst/>
                <a:latin typeface="Georgia" pitchFamily="18" charset="0"/>
                <a:ea typeface="Cambria Math" pitchFamily="18" charset="0"/>
              </a:rPr>
              <a:t>не имеют резких границ, их яркость постепенно спадает с удалением от центра наружу, поэтому понятие размера не является строго определенным. Светимость галактик (т.е. полная мощность излучения) меняется в еще больших пределах, чем их размер. Эта величина примерно соответствует общему количеству звезд в галактике или ее полной массе. Светимость галактик такого типа как наша Галактика составляет несколько десятков миллиардов светимостей Солнца. </a:t>
            </a:r>
            <a:r>
              <a:rPr lang="ru-RU" sz="1800" dirty="0" smtClean="0">
                <a:effectLst/>
                <a:latin typeface="Georgia" pitchFamily="18" charset="0"/>
                <a:ea typeface="Cambria Math" pitchFamily="18" charset="0"/>
              </a:rPr>
              <a:t>Все </a:t>
            </a:r>
            <a:r>
              <a:rPr lang="ru-RU" sz="1800" dirty="0" smtClean="0">
                <a:effectLst/>
                <a:latin typeface="Georgia" pitchFamily="18" charset="0"/>
                <a:ea typeface="Cambria Math" pitchFamily="18" charset="0"/>
              </a:rPr>
              <a:t>галактики делятся на три больших типа: эллиптические, спиральные и неправильные.</a:t>
            </a:r>
            <a:r>
              <a:rPr lang="ru-RU" sz="1800" dirty="0" smtClean="0">
                <a:latin typeface="Cambria Math" pitchFamily="18" charset="0"/>
                <a:ea typeface="Cambria Math" pitchFamily="18" charset="0"/>
              </a:rPr>
              <a:t> </a:t>
            </a:r>
            <a:r>
              <a:rPr lang="ru-RU" sz="1200" dirty="0" smtClean="0">
                <a:latin typeface="Cambria Math" pitchFamily="18" charset="0"/>
                <a:ea typeface="Cambria Math" pitchFamily="18" charset="0"/>
              </a:rPr>
              <a:t> </a:t>
            </a:r>
          </a:p>
        </p:txBody>
      </p:sp>
      <p:pic>
        <p:nvPicPr>
          <p:cNvPr id="7173" name="Picture 5" descr="http://kocmos.ru/wp-content/uploads/2013/06/skolko_zvezd_andromeda.jpg"/>
          <p:cNvPicPr>
            <a:picLocks noChangeAspect="1" noChangeArrowheads="1"/>
          </p:cNvPicPr>
          <p:nvPr/>
        </p:nvPicPr>
        <p:blipFill>
          <a:blip r:embed="rId2" cstate="print"/>
          <a:srcRect/>
          <a:stretch>
            <a:fillRect/>
          </a:stretch>
        </p:blipFill>
        <p:spPr bwMode="auto">
          <a:xfrm>
            <a:off x="1828800" y="3810000"/>
            <a:ext cx="5029200" cy="2828925"/>
          </a:xfrm>
          <a:prstGeom prst="rect">
            <a:avLst/>
          </a:prstGeom>
          <a:noFill/>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624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246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autoUpdateAnimBg="0"/>
      <p:bldP spid="62467"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Rot="1" noChangeArrowheads="1"/>
          </p:cNvSpPr>
          <p:nvPr>
            <p:ph type="title"/>
          </p:nvPr>
        </p:nvSpPr>
        <p:spPr>
          <a:xfrm>
            <a:off x="3276600" y="1219200"/>
            <a:ext cx="6934200" cy="1066800"/>
          </a:xfrm>
        </p:spPr>
        <p:txBody>
          <a:bodyPr/>
          <a:lstStyle/>
          <a:p>
            <a:pPr eaLnBrk="1" hangingPunct="1">
              <a:defRPr/>
            </a:pPr>
            <a:r>
              <a:rPr lang="ru-RU" dirty="0" smtClean="0">
                <a:solidFill>
                  <a:srgbClr val="FF0000"/>
                </a:solidFill>
              </a:rPr>
              <a:t>Возраст галактик</a:t>
            </a:r>
          </a:p>
        </p:txBody>
      </p:sp>
      <p:sp>
        <p:nvSpPr>
          <p:cNvPr id="100355" name="Rectangle 3"/>
          <p:cNvSpPr>
            <a:spLocks noGrp="1" noChangeArrowheads="1"/>
          </p:cNvSpPr>
          <p:nvPr>
            <p:ph type="body" idx="1"/>
          </p:nvPr>
        </p:nvSpPr>
        <p:spPr>
          <a:xfrm>
            <a:off x="0" y="2667000"/>
            <a:ext cx="8001000" cy="3276600"/>
          </a:xfrm>
        </p:spPr>
        <p:txBody>
          <a:bodyPr/>
          <a:lstStyle/>
          <a:p>
            <a:pPr eaLnBrk="1" hangingPunct="1">
              <a:lnSpc>
                <a:spcPct val="90000"/>
              </a:lnSpc>
              <a:buFont typeface="Wingdings" pitchFamily="2" charset="2"/>
              <a:buNone/>
              <a:defRPr/>
            </a:pPr>
            <a:r>
              <a:rPr lang="ru-RU" sz="1800" dirty="0" smtClean="0">
                <a:effectLst/>
                <a:latin typeface="Century" pitchFamily="18" charset="0"/>
                <a:cs typeface="Consolas" pitchFamily="49" charset="0"/>
              </a:rPr>
              <a:t>Возраст галактик оценивают по их звездному составу, который определяют по спектру (или цвету) звездного излучения, опираясь при этом на теорию звездной эволюции, указывающую характерный возраст звезд различного спектрального класса. Однако само понятие возраста галактик определено нечетко, поскольку процесс формирования галактики может занимать 1–2 (а в некоторых случаях и более) миллиарда лет. Тем не менее, анализ наблюдений показал, что в абсолютном большинстве случаев самые старые звезды галактик всех типов имеют сходный возраст, превышающий 10 миллиардов лет.</a:t>
            </a:r>
            <a:r>
              <a:rPr lang="ru-RU" sz="1800" dirty="0" smtClean="0">
                <a:solidFill>
                  <a:schemeClr val="hlink"/>
                </a:solidFill>
                <a:effectLst/>
                <a:latin typeface="Century" pitchFamily="18" charset="0"/>
                <a:cs typeface="Consolas" pitchFamily="49" charset="0"/>
              </a:rPr>
              <a:t> </a:t>
            </a:r>
          </a:p>
        </p:txBody>
      </p:sp>
      <p:pic>
        <p:nvPicPr>
          <p:cNvPr id="9221" name="Picture 5" descr="https://encrypted-tbn2.gstatic.com/images?q=tbn:ANd9GcRXcyrhv0NGk2o8Rsb2O7WjwuiJNYXcDTHQ_kb-m1Z_rAfYFOST"/>
          <p:cNvPicPr>
            <a:picLocks noChangeAspect="1" noChangeArrowheads="1"/>
          </p:cNvPicPr>
          <p:nvPr/>
        </p:nvPicPr>
        <p:blipFill>
          <a:blip r:embed="rId2"/>
          <a:srcRect/>
          <a:stretch>
            <a:fillRect/>
          </a:stretch>
        </p:blipFill>
        <p:spPr bwMode="auto">
          <a:xfrm>
            <a:off x="6096000" y="5059124"/>
            <a:ext cx="2703227" cy="1798876"/>
          </a:xfrm>
          <a:prstGeom prst="rect">
            <a:avLst/>
          </a:prstGeom>
          <a:noFill/>
        </p:spPr>
      </p:pic>
      <p:pic>
        <p:nvPicPr>
          <p:cNvPr id="9223" name="Picture 7" descr="http://www.fullhdoboi.com/wallpapers/thumbs/11/foto-galaktiki-4008.jpg"/>
          <p:cNvPicPr>
            <a:picLocks noChangeAspect="1" noChangeArrowheads="1"/>
          </p:cNvPicPr>
          <p:nvPr/>
        </p:nvPicPr>
        <p:blipFill>
          <a:blip r:embed="rId3"/>
          <a:srcRect/>
          <a:stretch>
            <a:fillRect/>
          </a:stretch>
        </p:blipFill>
        <p:spPr bwMode="auto">
          <a:xfrm>
            <a:off x="228600" y="457200"/>
            <a:ext cx="3657600" cy="205991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00354"/>
                                        </p:tgtEl>
                                        <p:attrNameLst>
                                          <p:attrName>style.visibility</p:attrName>
                                        </p:attrNameLst>
                                      </p:cBhvr>
                                      <p:to>
                                        <p:strVal val="visible"/>
                                      </p:to>
                                    </p:set>
                                    <p:animEffect transition="in" filter="dissolve">
                                      <p:cBhvr>
                                        <p:cTn id="7" dur="500"/>
                                        <p:tgtEl>
                                          <p:spTgt spid="10035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0355">
                                            <p:txEl>
                                              <p:pRg st="0" end="0"/>
                                            </p:txEl>
                                          </p:spTgt>
                                        </p:tgtEl>
                                        <p:attrNameLst>
                                          <p:attrName>style.visibility</p:attrName>
                                        </p:attrNameLst>
                                      </p:cBhvr>
                                      <p:to>
                                        <p:strVal val="visible"/>
                                      </p:to>
                                    </p:set>
                                    <p:animEffect transition="in" filter="dissolve">
                                      <p:cBhvr>
                                        <p:cTn id="12" dur="500"/>
                                        <p:tgtEl>
                                          <p:spTgt spid="1003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autoUpdateAnimBg="0"/>
      <p:bldP spid="10035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2291" name="Рисунок 26" descr="http://upload.wikimedia.org/wikipedia/commons/thumb/2/2c/SpiralGalaxySchemeSideView_ru.svg/350px-SpiralGalaxySchemeSideView_ru.svg.png"/>
          <p:cNvPicPr>
            <a:picLocks noChangeAspect="1" noChangeArrowheads="1"/>
          </p:cNvPicPr>
          <p:nvPr>
            <p:ph type="body" idx="1"/>
          </p:nvPr>
        </p:nvPicPr>
        <p:blipFill>
          <a:blip r:embed="rId2"/>
          <a:srcRect/>
          <a:stretch>
            <a:fillRect/>
          </a:stretch>
        </p:blipFill>
        <p:spPr>
          <a:xfrm>
            <a:off x="0" y="1257300"/>
            <a:ext cx="7467600" cy="5600700"/>
          </a:xfrm>
          <a:noFill/>
        </p:spPr>
      </p:pic>
      <p:sp>
        <p:nvSpPr>
          <p:cNvPr id="12292" name="Rectangle 5"/>
          <p:cNvSpPr>
            <a:spLocks noChangeArrowheads="1"/>
          </p:cNvSpPr>
          <p:nvPr/>
        </p:nvSpPr>
        <p:spPr bwMode="auto">
          <a:xfrm>
            <a:off x="0" y="6491288"/>
            <a:ext cx="4433888" cy="366712"/>
          </a:xfrm>
          <a:prstGeom prst="rect">
            <a:avLst/>
          </a:prstGeom>
          <a:noFill/>
          <a:ln w="9525">
            <a:noFill/>
            <a:miter lim="800000"/>
            <a:headEnd/>
            <a:tailEnd/>
          </a:ln>
        </p:spPr>
        <p:txBody>
          <a:bodyPr wrap="none" anchor="ctr">
            <a:spAutoFit/>
          </a:bodyPr>
          <a:lstStyle/>
          <a:p>
            <a:r>
              <a:rPr lang="ru-RU"/>
              <a:t>Схема спиральной галактики, вид в профиль</a:t>
            </a:r>
          </a:p>
        </p:txBody>
      </p:sp>
      <p:sp>
        <p:nvSpPr>
          <p:cNvPr id="5" name="Прямоугольник 4"/>
          <p:cNvSpPr/>
          <p:nvPr/>
        </p:nvSpPr>
        <p:spPr>
          <a:xfrm>
            <a:off x="0" y="304800"/>
            <a:ext cx="4724400" cy="1200329"/>
          </a:xfrm>
          <a:prstGeom prst="rect">
            <a:avLst/>
          </a:prstGeom>
        </p:spPr>
        <p:txBody>
          <a:bodyPr wrap="square">
            <a:spAutoFit/>
          </a:bodyPr>
          <a:lstStyle/>
          <a:p>
            <a:r>
              <a:rPr lang="ru-RU" b="1" dirty="0" err="1"/>
              <a:t>Балдж</a:t>
            </a:r>
            <a:r>
              <a:rPr lang="ru-RU" dirty="0"/>
              <a:t> (от англ. </a:t>
            </a:r>
            <a:r>
              <a:rPr lang="ru-RU" i="1" dirty="0" err="1"/>
              <a:t>bulge</a:t>
            </a:r>
            <a:r>
              <a:rPr lang="ru-RU" i="1" dirty="0"/>
              <a:t> </a:t>
            </a:r>
            <a:r>
              <a:rPr lang="ru-RU" dirty="0"/>
              <a:t>— «вздутие») — центральный </a:t>
            </a:r>
            <a:r>
              <a:rPr lang="ru-RU" dirty="0" smtClean="0"/>
              <a:t>яркий</a:t>
            </a:r>
            <a:r>
              <a:rPr lang="en-US" dirty="0" smtClean="0"/>
              <a:t> </a:t>
            </a:r>
            <a:r>
              <a:rPr lang="ru-RU" dirty="0" smtClean="0">
                <a:hlinkClick r:id="rId3" tooltip="Эллипсоид"/>
              </a:rPr>
              <a:t>эллипсоидальный</a:t>
            </a:r>
            <a:r>
              <a:rPr lang="ru-RU" dirty="0"/>
              <a:t> компонент </a:t>
            </a:r>
            <a:r>
              <a:rPr lang="ru-RU" dirty="0">
                <a:hlinkClick r:id="rId4" tooltip="Спиральная галактика"/>
              </a:rPr>
              <a:t>спиральных</a:t>
            </a:r>
            <a:r>
              <a:rPr lang="ru-RU" dirty="0"/>
              <a:t> и </a:t>
            </a:r>
            <a:r>
              <a:rPr lang="ru-RU" dirty="0" smtClean="0">
                <a:hlinkClick r:id="rId5" tooltip="Линзовидная галактика"/>
              </a:rPr>
              <a:t>линзообразных</a:t>
            </a:r>
            <a:r>
              <a:rPr lang="en-US" dirty="0" smtClean="0"/>
              <a:t> </a:t>
            </a:r>
            <a:r>
              <a:rPr lang="ru-RU" dirty="0" smtClean="0"/>
              <a:t>галактик</a:t>
            </a:r>
            <a:r>
              <a:rPr lang="ru-RU" dirty="0"/>
              <a:t>. </a:t>
            </a:r>
          </a:p>
        </p:txBody>
      </p:sp>
      <p:sp>
        <p:nvSpPr>
          <p:cNvPr id="6" name="Прямоугольник 5"/>
          <p:cNvSpPr/>
          <p:nvPr/>
        </p:nvSpPr>
        <p:spPr>
          <a:xfrm>
            <a:off x="4724400" y="609600"/>
            <a:ext cx="4572000" cy="1200329"/>
          </a:xfrm>
          <a:prstGeom prst="rect">
            <a:avLst/>
          </a:prstGeom>
        </p:spPr>
        <p:txBody>
          <a:bodyPr>
            <a:spAutoFit/>
          </a:bodyPr>
          <a:lstStyle/>
          <a:p>
            <a:r>
              <a:rPr lang="ru-RU" b="1" dirty="0"/>
              <a:t>Гало́</a:t>
            </a:r>
            <a:r>
              <a:rPr lang="ru-RU" dirty="0"/>
              <a:t> (от </a:t>
            </a:r>
            <a:r>
              <a:rPr lang="ru-RU" dirty="0" err="1">
                <a:hlinkClick r:id="rId6" tooltip="Древнегреческий язык"/>
              </a:rPr>
              <a:t>др.-греч</a:t>
            </a:r>
            <a:r>
              <a:rPr lang="ru-RU" dirty="0">
                <a:hlinkClick r:id="rId6" tooltip="Древнегреческий язык"/>
              </a:rPr>
              <a:t>.</a:t>
            </a:r>
            <a:r>
              <a:rPr lang="ru-RU" dirty="0"/>
              <a:t> </a:t>
            </a:r>
            <a:r>
              <a:rPr lang="ru-RU" dirty="0" err="1"/>
              <a:t>ἅλως </a:t>
            </a:r>
            <a:r>
              <a:rPr lang="ru-RU" dirty="0"/>
              <a:t>— круг, диск; также </a:t>
            </a:r>
            <a:r>
              <a:rPr lang="ru-RU" b="1" dirty="0" err="1"/>
              <a:t>а́ура</a:t>
            </a:r>
            <a:r>
              <a:rPr lang="ru-RU" dirty="0"/>
              <a:t>, </a:t>
            </a:r>
            <a:r>
              <a:rPr lang="ru-RU" b="1" dirty="0"/>
              <a:t>нимб</a:t>
            </a:r>
            <a:r>
              <a:rPr lang="ru-RU" dirty="0"/>
              <a:t>, </a:t>
            </a:r>
            <a:r>
              <a:rPr lang="ru-RU" b="1" dirty="0" err="1"/>
              <a:t>орео́л</a:t>
            </a:r>
            <a:r>
              <a:rPr lang="ru-RU" dirty="0"/>
              <a:t>) — </a:t>
            </a:r>
            <a:r>
              <a:rPr lang="ru-RU" dirty="0" smtClean="0">
                <a:hlinkClick r:id="rId7" tooltip="Оптика"/>
              </a:rPr>
              <a:t>оптический</a:t>
            </a:r>
            <a:r>
              <a:rPr lang="en-US" dirty="0" smtClean="0"/>
              <a:t> </a:t>
            </a:r>
            <a:r>
              <a:rPr lang="ru-RU" dirty="0" smtClean="0">
                <a:hlinkClick r:id="rId8" tooltip="Феномен"/>
              </a:rPr>
              <a:t>феномен</a:t>
            </a:r>
            <a:r>
              <a:rPr lang="ru-RU" dirty="0"/>
              <a:t>, светящееся кольцо вокруг источника </a:t>
            </a:r>
            <a:r>
              <a:rPr lang="ru-RU" dirty="0">
                <a:hlinkClick r:id="rId9" tooltip="Свет"/>
              </a:rPr>
              <a:t>света</a:t>
            </a:r>
            <a:r>
              <a:rPr lang="ru-RU" dirty="0"/>
              <a:t>.</a:t>
            </a:r>
          </a:p>
        </p:txBody>
      </p:sp>
    </p:spTree>
  </p:cSld>
  <p:clrMapOvr>
    <a:masterClrMapping/>
  </p:clrMapOvr>
  <p:transition>
    <p:split orient="vert"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Rectangle 2"/>
          <p:cNvSpPr>
            <a:spLocks noGrp="1" noRot="1" noChangeArrowheads="1"/>
          </p:cNvSpPr>
          <p:nvPr>
            <p:ph type="title"/>
          </p:nvPr>
        </p:nvSpPr>
        <p:spPr/>
        <p:txBody>
          <a:bodyPr/>
          <a:lstStyle/>
          <a:p>
            <a:pPr eaLnBrk="1" hangingPunct="1">
              <a:defRPr/>
            </a:pPr>
            <a:r>
              <a:rPr lang="ru-RU" dirty="0" smtClean="0">
                <a:solidFill>
                  <a:srgbClr val="E4EB85"/>
                </a:solidFill>
              </a:rPr>
              <a:t>Виды спиральных галактик</a:t>
            </a:r>
          </a:p>
        </p:txBody>
      </p:sp>
      <p:sp>
        <p:nvSpPr>
          <p:cNvPr id="73731" name="Rectangle 3"/>
          <p:cNvSpPr>
            <a:spLocks noGrp="1" noChangeArrowheads="1"/>
          </p:cNvSpPr>
          <p:nvPr>
            <p:ph type="body" idx="1"/>
          </p:nvPr>
        </p:nvSpPr>
        <p:spPr/>
        <p:txBody>
          <a:bodyPr/>
          <a:lstStyle/>
          <a:p>
            <a:pPr eaLnBrk="1" hangingPunct="1">
              <a:buFont typeface="Wingdings" pitchFamily="2" charset="2"/>
              <a:buNone/>
              <a:defRPr/>
            </a:pPr>
            <a:r>
              <a:rPr lang="ru-RU" sz="1800" dirty="0" smtClean="0"/>
              <a:t>Кроме того, спиральные галактики делятся на нормальные и пересеченные (или "с баром"). У последних спиральные ветви начинаются не у ядра, а у концов своеобразной перемычки проходящей через ядро. </a:t>
            </a:r>
          </a:p>
        </p:txBody>
      </p:sp>
      <p:pic>
        <p:nvPicPr>
          <p:cNvPr id="13316" name="Рисунок 127" descr="СПИРАЛЬНАЯ ГАЛАКТИКА NGC 891, диск которой виден «с ребра». Космический телескоп Хаббла"/>
          <p:cNvPicPr>
            <a:picLocks noChangeAspect="1" noChangeArrowheads="1"/>
          </p:cNvPicPr>
          <p:nvPr/>
        </p:nvPicPr>
        <p:blipFill>
          <a:blip r:embed="rId2"/>
          <a:srcRect/>
          <a:stretch>
            <a:fillRect/>
          </a:stretch>
        </p:blipFill>
        <p:spPr bwMode="auto">
          <a:xfrm>
            <a:off x="2209800" y="2857500"/>
            <a:ext cx="4152900" cy="4000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3730"/>
                                        </p:tgtEl>
                                        <p:attrNameLst>
                                          <p:attrName>style.visibility</p:attrName>
                                        </p:attrNameLst>
                                      </p:cBhvr>
                                      <p:to>
                                        <p:strVal val="visible"/>
                                      </p:to>
                                    </p:set>
                                    <p:animEffect transition="in" filter="fade">
                                      <p:cBhvr>
                                        <p:cTn id="7" dur="2000"/>
                                        <p:tgtEl>
                                          <p:spTgt spid="7373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3731">
                                            <p:txEl>
                                              <p:pRg st="0" end="0"/>
                                            </p:txEl>
                                          </p:spTgt>
                                        </p:tgtEl>
                                        <p:attrNameLst>
                                          <p:attrName>style.visibility</p:attrName>
                                        </p:attrNameLst>
                                      </p:cBhvr>
                                      <p:to>
                                        <p:strVal val="visible"/>
                                      </p:to>
                                    </p:set>
                                    <p:animEffect transition="in" filter="fade">
                                      <p:cBhvr>
                                        <p:cTn id="12" dur="2000"/>
                                        <p:tgtEl>
                                          <p:spTgt spid="737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p:bldP spid="73731"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Rot="1" noChangeArrowheads="1"/>
          </p:cNvSpPr>
          <p:nvPr>
            <p:ph type="title"/>
          </p:nvPr>
        </p:nvSpPr>
        <p:spPr/>
        <p:txBody>
          <a:bodyPr/>
          <a:lstStyle/>
          <a:p>
            <a:pPr eaLnBrk="1" hangingPunct="1">
              <a:defRPr/>
            </a:pPr>
            <a:r>
              <a:rPr lang="ru-RU" i="1" dirty="0" smtClean="0"/>
              <a:t>Состав  спиральных галактик </a:t>
            </a:r>
          </a:p>
        </p:txBody>
      </p:sp>
      <p:sp>
        <p:nvSpPr>
          <p:cNvPr id="75779" name="Rectangle 3"/>
          <p:cNvSpPr>
            <a:spLocks noGrp="1" noChangeArrowheads="1"/>
          </p:cNvSpPr>
          <p:nvPr>
            <p:ph type="body" idx="1"/>
          </p:nvPr>
        </p:nvSpPr>
        <p:spPr>
          <a:xfrm>
            <a:off x="0" y="1219200"/>
            <a:ext cx="8915400" cy="3505200"/>
          </a:xfrm>
        </p:spPr>
        <p:txBody>
          <a:bodyPr/>
          <a:lstStyle/>
          <a:p>
            <a:pPr eaLnBrk="1" hangingPunct="1">
              <a:lnSpc>
                <a:spcPct val="80000"/>
              </a:lnSpc>
              <a:defRPr/>
            </a:pPr>
            <a:r>
              <a:rPr lang="ru-RU" sz="2000" dirty="0" smtClean="0"/>
              <a:t>Спиральные галактики содержат много межзвездной материи: пыли и газа. Все это скапливается в спиральных рукавах, как и молодые голубые звезды. Здесь же, в спиральных рукавах, идет бурный процесс звездообразования. В ядрах спиральных галактик содержатся старые звезды</a:t>
            </a:r>
            <a:r>
              <a:rPr lang="ru-RU" sz="2000" dirty="0" smtClean="0"/>
              <a:t>.</a:t>
            </a:r>
            <a:endParaRPr lang="en-US" sz="2000" dirty="0" smtClean="0"/>
          </a:p>
          <a:p>
            <a:pPr eaLnBrk="1" hangingPunct="1">
              <a:lnSpc>
                <a:spcPct val="80000"/>
              </a:lnSpc>
              <a:defRPr/>
            </a:pPr>
            <a:r>
              <a:rPr lang="ru-RU" sz="2000" dirty="0" smtClean="0"/>
              <a:t> </a:t>
            </a:r>
            <a:r>
              <a:rPr lang="ru-RU" sz="2000" dirty="0" smtClean="0"/>
              <a:t>Плотность размещения звезд там очень высока, а межзвездного вещества значительно меньше, чем в спиральных рукавах. Ядро окружает множество шаровых скоплений и отдельных старых звезд, число которых при удалении от центра быстро падает. Это так называемая сферическая составляющая спиральных галактик. Спиральные же рукава и межзвездные пыль и газ относятся к плоской составляющей. Действительно, при диаметре нашей Галактики в 100 000 световых лет толщина плоскости спиральных рукавов составляет всего около 2 000. У спиральных галактик, повернутых к нам боком, на фоне сияния звезд видна темная полоса - скопления темных газопылевых облаков. </a:t>
            </a:r>
          </a:p>
        </p:txBody>
      </p:sp>
      <p:pic>
        <p:nvPicPr>
          <p:cNvPr id="14341" name="Picture 5" descr="http://900igr.net/datai/astronomija/Stroenie-i-evoljutsija-Vselennoj/0014-011-Spiralnye-Galaktiki.jpg"/>
          <p:cNvPicPr>
            <a:picLocks noChangeAspect="1" noChangeArrowheads="1"/>
          </p:cNvPicPr>
          <p:nvPr/>
        </p:nvPicPr>
        <p:blipFill>
          <a:blip r:embed="rId2"/>
          <a:srcRect/>
          <a:stretch>
            <a:fillRect/>
          </a:stretch>
        </p:blipFill>
        <p:spPr bwMode="auto">
          <a:xfrm>
            <a:off x="2209800" y="4703064"/>
            <a:ext cx="3200400" cy="2154936"/>
          </a:xfrm>
          <a:prstGeom prst="rect">
            <a:avLst/>
          </a:prstGeom>
          <a:noFill/>
        </p:spPr>
      </p:pic>
      <p:pic>
        <p:nvPicPr>
          <p:cNvPr id="14343" name="Picture 7" descr="http://college.ru/astronomy/course/content/chapter7/section2/paragraph3/images/07020302.jpg"/>
          <p:cNvPicPr>
            <a:picLocks noChangeAspect="1" noChangeArrowheads="1"/>
          </p:cNvPicPr>
          <p:nvPr/>
        </p:nvPicPr>
        <p:blipFill>
          <a:blip r:embed="rId3"/>
          <a:srcRect/>
          <a:stretch>
            <a:fillRect/>
          </a:stretch>
        </p:blipFill>
        <p:spPr bwMode="auto">
          <a:xfrm>
            <a:off x="6019800" y="4724400"/>
            <a:ext cx="2362200" cy="17716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lt">
                                    <p:tmAbs val="75"/>
                                  </p:iterate>
                                  <p:childTnLst>
                                    <p:set>
                                      <p:cBhvr>
                                        <p:cTn id="6" dur="1" fill="hold">
                                          <p:stCondLst>
                                            <p:cond delay="74"/>
                                          </p:stCondLst>
                                        </p:cTn>
                                        <p:tgtEl>
                                          <p:spTgt spid="7577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 presetClass="entr" presetSubtype="4" fill="hold" grpId="0" nodeType="clickEffect">
                                  <p:stCondLst>
                                    <p:cond delay="0"/>
                                  </p:stCondLst>
                                  <p:childTnLst>
                                    <p:set>
                                      <p:cBhvr>
                                        <p:cTn id="10" dur="1" fill="hold">
                                          <p:stCondLst>
                                            <p:cond delay="0"/>
                                          </p:stCondLst>
                                        </p:cTn>
                                        <p:tgtEl>
                                          <p:spTgt spid="75779">
                                            <p:txEl>
                                              <p:pRg st="0" end="0"/>
                                            </p:txEl>
                                          </p:spTgt>
                                        </p:tgtEl>
                                        <p:attrNameLst>
                                          <p:attrName>style.visibility</p:attrName>
                                        </p:attrNameLst>
                                      </p:cBhvr>
                                      <p:to>
                                        <p:strVal val="visible"/>
                                      </p:to>
                                    </p:set>
                                    <p:animEffect transition="in" filter="slide(fromBottom)">
                                      <p:cBhvr>
                                        <p:cTn id="11" dur="500"/>
                                        <p:tgtEl>
                                          <p:spTgt spid="7577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4" fill="hold" grpId="0" nodeType="clickEffect">
                                  <p:stCondLst>
                                    <p:cond delay="0"/>
                                  </p:stCondLst>
                                  <p:childTnLst>
                                    <p:set>
                                      <p:cBhvr>
                                        <p:cTn id="15" dur="1" fill="hold">
                                          <p:stCondLst>
                                            <p:cond delay="0"/>
                                          </p:stCondLst>
                                        </p:cTn>
                                        <p:tgtEl>
                                          <p:spTgt spid="75779">
                                            <p:txEl>
                                              <p:pRg st="1" end="1"/>
                                            </p:txEl>
                                          </p:spTgt>
                                        </p:tgtEl>
                                        <p:attrNameLst>
                                          <p:attrName>style.visibility</p:attrName>
                                        </p:attrNameLst>
                                      </p:cBhvr>
                                      <p:to>
                                        <p:strVal val="visible"/>
                                      </p:to>
                                    </p:set>
                                    <p:animEffect transition="in" filter="slide(fromBottom)">
                                      <p:cBhvr>
                                        <p:cTn id="16" dur="500"/>
                                        <p:tgtEl>
                                          <p:spTgt spid="757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autoUpdateAnimBg="0"/>
      <p:bldP spid="75779" grpId="0" build="p" autoUpdateAnimBg="0"/>
    </p:bldLst>
  </p:timing>
</p:sld>
</file>

<file path=ppt/theme/theme1.xml><?xml version="1.0" encoding="utf-8"?>
<a:theme xmlns:a="http://schemas.openxmlformats.org/drawingml/2006/main" name="Течение">
  <a:themeElements>
    <a:clrScheme name="Течение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Течение">
      <a:majorFont>
        <a:latin typeface="Garamond"/>
        <a:ea typeface=""/>
        <a:cs typeface=""/>
      </a:majorFont>
      <a:minorFont>
        <a:latin typeface="Garamond"/>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ечение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Течение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Течение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Течение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Течение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Течение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Течение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Течение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Течение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Stream</Template>
  <TotalTime>239</TotalTime>
  <Words>390</Words>
  <Application>Microsoft PowerPoint</Application>
  <PresentationFormat>Экран (4:3)</PresentationFormat>
  <Paragraphs>14</Paragraphs>
  <Slides>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6</vt:i4>
      </vt:variant>
    </vt:vector>
  </HeadingPairs>
  <TitlesOfParts>
    <vt:vector size="11" baseType="lpstr">
      <vt:lpstr>Garamond</vt:lpstr>
      <vt:lpstr>Arial</vt:lpstr>
      <vt:lpstr>Wingdings</vt:lpstr>
      <vt:lpstr>Calibri</vt:lpstr>
      <vt:lpstr>Течение</vt:lpstr>
      <vt:lpstr>Слайд 1</vt:lpstr>
      <vt:lpstr>ОБЩИЕ СВОЙСТВА ГАЛАКТИК</vt:lpstr>
      <vt:lpstr>Возраст галактик</vt:lpstr>
      <vt:lpstr>Слайд 4</vt:lpstr>
      <vt:lpstr>Виды спиральных галактик</vt:lpstr>
      <vt:lpstr>Состав  спиральных галактик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Галактики</dc:title>
  <dc:creator/>
  <cp:lastModifiedBy>Admin</cp:lastModifiedBy>
  <cp:revision>9</cp:revision>
  <cp:lastPrinted>1601-01-01T00:00:00Z</cp:lastPrinted>
  <dcterms:created xsi:type="dcterms:W3CDTF">1601-01-01T00:00:00Z</dcterms:created>
  <dcterms:modified xsi:type="dcterms:W3CDTF">2015-04-14T16:08:34Z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