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12" r:id="rId1"/>
  </p:sldMasterIdLst>
  <p:notesMasterIdLst>
    <p:notesMasterId r:id="rId12"/>
  </p:notesMasterIdLst>
  <p:sldIdLst>
    <p:sldId id="257" r:id="rId2"/>
    <p:sldId id="268" r:id="rId3"/>
    <p:sldId id="281" r:id="rId4"/>
    <p:sldId id="280" r:id="rId5"/>
    <p:sldId id="304" r:id="rId6"/>
    <p:sldId id="300" r:id="rId7"/>
    <p:sldId id="301" r:id="rId8"/>
    <p:sldId id="302" r:id="rId9"/>
    <p:sldId id="303" r:id="rId10"/>
    <p:sldId id="311"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9" autoAdjust="0"/>
    <p:restoredTop sz="97494" autoAdjust="0"/>
  </p:normalViewPr>
  <p:slideViewPr>
    <p:cSldViewPr>
      <p:cViewPr varScale="1">
        <p:scale>
          <a:sx n="89" d="100"/>
          <a:sy n="89" d="100"/>
        </p:scale>
        <p:origin x="-834" y="-102"/>
      </p:cViewPr>
      <p:guideLst>
        <p:guide orient="horz" pos="2160"/>
        <p:guide pos="2880"/>
      </p:guideLst>
    </p:cSldViewPr>
  </p:slideViewPr>
  <p:outlineViewPr>
    <p:cViewPr>
      <p:scale>
        <a:sx n="33" d="100"/>
        <a:sy n="33" d="100"/>
      </p:scale>
      <p:origin x="0" y="112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2178334-9330-4FEE-96E7-BD44B68E0DFE}" type="datetimeFigureOut">
              <a:rPr lang="ru-RU"/>
              <a:pPr>
                <a:defRPr/>
              </a:pPr>
              <a:t>25.01.2015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CD7F179-546A-446C-B600-3545F1A9097F}"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pPr>
              <a:defRPr/>
            </a:pPr>
            <a:fld id="{16FBCCBF-35A5-40D2-ABAD-1C504F221D9D}" type="datetimeFigureOut">
              <a:rPr lang="ru-RU" smtClean="0"/>
              <a:pPr>
                <a:defRPr/>
              </a:pPr>
              <a:t>25.01.2015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pPr>
              <a:defRPr/>
            </a:pPr>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pPr>
              <a:defRPr/>
            </a:pPr>
            <a:fld id="{EEAE0B61-2C1C-4D38-B0F6-6A1865222AB4}"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96553F18-DA99-41E3-95C2-156E913586BD}" type="datetimeFigureOut">
              <a:rPr lang="ru-RU" smtClean="0"/>
              <a:pPr>
                <a:defRPr/>
              </a:pPr>
              <a:t>25.01.2015</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64176EB-96E1-46A1-A748-F56D180F9DC3}"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ECA8BB3E-40AA-435D-AE9D-A65A113BD108}" type="datetimeFigureOut">
              <a:rPr lang="ru-RU" smtClean="0"/>
              <a:pPr>
                <a:defRPr/>
              </a:pPr>
              <a:t>25.01.2015</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E2AE33AD-9288-46B7-9BAB-A785CDA20BEA}"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pPr>
              <a:defRPr/>
            </a:pPr>
            <a:fld id="{FD0A4E49-EDB1-4AC7-9C35-C5F384735377}" type="datetimeFigureOut">
              <a:rPr lang="ru-RU" smtClean="0"/>
              <a:pPr>
                <a:defRPr/>
              </a:pPr>
              <a:t>25.01.2015</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DA4906EC-815D-470F-97BB-1F9D27D9A095}" type="slidenum">
              <a:rPr lang="ru-RU" smtClean="0"/>
              <a:pPr>
                <a:defRPr/>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push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pPr>
              <a:defRPr/>
            </a:pPr>
            <a:fld id="{372A1C0C-4AF8-4ECA-91E4-627BDCA81D92}" type="datetimeFigureOut">
              <a:rPr lang="ru-RU" smtClean="0"/>
              <a:pPr>
                <a:defRPr/>
              </a:pPr>
              <a:t>25.01.2015</a:t>
            </a:fld>
            <a:endParaRPr lang="ru-RU"/>
          </a:p>
        </p:txBody>
      </p:sp>
      <p:sp>
        <p:nvSpPr>
          <p:cNvPr id="5" name="Нижний колонтитул 4"/>
          <p:cNvSpPr>
            <a:spLocks noGrp="1"/>
          </p:cNvSpPr>
          <p:nvPr>
            <p:ph type="ftr" sz="quarter" idx="11"/>
          </p:nvPr>
        </p:nvSpPr>
        <p:spPr/>
        <p:txBody>
          <a:bodyPr/>
          <a:lstStyle>
            <a:extLst/>
          </a:lstStyle>
          <a:p>
            <a:pPr>
              <a:defRPr/>
            </a:pPr>
            <a:endParaRPr lang="ru-RU"/>
          </a:p>
        </p:txBody>
      </p:sp>
      <p:sp>
        <p:nvSpPr>
          <p:cNvPr id="6" name="Номер слайда 5"/>
          <p:cNvSpPr>
            <a:spLocks noGrp="1"/>
          </p:cNvSpPr>
          <p:nvPr>
            <p:ph type="sldNum" sz="quarter" idx="12"/>
          </p:nvPr>
        </p:nvSpPr>
        <p:spPr/>
        <p:txBody>
          <a:bodyPr/>
          <a:lstStyle>
            <a:extLst/>
          </a:lstStyle>
          <a:p>
            <a:pPr>
              <a:defRPr/>
            </a:pPr>
            <a:fld id="{315AA630-C8E5-4DA0-934A-5122F3EEE78D}" type="slidenum">
              <a:rPr lang="ru-RU" smtClean="0"/>
              <a:pPr>
                <a:defRPr/>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pPr>
              <a:defRPr/>
            </a:pPr>
            <a:fld id="{5C73C5D9-7947-410F-A6AA-87050E07348B}" type="datetimeFigureOut">
              <a:rPr lang="ru-RU" smtClean="0"/>
              <a:pPr>
                <a:defRPr/>
              </a:pPr>
              <a:t>25.01.2015</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D1E5FE9D-21A1-4D2E-818E-E93FF5FD8A53}" type="slidenum">
              <a:rPr lang="ru-RU" smtClean="0"/>
              <a:pPr>
                <a:defRPr/>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pPr>
              <a:defRPr/>
            </a:pPr>
            <a:fld id="{3C68A186-A54D-4451-B929-3870416D9816}" type="datetimeFigureOut">
              <a:rPr lang="ru-RU" smtClean="0"/>
              <a:pPr>
                <a:defRPr/>
              </a:pPr>
              <a:t>25.01.2015</a:t>
            </a:fld>
            <a:endParaRPr lang="ru-RU"/>
          </a:p>
        </p:txBody>
      </p:sp>
      <p:sp>
        <p:nvSpPr>
          <p:cNvPr id="8" name="Нижний колонтитул 7"/>
          <p:cNvSpPr>
            <a:spLocks noGrp="1"/>
          </p:cNvSpPr>
          <p:nvPr>
            <p:ph type="ftr" sz="quarter" idx="11"/>
          </p:nvPr>
        </p:nvSpPr>
        <p:spPr/>
        <p:txBody>
          <a:bodyPr/>
          <a:lstStyle>
            <a:extLst/>
          </a:lstStyle>
          <a:p>
            <a:pPr>
              <a:defRPr/>
            </a:pPr>
            <a:endParaRPr lang="ru-RU"/>
          </a:p>
        </p:txBody>
      </p:sp>
      <p:sp>
        <p:nvSpPr>
          <p:cNvPr id="9" name="Номер слайда 8"/>
          <p:cNvSpPr>
            <a:spLocks noGrp="1"/>
          </p:cNvSpPr>
          <p:nvPr>
            <p:ph type="sldNum" sz="quarter" idx="12"/>
          </p:nvPr>
        </p:nvSpPr>
        <p:spPr/>
        <p:txBody>
          <a:bodyPr/>
          <a:lstStyle>
            <a:extLst/>
          </a:lstStyle>
          <a:p>
            <a:pPr>
              <a:defRPr/>
            </a:pPr>
            <a:fld id="{8ABF67C8-957A-4BE0-A88D-8E3EBEA4F5BD}"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pPr>
              <a:defRPr/>
            </a:pPr>
            <a:fld id="{7982D433-FE33-4F27-A063-A26C12247D78}" type="datetimeFigureOut">
              <a:rPr lang="ru-RU" smtClean="0"/>
              <a:pPr>
                <a:defRPr/>
              </a:pPr>
              <a:t>25.01.2015</a:t>
            </a:fld>
            <a:endParaRPr lang="ru-RU"/>
          </a:p>
        </p:txBody>
      </p:sp>
      <p:sp>
        <p:nvSpPr>
          <p:cNvPr id="4" name="Нижний колонтитул 3"/>
          <p:cNvSpPr>
            <a:spLocks noGrp="1"/>
          </p:cNvSpPr>
          <p:nvPr>
            <p:ph type="ftr" sz="quarter" idx="11"/>
          </p:nvPr>
        </p:nvSpPr>
        <p:spPr/>
        <p:txBody>
          <a:bodyPr/>
          <a:lstStyle>
            <a:extLst/>
          </a:lstStyle>
          <a:p>
            <a:pPr>
              <a:defRPr/>
            </a:pPr>
            <a:endParaRPr lang="ru-RU"/>
          </a:p>
        </p:txBody>
      </p:sp>
      <p:sp>
        <p:nvSpPr>
          <p:cNvPr id="5" name="Номер слайда 4"/>
          <p:cNvSpPr>
            <a:spLocks noGrp="1"/>
          </p:cNvSpPr>
          <p:nvPr>
            <p:ph type="sldNum" sz="quarter" idx="12"/>
          </p:nvPr>
        </p:nvSpPr>
        <p:spPr/>
        <p:txBody>
          <a:bodyPr/>
          <a:lstStyle>
            <a:extLst/>
          </a:lstStyle>
          <a:p>
            <a:pPr>
              <a:defRPr/>
            </a:pPr>
            <a:fld id="{524196D0-CFC4-4F35-8141-B19E935A2459}" type="slidenum">
              <a:rPr lang="ru-RU" smtClean="0"/>
              <a:pPr>
                <a:defRPr/>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pPr>
              <a:defRPr/>
            </a:pPr>
            <a:fld id="{4D8F1BA4-24D6-47D8-A3EE-F89A458AFADD}" type="datetimeFigureOut">
              <a:rPr lang="ru-RU" smtClean="0"/>
              <a:pPr>
                <a:defRPr/>
              </a:pPr>
              <a:t>25.01.2015</a:t>
            </a:fld>
            <a:endParaRPr lang="ru-RU"/>
          </a:p>
        </p:txBody>
      </p:sp>
      <p:sp>
        <p:nvSpPr>
          <p:cNvPr id="3" name="Нижний колонтитул 2"/>
          <p:cNvSpPr>
            <a:spLocks noGrp="1"/>
          </p:cNvSpPr>
          <p:nvPr>
            <p:ph type="ftr" sz="quarter" idx="11"/>
          </p:nvPr>
        </p:nvSpPr>
        <p:spPr/>
        <p:txBody>
          <a:bodyPr/>
          <a:lstStyle>
            <a:extLst/>
          </a:lstStyle>
          <a:p>
            <a:pPr>
              <a:defRPr/>
            </a:pPr>
            <a:endParaRPr lang="ru-RU"/>
          </a:p>
        </p:txBody>
      </p:sp>
      <p:sp>
        <p:nvSpPr>
          <p:cNvPr id="4" name="Номер слайда 3"/>
          <p:cNvSpPr>
            <a:spLocks noGrp="1"/>
          </p:cNvSpPr>
          <p:nvPr>
            <p:ph type="sldNum" sz="quarter" idx="12"/>
          </p:nvPr>
        </p:nvSpPr>
        <p:spPr/>
        <p:txBody>
          <a:bodyPr/>
          <a:lstStyle>
            <a:extLst/>
          </a:lstStyle>
          <a:p>
            <a:pPr>
              <a:defRPr/>
            </a:pPr>
            <a:fld id="{AF8A1A36-1B2D-4AC5-9854-BBA90234CBDD}" type="slidenum">
              <a:rPr lang="ru-RU" smtClean="0"/>
              <a:pPr>
                <a:defRPr/>
              </a:pPr>
              <a:t>‹#›</a:t>
            </a:fld>
            <a:endParaRPr lang="ru-RU"/>
          </a:p>
        </p:txBody>
      </p:sp>
    </p:spTree>
  </p:cSld>
  <p:clrMapOvr>
    <a:masterClrMapping/>
  </p:clrMapOvr>
  <p:transition>
    <p:push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pPr>
              <a:defRPr/>
            </a:pPr>
            <a:fld id="{BCE95654-D7B8-4AE9-BB10-9BAA67F1892D}" type="datetimeFigureOut">
              <a:rPr lang="ru-RU" smtClean="0"/>
              <a:pPr>
                <a:defRPr/>
              </a:pPr>
              <a:t>25.01.2015</a:t>
            </a:fld>
            <a:endParaRPr lang="ru-RU"/>
          </a:p>
        </p:txBody>
      </p:sp>
      <p:sp>
        <p:nvSpPr>
          <p:cNvPr id="6" name="Нижний колонтитул 5"/>
          <p:cNvSpPr>
            <a:spLocks noGrp="1"/>
          </p:cNvSpPr>
          <p:nvPr>
            <p:ph type="ftr" sz="quarter" idx="11"/>
          </p:nvPr>
        </p:nvSpPr>
        <p:spPr/>
        <p:txBody>
          <a:bodyPr/>
          <a:lstStyle>
            <a:extLst/>
          </a:lstStyle>
          <a:p>
            <a:pPr>
              <a:defRPr/>
            </a:pPr>
            <a:endParaRPr lang="ru-RU"/>
          </a:p>
        </p:txBody>
      </p:sp>
      <p:sp>
        <p:nvSpPr>
          <p:cNvPr id="7" name="Номер слайда 6"/>
          <p:cNvSpPr>
            <a:spLocks noGrp="1"/>
          </p:cNvSpPr>
          <p:nvPr>
            <p:ph type="sldNum" sz="quarter" idx="12"/>
          </p:nvPr>
        </p:nvSpPr>
        <p:spPr/>
        <p:txBody>
          <a:bodyPr/>
          <a:lstStyle>
            <a:extLst/>
          </a:lstStyle>
          <a:p>
            <a:pPr>
              <a:defRPr/>
            </a:pPr>
            <a:fld id="{A308958D-8AE5-4821-899A-C450BBE49EAD}" type="slidenum">
              <a:rPr lang="ru-RU" smtClean="0"/>
              <a:pPr>
                <a:defRPr/>
              </a:pPr>
              <a:t>‹#›</a:t>
            </a:fld>
            <a:endParaRPr lang="ru-RU"/>
          </a:p>
        </p:txBody>
      </p:sp>
    </p:spTree>
  </p:cSld>
  <p:clrMapOvr>
    <a:overrideClrMapping bg1="lt1" tx1="dk1" bg2="lt2" tx2="dk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pPr>
              <a:defRPr/>
            </a:pPr>
            <a:fld id="{9367ECF0-68DC-4E53-8A95-7EE38504EE26}" type="datetimeFigureOut">
              <a:rPr lang="ru-RU" smtClean="0"/>
              <a:pPr>
                <a:defRPr/>
              </a:pPr>
              <a:t>25.01.2015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pPr>
              <a:defRPr/>
            </a:pPr>
            <a:fld id="{C56E4849-B21D-4245-9FE0-074F10ABF7C6}" type="slidenum">
              <a:rPr lang="ru-RU" smtClean="0"/>
              <a:pPr>
                <a:defRPr/>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push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69C857E5-8FE6-48BC-98BE-1231619B2A74}" type="datetimeFigureOut">
              <a:rPr lang="ru-RU" smtClean="0"/>
              <a:pPr>
                <a:defRPr/>
              </a:pPr>
              <a:t>25.01.2015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8BA87BBA-D8EF-40FA-AACE-23CF85C1D280}" type="slidenum">
              <a:rPr lang="ru-RU" smtClean="0"/>
              <a:pPr>
                <a:defRPr/>
              </a:pPr>
              <a:t>‹#›</a:t>
            </a:fld>
            <a:endParaRPr lang="ru-RU"/>
          </a:p>
        </p:txBody>
      </p:sp>
    </p:spTree>
  </p:cSld>
  <p:clrMap bg1="lt1" tx1="dk1" bg2="lt2" tx2="dk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ransition>
    <p:push dir="r"/>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file:///E:\DATA\ANIMS\FISH.AVI"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357313" y="571500"/>
            <a:ext cx="6429375" cy="1570038"/>
          </a:xfrm>
          <a:prstGeom prst="rect">
            <a:avLst/>
          </a:prstGeom>
          <a:noFill/>
          <a:ln w="9525">
            <a:noFill/>
            <a:miter lim="800000"/>
            <a:headEnd/>
            <a:tailEnd/>
          </a:ln>
        </p:spPr>
        <p:txBody>
          <a:bodyPr>
            <a:spAutoFit/>
          </a:bodyPr>
          <a:lstStyle/>
          <a:p>
            <a:pPr algn="ctr"/>
            <a:r>
              <a:rPr lang="ru-RU" sz="4800" b="1">
                <a:cs typeface="Arial" charset="0"/>
              </a:rPr>
              <a:t>Строение  атома Опыты  Резерфорда</a:t>
            </a:r>
          </a:p>
        </p:txBody>
      </p:sp>
      <p:sp>
        <p:nvSpPr>
          <p:cNvPr id="14339" name="Подзаголовок 22"/>
          <p:cNvSpPr>
            <a:spLocks noGrp="1"/>
          </p:cNvSpPr>
          <p:nvPr>
            <p:ph type="subTitle" idx="1"/>
          </p:nvPr>
        </p:nvSpPr>
        <p:spPr>
          <a:xfrm>
            <a:off x="4929190" y="5857892"/>
            <a:ext cx="3922713" cy="857238"/>
          </a:xfrm>
        </p:spPr>
        <p:txBody>
          <a:bodyPr>
            <a:normAutofit/>
          </a:bodyPr>
          <a:lstStyle/>
          <a:p>
            <a:pPr marL="36513">
              <a:spcBef>
                <a:spcPct val="0"/>
              </a:spcBef>
            </a:pPr>
            <a:r>
              <a:rPr lang="ru-RU" dirty="0" smtClean="0">
                <a:solidFill>
                  <a:schemeClr val="tx2"/>
                </a:solidFill>
                <a:latin typeface="Arial" charset="0"/>
                <a:cs typeface="Arial" charset="0"/>
              </a:rPr>
              <a:t>Садыков Сеймур 11</a:t>
            </a:r>
            <a:r>
              <a:rPr lang="en-US" dirty="0" smtClean="0">
                <a:solidFill>
                  <a:schemeClr val="tx2"/>
                </a:solidFill>
                <a:latin typeface="Arial" charset="0"/>
                <a:cs typeface="Arial" charset="0"/>
              </a:rPr>
              <a:t>”</a:t>
            </a:r>
            <a:r>
              <a:rPr lang="ru-RU" dirty="0" smtClean="0">
                <a:solidFill>
                  <a:schemeClr val="tx2"/>
                </a:solidFill>
                <a:latin typeface="Arial" charset="0"/>
                <a:cs typeface="Arial" charset="0"/>
              </a:rPr>
              <a:t>В</a:t>
            </a:r>
            <a:r>
              <a:rPr lang="en-US" dirty="0" smtClean="0">
                <a:solidFill>
                  <a:schemeClr val="tx2"/>
                </a:solidFill>
                <a:latin typeface="Arial" charset="0"/>
                <a:cs typeface="Arial" charset="0"/>
              </a:rPr>
              <a:t>”</a:t>
            </a:r>
            <a:endParaRPr lang="ru-RU" dirty="0" smtClean="0">
              <a:solidFill>
                <a:schemeClr val="tx2"/>
              </a:solidFill>
              <a:latin typeface="Arial" charset="0"/>
              <a:cs typeface="Arial" charset="0"/>
            </a:endParaRPr>
          </a:p>
        </p:txBody>
      </p:sp>
      <p:pic>
        <p:nvPicPr>
          <p:cNvPr id="24" name="Рисунок 23" descr="строение.jpg"/>
          <p:cNvPicPr>
            <a:picLocks noChangeAspect="1" noChangeArrowheads="1"/>
          </p:cNvPicPr>
          <p:nvPr/>
        </p:nvPicPr>
        <p:blipFill>
          <a:blip r:embed="rId2" cstate="print"/>
          <a:srcRect/>
          <a:stretch>
            <a:fillRect/>
          </a:stretch>
        </p:blipFill>
        <p:spPr bwMode="auto">
          <a:xfrm>
            <a:off x="-133350" y="2352675"/>
            <a:ext cx="4913313" cy="4681538"/>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31840" y="2060848"/>
            <a:ext cx="5616624" cy="2308324"/>
          </a:xfrm>
          <a:prstGeom prst="rect">
            <a:avLst/>
          </a:prstGeom>
          <a:solidFill>
            <a:schemeClr val="bg1"/>
          </a:solidFill>
        </p:spPr>
        <p:txBody>
          <a:bodyPr wrap="square">
            <a:spAutoFit/>
          </a:bodyPr>
          <a:lstStyle/>
          <a:p>
            <a:pPr algn="just"/>
            <a:r>
              <a:rPr lang="ru-RU" dirty="0" smtClean="0"/>
              <a:t>Недостатком планетарной модели была её несовместимость с законами классической физики. Если электроны движутся вокруг ядра как планеты вокруг Солнца, то их движение ускоренное, и, следовательно, по законам классической электродинамики они должны были бы излучать электромагнитные волны, терять энергию и падать на ядро.</a:t>
            </a:r>
            <a:endParaRPr lang="ru-RU" dirty="0"/>
          </a:p>
        </p:txBody>
      </p:sp>
      <p:pic>
        <p:nvPicPr>
          <p:cNvPr id="31746" name="Picture 2" descr="D:\ХОЛОДИЛЬНИК\Новая папка (2)\Rutherfordsches_Atommodell (1).png"/>
          <p:cNvPicPr>
            <a:picLocks noChangeAspect="1" noChangeArrowheads="1"/>
          </p:cNvPicPr>
          <p:nvPr/>
        </p:nvPicPr>
        <p:blipFill>
          <a:blip r:embed="rId2" cstate="print"/>
          <a:srcRect/>
          <a:stretch>
            <a:fillRect/>
          </a:stretch>
        </p:blipFill>
        <p:spPr bwMode="auto">
          <a:xfrm>
            <a:off x="467544" y="1844824"/>
            <a:ext cx="2540000" cy="2540000"/>
          </a:xfrm>
          <a:prstGeom prst="rect">
            <a:avLst/>
          </a:prstGeom>
          <a:noFill/>
        </p:spPr>
      </p:pic>
      <p:sp>
        <p:nvSpPr>
          <p:cNvPr id="5" name="Заголовок 4"/>
          <p:cNvSpPr>
            <a:spLocks noGrp="1"/>
          </p:cNvSpPr>
          <p:nvPr>
            <p:ph type="title"/>
          </p:nvPr>
        </p:nvSpPr>
        <p:spPr/>
        <p:txBody>
          <a:bodyPr>
            <a:normAutofit/>
          </a:bodyPr>
          <a:lstStyle/>
          <a:p>
            <a:r>
              <a:rPr lang="ru-RU" sz="3600" b="1" dirty="0" smtClean="0"/>
              <a:t>Недостатки планетарной модели</a:t>
            </a:r>
            <a:endParaRPr lang="ru-RU" sz="3600" b="1" dirty="0"/>
          </a:p>
        </p:txBody>
      </p:sp>
    </p:spTree>
  </p:cSld>
  <p:clrMapOvr>
    <a:masterClrMapping/>
  </p:clrMapOvr>
  <p:transition>
    <p:push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Содержимое 19"/>
          <p:cNvSpPr>
            <a:spLocks noGrp="1"/>
          </p:cNvSpPr>
          <p:nvPr>
            <p:ph sz="half" idx="1"/>
          </p:nvPr>
        </p:nvSpPr>
        <p:spPr>
          <a:xfrm>
            <a:off x="457200" y="1920085"/>
            <a:ext cx="6491064" cy="4434840"/>
          </a:xfrm>
        </p:spPr>
        <p:txBody>
          <a:bodyPr/>
          <a:lstStyle/>
          <a:p>
            <a:r>
              <a:rPr lang="ru-RU" sz="2000" b="1" dirty="0" smtClean="0">
                <a:latin typeface="Arial" pitchFamily="34" charset="0"/>
                <a:cs typeface="Arial" pitchFamily="34" charset="0"/>
              </a:rPr>
              <a:t>1897 г -   Дж. Дж. Томсон доказал существование электрона, измерил его заряд и массу.</a:t>
            </a:r>
          </a:p>
          <a:p>
            <a:r>
              <a:rPr lang="ru-RU" sz="2000" b="1" dirty="0" smtClean="0">
                <a:latin typeface="Arial" pitchFamily="34" charset="0"/>
                <a:cs typeface="Arial" pitchFamily="34" charset="0"/>
              </a:rPr>
              <a:t>1897 г -  В. Вебер впервые высказал мысль об электронном строении атома  ( электроны входят в состав атома).</a:t>
            </a:r>
            <a:endParaRPr lang="en-US" sz="2000" b="1" dirty="0" smtClean="0">
              <a:latin typeface="Arial" pitchFamily="34" charset="0"/>
              <a:cs typeface="Arial" pitchFamily="34" charset="0"/>
            </a:endParaRPr>
          </a:p>
          <a:p>
            <a:r>
              <a:rPr lang="ru-RU" sz="2000" b="1" dirty="0" smtClean="0">
                <a:latin typeface="Arial" pitchFamily="34" charset="0"/>
                <a:cs typeface="Arial" pitchFamily="34" charset="0"/>
              </a:rPr>
              <a:t>1905 г -  Ф. </a:t>
            </a:r>
            <a:r>
              <a:rPr lang="ru-RU" sz="2000" b="1" dirty="0" err="1" smtClean="0">
                <a:latin typeface="Arial" pitchFamily="34" charset="0"/>
                <a:cs typeface="Arial" pitchFamily="34" charset="0"/>
              </a:rPr>
              <a:t>Линдеман</a:t>
            </a:r>
            <a:r>
              <a:rPr lang="ru-RU" sz="2000" b="1" dirty="0" smtClean="0">
                <a:latin typeface="Arial" pitchFamily="34" charset="0"/>
                <a:cs typeface="Arial" pitchFamily="34" charset="0"/>
              </a:rPr>
              <a:t>   утверждал, что атом кислорода имеет форму кольца, а атом серы- форму лепешки.</a:t>
            </a:r>
          </a:p>
          <a:p>
            <a:r>
              <a:rPr lang="ru-RU" sz="2000" b="1" dirty="0" smtClean="0">
                <a:latin typeface="Arial" pitchFamily="34" charset="0"/>
                <a:cs typeface="Arial" pitchFamily="34" charset="0"/>
              </a:rPr>
              <a:t>1903-1904 </a:t>
            </a:r>
            <a:r>
              <a:rPr lang="ru-RU" sz="2000" b="1" dirty="0" err="1" smtClean="0">
                <a:latin typeface="Arial" pitchFamily="34" charset="0"/>
                <a:cs typeface="Arial" pitchFamily="34" charset="0"/>
              </a:rPr>
              <a:t>гг</a:t>
            </a:r>
            <a:r>
              <a:rPr lang="ru-RU" sz="2000" b="1" dirty="0" smtClean="0">
                <a:latin typeface="Arial" pitchFamily="34" charset="0"/>
                <a:cs typeface="Arial" pitchFamily="34" charset="0"/>
              </a:rPr>
              <a:t> - Дж. Дж. Томсон предложил модель атома в виде положительно заряженного шара, в котором  «плавают» электроны.</a:t>
            </a:r>
          </a:p>
          <a:p>
            <a:endParaRPr lang="ru-RU" sz="2000" b="1" dirty="0" smtClean="0">
              <a:latin typeface="Arial" pitchFamily="34" charset="0"/>
              <a:cs typeface="Arial" pitchFamily="34" charset="0"/>
            </a:endParaRPr>
          </a:p>
          <a:p>
            <a:endParaRPr lang="ru-RU" dirty="0"/>
          </a:p>
        </p:txBody>
      </p:sp>
      <p:pic>
        <p:nvPicPr>
          <p:cNvPr id="23" name="Содержимое 22" descr="6317-1.jpg"/>
          <p:cNvPicPr>
            <a:picLocks noGrp="1" noChangeAspect="1"/>
          </p:cNvPicPr>
          <p:nvPr>
            <p:ph sz="half" idx="2"/>
          </p:nvPr>
        </p:nvPicPr>
        <p:blipFill>
          <a:blip r:embed="rId2" cstate="print"/>
          <a:stretch>
            <a:fillRect/>
          </a:stretch>
        </p:blipFill>
        <p:spPr>
          <a:xfrm rot="10800000" flipV="1">
            <a:off x="6948264" y="1556792"/>
            <a:ext cx="936104" cy="1400982"/>
          </a:xfrm>
        </p:spPr>
      </p:pic>
      <p:sp>
        <p:nvSpPr>
          <p:cNvPr id="19" name="Заголовок 18"/>
          <p:cNvSpPr>
            <a:spLocks noGrp="1"/>
          </p:cNvSpPr>
          <p:nvPr>
            <p:ph type="title"/>
          </p:nvPr>
        </p:nvSpPr>
        <p:spPr>
          <a:xfrm>
            <a:off x="457200" y="764704"/>
            <a:ext cx="8229600" cy="1082384"/>
          </a:xfrm>
        </p:spPr>
        <p:txBody>
          <a:bodyPr>
            <a:normAutofit fontScale="90000"/>
          </a:bodyPr>
          <a:lstStyle/>
          <a:p>
            <a:r>
              <a:rPr lang="ru-RU" sz="2700" b="1" dirty="0" smtClean="0">
                <a:solidFill>
                  <a:schemeClr val="tx1"/>
                </a:solidFill>
                <a:latin typeface="Arial" pitchFamily="34" charset="0"/>
                <a:cs typeface="Arial" pitchFamily="34" charset="0"/>
              </a:rPr>
              <a:t>Конкретные представления о строении атома развивались по мере накопления физикой фактов о свойствах вещества.</a:t>
            </a:r>
            <a:endParaRPr lang="ru-RU" dirty="0">
              <a:solidFill>
                <a:schemeClr val="tx1"/>
              </a:solidFill>
            </a:endParaRPr>
          </a:p>
        </p:txBody>
      </p:sp>
      <p:pic>
        <p:nvPicPr>
          <p:cNvPr id="1028" name="Picture 4" descr="D:\ХОЛОДИЛЬНИК\Новая папка (2)\i.jpg"/>
          <p:cNvPicPr>
            <a:picLocks noChangeAspect="1" noChangeArrowheads="1"/>
          </p:cNvPicPr>
          <p:nvPr/>
        </p:nvPicPr>
        <p:blipFill>
          <a:blip r:embed="rId3" cstate="print"/>
          <a:srcRect/>
          <a:stretch>
            <a:fillRect/>
          </a:stretch>
        </p:blipFill>
        <p:spPr bwMode="auto">
          <a:xfrm>
            <a:off x="7884368" y="2924944"/>
            <a:ext cx="1062047" cy="1284734"/>
          </a:xfrm>
          <a:prstGeom prst="rect">
            <a:avLst/>
          </a:prstGeom>
          <a:noFill/>
        </p:spPr>
      </p:pic>
      <p:pic>
        <p:nvPicPr>
          <p:cNvPr id="1029" name="Picture 5" descr="D:\ХОЛОДИЛЬНИК\Новая папка (2)\wilhelmeduardweberii.jpg"/>
          <p:cNvPicPr>
            <a:picLocks noChangeAspect="1" noChangeArrowheads="1"/>
          </p:cNvPicPr>
          <p:nvPr/>
        </p:nvPicPr>
        <p:blipFill>
          <a:blip r:embed="rId4" cstate="print"/>
          <a:srcRect/>
          <a:stretch>
            <a:fillRect/>
          </a:stretch>
        </p:blipFill>
        <p:spPr bwMode="auto">
          <a:xfrm>
            <a:off x="6660232" y="3645024"/>
            <a:ext cx="1224136" cy="1352992"/>
          </a:xfrm>
          <a:prstGeom prst="rect">
            <a:avLst/>
          </a:prstGeom>
          <a:noFill/>
        </p:spPr>
      </p:pic>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1" name="Rectangle 5"/>
          <p:cNvSpPr>
            <a:spLocks noGrp="1" noChangeArrowheads="1"/>
          </p:cNvSpPr>
          <p:nvPr>
            <p:ph idx="1"/>
          </p:nvPr>
        </p:nvSpPr>
        <p:spPr>
          <a:xfrm>
            <a:off x="179512" y="1628800"/>
            <a:ext cx="8712968" cy="2520280"/>
          </a:xfrm>
        </p:spPr>
        <p:txBody>
          <a:bodyPr>
            <a:noAutofit/>
          </a:bodyPr>
          <a:lstStyle/>
          <a:p>
            <a:pPr algn="just">
              <a:buNone/>
            </a:pPr>
            <a:r>
              <a:rPr lang="ru-RU" sz="2000" b="1" dirty="0" smtClean="0"/>
              <a:t>	</a:t>
            </a:r>
            <a:r>
              <a:rPr lang="ru-RU" sz="2000" b="1" dirty="0" err="1" smtClean="0"/>
              <a:t>Моде́ль</a:t>
            </a:r>
            <a:r>
              <a:rPr lang="ru-RU" sz="2000" b="1" dirty="0" smtClean="0"/>
              <a:t> </a:t>
            </a:r>
            <a:r>
              <a:rPr lang="ru-RU" sz="2000" b="1" dirty="0" err="1"/>
              <a:t>То́мсона</a:t>
            </a:r>
            <a:r>
              <a:rPr lang="ru-RU" sz="2000" dirty="0"/>
              <a:t> (иногда называемая «</a:t>
            </a:r>
            <a:r>
              <a:rPr lang="ru-RU" sz="2000" b="1" dirty="0" err="1"/>
              <a:t>пу́динговая</a:t>
            </a:r>
            <a:r>
              <a:rPr lang="ru-RU" sz="2000" b="1" dirty="0"/>
              <a:t> модель </a:t>
            </a:r>
            <a:r>
              <a:rPr lang="ru-RU" sz="2000" b="1" dirty="0" err="1"/>
              <a:t>а́тома</a:t>
            </a:r>
            <a:r>
              <a:rPr lang="ru-RU" sz="2000" dirty="0"/>
              <a:t>») — </a:t>
            </a:r>
            <a:r>
              <a:rPr lang="ru-RU" sz="1800" dirty="0" err="1"/>
              <a:t>модель</a:t>
            </a:r>
            <a:r>
              <a:rPr lang="ru-RU" sz="1800" dirty="0"/>
              <a:t> </a:t>
            </a:r>
            <a:r>
              <a:rPr lang="ru-RU" sz="1800" dirty="0" smtClean="0"/>
              <a:t>атома</a:t>
            </a:r>
            <a:r>
              <a:rPr lang="ru-RU" sz="1800" dirty="0"/>
              <a:t>, предложенная в 1904 году </a:t>
            </a:r>
            <a:r>
              <a:rPr lang="ru-RU" sz="1800" dirty="0" smtClean="0"/>
              <a:t>Дж.Дж.Томсоном. </a:t>
            </a:r>
            <a:r>
              <a:rPr lang="ru-RU" sz="1800" dirty="0"/>
              <a:t>После открытия им в 1897 </a:t>
            </a:r>
            <a:r>
              <a:rPr lang="ru-RU" sz="1800" dirty="0" smtClean="0"/>
              <a:t>году электрона</a:t>
            </a:r>
            <a:r>
              <a:rPr lang="ru-RU" sz="1800" dirty="0"/>
              <a:t>, Томсон предположил, что отрицательно заряженные «корпускулы» </a:t>
            </a:r>
            <a:r>
              <a:rPr lang="ru-RU" sz="1800" dirty="0" smtClean="0"/>
              <a:t>входят </a:t>
            </a:r>
            <a:r>
              <a:rPr lang="ru-RU" sz="1800" dirty="0"/>
              <a:t>в состав атома и предложил модель атома, в котором в облаке положительного заряда, равного размеру атома, содержатся маленькие, отрицательно заряженные «корпускулы», суммарный электрический заряд которых равен заряду положительно заряженного облака, обеспечивая </a:t>
            </a:r>
            <a:r>
              <a:rPr lang="ru-RU" sz="1800" dirty="0" err="1"/>
              <a:t>электронейтральность</a:t>
            </a:r>
            <a:r>
              <a:rPr lang="ru-RU" sz="1800" dirty="0"/>
              <a:t> </a:t>
            </a:r>
            <a:r>
              <a:rPr lang="ru-RU" sz="1800" dirty="0" smtClean="0"/>
              <a:t>атомов.</a:t>
            </a:r>
            <a:endParaRPr lang="ru-RU" sz="1800" dirty="0" smtClean="0">
              <a:latin typeface="Arial" charset="0"/>
              <a:cs typeface="Arial" charset="0"/>
            </a:endParaRPr>
          </a:p>
        </p:txBody>
      </p:sp>
      <p:sp>
        <p:nvSpPr>
          <p:cNvPr id="20481" name="Rectangle 2"/>
          <p:cNvSpPr>
            <a:spLocks noGrp="1" noChangeArrowheads="1"/>
          </p:cNvSpPr>
          <p:nvPr>
            <p:ph type="title"/>
          </p:nvPr>
        </p:nvSpPr>
        <p:spPr bwMode="auto">
          <a:xfrm>
            <a:off x="503238" y="642938"/>
            <a:ext cx="8069262" cy="928687"/>
          </a:xfrm>
        </p:spPr>
        <p:txBody>
          <a:bodyPr wrap="square" lIns="91440" tIns="45720" rIns="91440" bIns="45720" numCol="1" anchorCtr="0" compatLnSpc="1">
            <a:prstTxWarp prst="textNoShape">
              <a:avLst/>
            </a:prstTxWarp>
          </a:bodyPr>
          <a:lstStyle/>
          <a:p>
            <a:pPr algn="ctr"/>
            <a:r>
              <a:rPr lang="ru-RU" sz="2800" b="0" dirty="0" smtClean="0">
                <a:solidFill>
                  <a:schemeClr val="tx2"/>
                </a:solidFill>
                <a:effectLst/>
                <a:latin typeface="Arial" charset="0"/>
                <a:cs typeface="Arial" charset="0"/>
              </a:rPr>
              <a:t>  Модель строения атома</a:t>
            </a:r>
            <a:r>
              <a:rPr lang="en-US" sz="2800" b="0" dirty="0" smtClean="0">
                <a:solidFill>
                  <a:schemeClr val="tx2"/>
                </a:solidFill>
                <a:effectLst/>
                <a:latin typeface="Arial" charset="0"/>
                <a:cs typeface="Arial" charset="0"/>
              </a:rPr>
              <a:t> </a:t>
            </a:r>
            <a:r>
              <a:rPr lang="ru-RU" sz="2800" b="0" dirty="0" smtClean="0">
                <a:solidFill>
                  <a:schemeClr val="tx2"/>
                </a:solidFill>
                <a:effectLst/>
                <a:latin typeface="Arial" charset="0"/>
                <a:cs typeface="Arial" charset="0"/>
              </a:rPr>
              <a:t>Томсона</a:t>
            </a:r>
          </a:p>
        </p:txBody>
      </p:sp>
      <p:pic>
        <p:nvPicPr>
          <p:cNvPr id="15361" name="Picture 1" descr="D:\ХОЛОДИЛЬНИК\Новая папка (2)\image004.gif"/>
          <p:cNvPicPr>
            <a:picLocks noChangeAspect="1" noChangeArrowheads="1"/>
          </p:cNvPicPr>
          <p:nvPr/>
        </p:nvPicPr>
        <p:blipFill>
          <a:blip r:embed="rId2" cstate="print"/>
          <a:srcRect/>
          <a:stretch>
            <a:fillRect/>
          </a:stretch>
        </p:blipFill>
        <p:spPr bwMode="auto">
          <a:xfrm>
            <a:off x="3571868" y="4286256"/>
            <a:ext cx="2381250" cy="2381250"/>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additive="base">
                                        <p:cTn id="7" dur="1000" fill="hold"/>
                                        <p:tgtEl>
                                          <p:spTgt spid="4101">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410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99592" y="3933056"/>
            <a:ext cx="7667625" cy="1800225"/>
          </a:xfrm>
        </p:spPr>
        <p:txBody>
          <a:bodyPr/>
          <a:lstStyle/>
          <a:p>
            <a:pPr algn="ctr">
              <a:buFontTx/>
              <a:buNone/>
            </a:pPr>
            <a:r>
              <a:rPr lang="ru-RU" sz="2400" dirty="0" smtClean="0">
                <a:latin typeface="Arial" charset="0"/>
                <a:cs typeface="Arial" charset="0"/>
              </a:rPr>
              <a:t>    В 1909г. Эрнест Резерфорд совместно со своими сотрудниками  Г. Гейгером и  Э. </a:t>
            </a:r>
            <a:r>
              <a:rPr lang="ru-RU" sz="2400" dirty="0" err="1" smtClean="0">
                <a:latin typeface="Arial" charset="0"/>
                <a:cs typeface="Arial" charset="0"/>
              </a:rPr>
              <a:t>Марсденом</a:t>
            </a:r>
            <a:r>
              <a:rPr lang="ru-RU" sz="2400" dirty="0" smtClean="0">
                <a:latin typeface="Arial" charset="0"/>
                <a:cs typeface="Arial" charset="0"/>
              </a:rPr>
              <a:t>  провёл ряд опытов по исследованию состава и строения атомов. </a:t>
            </a:r>
          </a:p>
        </p:txBody>
      </p:sp>
      <p:sp>
        <p:nvSpPr>
          <p:cNvPr id="7170" name="Rectangle 2"/>
          <p:cNvSpPr>
            <a:spLocks noGrp="1" noChangeArrowheads="1"/>
          </p:cNvSpPr>
          <p:nvPr>
            <p:ph type="title"/>
          </p:nvPr>
        </p:nvSpPr>
        <p:spPr>
          <a:xfrm>
            <a:off x="785813" y="642938"/>
            <a:ext cx="7500937" cy="2930525"/>
          </a:xfrm>
        </p:spPr>
        <p:txBody>
          <a:bodyPr/>
          <a:lstStyle/>
          <a:p>
            <a:pPr algn="ctr" fontAlgn="auto">
              <a:spcAft>
                <a:spcPts val="0"/>
              </a:spcAft>
              <a:defRPr/>
            </a:pPr>
            <a:r>
              <a:rPr lang="ru-RU" sz="2400" dirty="0" smtClean="0">
                <a:solidFill>
                  <a:schemeClr val="tx2"/>
                </a:solidFill>
                <a:latin typeface="Arial" pitchFamily="34" charset="0"/>
                <a:cs typeface="Arial" pitchFamily="34" charset="0"/>
              </a:rPr>
              <a:t>Модель Томсона нуждалась в экспериментальной проверке.</a:t>
            </a:r>
            <a:br>
              <a:rPr lang="ru-RU" sz="2400" dirty="0" smtClean="0">
                <a:solidFill>
                  <a:schemeClr val="tx2"/>
                </a:solidFill>
                <a:latin typeface="Arial" pitchFamily="34" charset="0"/>
                <a:cs typeface="Arial" pitchFamily="34" charset="0"/>
              </a:rPr>
            </a:br>
            <a:r>
              <a:rPr lang="ru-RU" sz="2400" dirty="0" smtClean="0">
                <a:solidFill>
                  <a:schemeClr val="tx2"/>
                </a:solidFill>
                <a:latin typeface="Arial" pitchFamily="34" charset="0"/>
                <a:cs typeface="Arial" pitchFamily="34" charset="0"/>
              </a:rPr>
              <a:t/>
            </a:r>
            <a:br>
              <a:rPr lang="ru-RU" sz="2400" dirty="0" smtClean="0">
                <a:solidFill>
                  <a:schemeClr val="tx2"/>
                </a:solidFill>
                <a:latin typeface="Arial" pitchFamily="34" charset="0"/>
                <a:cs typeface="Arial" pitchFamily="34" charset="0"/>
              </a:rPr>
            </a:br>
            <a:r>
              <a:rPr lang="ru-RU" sz="2400" b="0" dirty="0" smtClean="0">
                <a:solidFill>
                  <a:schemeClr val="tx1"/>
                </a:solidFill>
                <a:latin typeface="Arial" pitchFamily="34" charset="0"/>
                <a:cs typeface="Arial" pitchFamily="34" charset="0"/>
              </a:rPr>
              <a:t>Важно было убедиться, действительно ли положительный заряд распределён по всему объёму атома с постоянной плотностью.</a:t>
            </a:r>
            <a:r>
              <a:rPr lang="ru-RU" sz="2800" dirty="0" smtClean="0">
                <a:solidFill>
                  <a:schemeClr val="tx1"/>
                </a:solidFill>
                <a:latin typeface="Arial" charset="0"/>
              </a:rPr>
              <a:t/>
            </a:r>
            <a:br>
              <a:rPr lang="ru-RU" sz="2800" dirty="0" smtClean="0">
                <a:solidFill>
                  <a:schemeClr val="tx1"/>
                </a:solidFill>
                <a:latin typeface="Arial" charset="0"/>
              </a:rPr>
            </a:br>
            <a:endParaRPr lang="ru-RU" sz="2800" dirty="0" smtClean="0">
              <a:solidFill>
                <a:schemeClr val="tx1"/>
              </a:solidFill>
              <a:latin typeface="Arial"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ipe(left)">
                                      <p:cBhvr>
                                        <p:cTn id="7" dur="2000"/>
                                        <p:tgtEl>
                                          <p:spTgt spid="7170"/>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animEffect transition="in" filter="wipe(left)">
                                      <p:cBhvr>
                                        <p:cTn id="11" dur="1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4627563" y="2652713"/>
            <a:ext cx="9144001" cy="0"/>
          </a:xfrm>
          <a:prstGeom prst="rect">
            <a:avLst/>
          </a:prstGeom>
          <a:noFill/>
          <a:ln w="9525">
            <a:noFill/>
            <a:miter lim="800000"/>
            <a:headEnd/>
            <a:tailEnd/>
          </a:ln>
        </p:spPr>
        <p:txBody>
          <a:bodyPr wrap="none" anchor="ctr">
            <a:spAutoFit/>
          </a:bodyPr>
          <a:lstStyle/>
          <a:p>
            <a:endParaRPr lang="en-US">
              <a:latin typeface="Verdana" pitchFamily="34" charset="0"/>
            </a:endParaRPr>
          </a:p>
        </p:txBody>
      </p:sp>
      <p:sp>
        <p:nvSpPr>
          <p:cNvPr id="23554" name="Rectangle 6"/>
          <p:cNvSpPr>
            <a:spLocks noChangeArrowheads="1"/>
          </p:cNvSpPr>
          <p:nvPr/>
        </p:nvSpPr>
        <p:spPr bwMode="auto">
          <a:xfrm>
            <a:off x="3059832" y="3429000"/>
            <a:ext cx="5509120" cy="2677656"/>
          </a:xfrm>
          <a:prstGeom prst="rect">
            <a:avLst/>
          </a:prstGeom>
          <a:noFill/>
          <a:ln w="9525">
            <a:noFill/>
            <a:miter lim="800000"/>
            <a:headEnd/>
            <a:tailEnd/>
          </a:ln>
        </p:spPr>
        <p:txBody>
          <a:bodyPr wrap="square" anchor="ctr">
            <a:spAutoFit/>
          </a:bodyPr>
          <a:lstStyle/>
          <a:p>
            <a:pPr algn="just"/>
            <a:r>
              <a:rPr lang="ru-RU" sz="2400" dirty="0">
                <a:cs typeface="Arial" charset="0"/>
              </a:rPr>
              <a:t>В 1899 г. открыл альфа - и бета-лучи. Вместе с Ф. Содди в 1903 г. разработал теорию радиоактивного распада и установил закон радиоактивных </a:t>
            </a:r>
            <a:r>
              <a:rPr lang="ru-RU" sz="2400" dirty="0" smtClean="0">
                <a:cs typeface="Arial" charset="0"/>
              </a:rPr>
              <a:t>превращений</a:t>
            </a:r>
            <a:r>
              <a:rPr lang="en-US" sz="2400" dirty="0" smtClean="0">
                <a:cs typeface="Arial" charset="0"/>
              </a:rPr>
              <a:t>.</a:t>
            </a:r>
            <a:endParaRPr lang="ru-RU" sz="2400" dirty="0">
              <a:cs typeface="Arial" charset="0"/>
            </a:endParaRPr>
          </a:p>
          <a:p>
            <a:pPr algn="just"/>
            <a:r>
              <a:rPr lang="ru-RU" sz="2400" dirty="0">
                <a:cs typeface="Arial" charset="0"/>
              </a:rPr>
              <a:t>В 1908 г. ему была присуждена Нобелевская премия.</a:t>
            </a:r>
          </a:p>
        </p:txBody>
      </p:sp>
      <p:sp>
        <p:nvSpPr>
          <p:cNvPr id="23556" name="Rectangle 8"/>
          <p:cNvSpPr>
            <a:spLocks noChangeArrowheads="1"/>
          </p:cNvSpPr>
          <p:nvPr/>
        </p:nvSpPr>
        <p:spPr bwMode="auto">
          <a:xfrm>
            <a:off x="2987824" y="980728"/>
            <a:ext cx="5786437" cy="492443"/>
          </a:xfrm>
          <a:prstGeom prst="rect">
            <a:avLst/>
          </a:prstGeom>
          <a:noFill/>
          <a:ln w="9525">
            <a:noFill/>
            <a:miter lim="800000"/>
            <a:headEnd/>
            <a:tailEnd/>
          </a:ln>
        </p:spPr>
        <p:txBody>
          <a:bodyPr wrap="square">
            <a:spAutoFit/>
          </a:bodyPr>
          <a:lstStyle/>
          <a:p>
            <a:pPr algn="just"/>
            <a:r>
              <a:rPr lang="en-US" sz="2600" b="1" dirty="0">
                <a:cs typeface="Arial" charset="0"/>
              </a:rPr>
              <a:t>   </a:t>
            </a:r>
            <a:r>
              <a:rPr lang="ru-RU" sz="2600" b="1" dirty="0">
                <a:cs typeface="Arial" charset="0"/>
              </a:rPr>
              <a:t>  </a:t>
            </a:r>
            <a:r>
              <a:rPr lang="ru-RU" sz="2600" b="1" dirty="0">
                <a:solidFill>
                  <a:srgbClr val="CC3300"/>
                </a:solidFill>
                <a:cs typeface="Arial" charset="0"/>
              </a:rPr>
              <a:t>Резерфорд Эрнест</a:t>
            </a:r>
            <a:r>
              <a:rPr lang="ru-RU" sz="2600" dirty="0">
                <a:cs typeface="Arial" charset="0"/>
              </a:rPr>
              <a:t> (1871–1937</a:t>
            </a:r>
            <a:r>
              <a:rPr lang="ru-RU" sz="2600" dirty="0" smtClean="0">
                <a:cs typeface="Arial" charset="0"/>
              </a:rPr>
              <a:t>)</a:t>
            </a:r>
            <a:r>
              <a:rPr lang="ru-RU" sz="2400" dirty="0" smtClean="0">
                <a:cs typeface="Arial" charset="0"/>
              </a:rPr>
              <a:t>.</a:t>
            </a:r>
            <a:r>
              <a:rPr lang="ru-RU" sz="2400" dirty="0" smtClean="0">
                <a:latin typeface="Verdana" pitchFamily="34" charset="0"/>
              </a:rPr>
              <a:t> </a:t>
            </a:r>
            <a:endParaRPr lang="ru-RU" sz="2400" dirty="0">
              <a:latin typeface="Verdana" pitchFamily="34" charset="0"/>
            </a:endParaRPr>
          </a:p>
        </p:txBody>
      </p:sp>
      <p:sp>
        <p:nvSpPr>
          <p:cNvPr id="7" name="Номер слайда 6"/>
          <p:cNvSpPr>
            <a:spLocks noGrp="1"/>
          </p:cNvSpPr>
          <p:nvPr>
            <p:ph type="sldNum" sz="quarter" idx="12"/>
          </p:nvPr>
        </p:nvSpPr>
        <p:spPr/>
        <p:txBody>
          <a:bodyPr/>
          <a:lstStyle/>
          <a:p>
            <a:pPr>
              <a:defRPr/>
            </a:pPr>
            <a:fld id="{1430BADA-12D5-4338-9D1E-D344220371E5}" type="slidenum">
              <a:rPr lang="ru-RU"/>
              <a:pPr>
                <a:defRPr/>
              </a:pPr>
              <a:t>5</a:t>
            </a:fld>
            <a:endParaRPr lang="ru-RU"/>
          </a:p>
        </p:txBody>
      </p:sp>
      <p:pic>
        <p:nvPicPr>
          <p:cNvPr id="1026" name="Picture 2"/>
          <p:cNvPicPr>
            <a:picLocks noChangeAspect="1" noChangeArrowheads="1"/>
          </p:cNvPicPr>
          <p:nvPr/>
        </p:nvPicPr>
        <p:blipFill>
          <a:blip r:embed="rId2" cstate="print"/>
          <a:srcRect/>
          <a:stretch>
            <a:fillRect/>
          </a:stretch>
        </p:blipFill>
        <p:spPr bwMode="auto">
          <a:xfrm>
            <a:off x="323528" y="692696"/>
            <a:ext cx="2628900" cy="4000500"/>
          </a:xfrm>
          <a:prstGeom prst="rect">
            <a:avLst/>
          </a:prstGeom>
          <a:noFill/>
          <a:ln w="9525">
            <a:noFill/>
            <a:miter lim="800000"/>
            <a:headEnd/>
            <a:tailEnd/>
          </a:ln>
          <a:effectLst/>
        </p:spPr>
      </p:pic>
      <p:sp>
        <p:nvSpPr>
          <p:cNvPr id="9" name="Прямоугольник 8"/>
          <p:cNvSpPr/>
          <p:nvPr/>
        </p:nvSpPr>
        <p:spPr>
          <a:xfrm>
            <a:off x="3059832" y="1628800"/>
            <a:ext cx="5616624" cy="1938992"/>
          </a:xfrm>
          <a:prstGeom prst="rect">
            <a:avLst/>
          </a:prstGeom>
        </p:spPr>
        <p:txBody>
          <a:bodyPr wrap="square">
            <a:spAutoFit/>
          </a:bodyPr>
          <a:lstStyle/>
          <a:p>
            <a:pPr algn="just"/>
            <a:r>
              <a:rPr lang="ru-RU" sz="2400" dirty="0" smtClean="0"/>
              <a:t>Английский физик Эрнест Резерфорд родился в Новой Зеландии. В 1894 г. Резерфорду была присуждена степень бакалавра естественных наук.</a:t>
            </a:r>
            <a:endParaRPr lang="ru-RU" sz="2400" dirty="0"/>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Рисунок 1" descr="Опыт Резерфорда2.png"/>
          <p:cNvPicPr>
            <a:picLocks noChangeAspect="1"/>
          </p:cNvPicPr>
          <p:nvPr/>
        </p:nvPicPr>
        <p:blipFill>
          <a:blip r:embed="rId2" cstate="print"/>
          <a:srcRect/>
          <a:stretch>
            <a:fillRect/>
          </a:stretch>
        </p:blipFill>
        <p:spPr bwMode="auto">
          <a:xfrm>
            <a:off x="395536" y="188640"/>
            <a:ext cx="8136904" cy="5904656"/>
          </a:xfrm>
          <a:prstGeom prst="rect">
            <a:avLst/>
          </a:prstGeom>
          <a:noFill/>
          <a:ln w="9525">
            <a:noFill/>
            <a:miter lim="800000"/>
            <a:headEnd/>
            <a:tailEnd/>
          </a:ln>
        </p:spPr>
      </p:pic>
      <p:sp>
        <p:nvSpPr>
          <p:cNvPr id="3" name="Прямоугольник 2"/>
          <p:cNvSpPr/>
          <p:nvPr/>
        </p:nvSpPr>
        <p:spPr>
          <a:xfrm>
            <a:off x="251520" y="3789041"/>
            <a:ext cx="8640960" cy="646331"/>
          </a:xfrm>
          <a:prstGeom prst="rect">
            <a:avLst/>
          </a:prstGeom>
        </p:spPr>
        <p:txBody>
          <a:bodyPr wrap="square">
            <a:spAutoFit/>
          </a:bodyPr>
          <a:lstStyle/>
          <a:p>
            <a:r>
              <a:rPr lang="ru-RU" b="1" i="1" dirty="0" smtClean="0"/>
              <a:t/>
            </a:r>
            <a:br>
              <a:rPr lang="ru-RU" b="1" i="1" dirty="0" smtClean="0"/>
            </a:br>
            <a:endParaRPr lang="ru-RU" dirty="0" smtClean="0"/>
          </a:p>
        </p:txBody>
      </p:sp>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1988840"/>
            <a:ext cx="8183562" cy="1214446"/>
          </a:xfrm>
        </p:spPr>
        <p:txBody>
          <a:bodyPr>
            <a:normAutofit fontScale="90000"/>
          </a:bodyPr>
          <a:lstStyle/>
          <a:p>
            <a:pPr fontAlgn="auto">
              <a:spcAft>
                <a:spcPts val="0"/>
              </a:spcAft>
              <a:defRPr/>
            </a:pPr>
            <a:r>
              <a:rPr lang="ru-RU" sz="2800" dirty="0" smtClean="0">
                <a:solidFill>
                  <a:schemeClr val="tx1"/>
                </a:solidFill>
                <a:effectLst/>
                <a:latin typeface="Arial" pitchFamily="34" charset="0"/>
                <a:cs typeface="Arial" pitchFamily="34" charset="0"/>
              </a:rPr>
              <a:t/>
            </a:r>
            <a:br>
              <a:rPr lang="ru-RU" sz="2800" dirty="0" smtClean="0">
                <a:solidFill>
                  <a:schemeClr val="tx1"/>
                </a:solidFill>
                <a:effectLst/>
                <a:latin typeface="Arial" pitchFamily="34" charset="0"/>
                <a:cs typeface="Arial" pitchFamily="34" charset="0"/>
              </a:rPr>
            </a:br>
            <a:r>
              <a:rPr lang="ru-RU" sz="2800" dirty="0" smtClean="0">
                <a:solidFill>
                  <a:schemeClr val="tx1"/>
                </a:solidFill>
                <a:latin typeface="Arial" pitchFamily="34" charset="0"/>
                <a:cs typeface="Arial" pitchFamily="34" charset="0"/>
              </a:rPr>
              <a:t/>
            </a:r>
            <a:br>
              <a:rPr lang="ru-RU" sz="2800" dirty="0" smtClean="0">
                <a:solidFill>
                  <a:schemeClr val="tx1"/>
                </a:solidFill>
                <a:latin typeface="Arial" pitchFamily="34" charset="0"/>
                <a:cs typeface="Arial" pitchFamily="34" charset="0"/>
              </a:rPr>
            </a:br>
            <a:r>
              <a:rPr lang="ru-RU" sz="2800" dirty="0" smtClean="0">
                <a:solidFill>
                  <a:schemeClr val="tx1"/>
                </a:solidFill>
                <a:latin typeface="Arial" pitchFamily="34" charset="0"/>
                <a:cs typeface="Arial" pitchFamily="34" charset="0"/>
              </a:rPr>
              <a:t/>
            </a:r>
            <a:br>
              <a:rPr lang="ru-RU" sz="2800" dirty="0" smtClean="0">
                <a:solidFill>
                  <a:schemeClr val="tx1"/>
                </a:solidFill>
                <a:latin typeface="Arial" pitchFamily="34" charset="0"/>
                <a:cs typeface="Arial" pitchFamily="34" charset="0"/>
              </a:rPr>
            </a:br>
            <a:r>
              <a:rPr lang="ru-RU" sz="2800" dirty="0" smtClean="0">
                <a:solidFill>
                  <a:schemeClr val="tx1"/>
                </a:solidFill>
                <a:latin typeface="Arial" pitchFamily="34" charset="0"/>
                <a:cs typeface="Arial" pitchFamily="34" charset="0"/>
              </a:rPr>
              <a:t/>
            </a:r>
            <a:br>
              <a:rPr lang="ru-RU" sz="2800" dirty="0" smtClean="0">
                <a:solidFill>
                  <a:schemeClr val="tx1"/>
                </a:solidFill>
                <a:latin typeface="Arial" pitchFamily="34" charset="0"/>
                <a:cs typeface="Arial" pitchFamily="34" charset="0"/>
              </a:rPr>
            </a:br>
            <a:r>
              <a:rPr lang="ru-RU" sz="2800" dirty="0" smtClean="0">
                <a:solidFill>
                  <a:schemeClr val="tx1"/>
                </a:solidFill>
                <a:latin typeface="Arial" pitchFamily="34" charset="0"/>
                <a:cs typeface="Arial" pitchFamily="34" charset="0"/>
              </a:rPr>
              <a:t/>
            </a:r>
            <a:br>
              <a:rPr lang="ru-RU" sz="2800" dirty="0" smtClean="0">
                <a:solidFill>
                  <a:schemeClr val="tx1"/>
                </a:solidFill>
                <a:latin typeface="Arial" pitchFamily="34" charset="0"/>
                <a:cs typeface="Arial" pitchFamily="34" charset="0"/>
              </a:rPr>
            </a:br>
            <a:r>
              <a:rPr lang="ru-RU" sz="2800" dirty="0" smtClean="0">
                <a:solidFill>
                  <a:schemeClr val="tx1"/>
                </a:solidFill>
                <a:latin typeface="Arial" pitchFamily="34" charset="0"/>
                <a:cs typeface="Arial" pitchFamily="34" charset="0"/>
              </a:rPr>
              <a:t/>
            </a:r>
            <a:br>
              <a:rPr lang="ru-RU" sz="2800" dirty="0" smtClean="0">
                <a:solidFill>
                  <a:schemeClr val="tx1"/>
                </a:solidFill>
                <a:latin typeface="Arial" pitchFamily="34" charset="0"/>
                <a:cs typeface="Arial" pitchFamily="34" charset="0"/>
              </a:rPr>
            </a:br>
            <a:r>
              <a:rPr lang="ru-RU" sz="2800" dirty="0" smtClean="0">
                <a:solidFill>
                  <a:schemeClr val="tx1"/>
                </a:solidFill>
                <a:effectLst/>
                <a:latin typeface="Arial" pitchFamily="34" charset="0"/>
                <a:cs typeface="Arial" pitchFamily="34" charset="0"/>
              </a:rPr>
              <a:t>Опыты показали:</a:t>
            </a:r>
            <a:br>
              <a:rPr lang="ru-RU" sz="2800" dirty="0" smtClean="0">
                <a:solidFill>
                  <a:schemeClr val="tx1"/>
                </a:solidFill>
                <a:effectLst/>
                <a:latin typeface="Arial" pitchFamily="34" charset="0"/>
                <a:cs typeface="Arial" pitchFamily="34" charset="0"/>
              </a:rPr>
            </a:br>
            <a:r>
              <a:rPr lang="ru-RU" sz="2800" dirty="0" smtClean="0">
                <a:solidFill>
                  <a:schemeClr val="tx1"/>
                </a:solidFill>
                <a:effectLst/>
                <a:latin typeface="Arial" pitchFamily="34" charset="0"/>
                <a:cs typeface="Arial" pitchFamily="34" charset="0"/>
              </a:rPr>
              <a:t/>
            </a:r>
            <a:br>
              <a:rPr lang="ru-RU" sz="2800" dirty="0" smtClean="0">
                <a:solidFill>
                  <a:schemeClr val="tx1"/>
                </a:solidFill>
                <a:effectLst/>
                <a:latin typeface="Arial" pitchFamily="34" charset="0"/>
                <a:cs typeface="Arial" pitchFamily="34" charset="0"/>
              </a:rPr>
            </a:br>
            <a:r>
              <a:rPr lang="ru-RU" sz="2400" dirty="0" smtClean="0">
                <a:solidFill>
                  <a:schemeClr val="tx1"/>
                </a:solidFill>
                <a:effectLst/>
                <a:latin typeface="Arial" pitchFamily="34" charset="0"/>
                <a:cs typeface="Arial" pitchFamily="34" charset="0"/>
              </a:rPr>
              <a:t>Подавляющая часть альфа-частиц проходит сквозь фольгу практически без отклонения или с отклонением на малые углы;</a:t>
            </a:r>
            <a:br>
              <a:rPr lang="ru-RU" sz="2400" dirty="0" smtClean="0">
                <a:solidFill>
                  <a:schemeClr val="tx1"/>
                </a:solidFill>
                <a:effectLst/>
                <a:latin typeface="Arial" pitchFamily="34" charset="0"/>
                <a:cs typeface="Arial" pitchFamily="34" charset="0"/>
              </a:rPr>
            </a:br>
            <a:r>
              <a:rPr lang="ru-RU" sz="2400" dirty="0" smtClean="0">
                <a:solidFill>
                  <a:schemeClr val="tx1"/>
                </a:solidFill>
                <a:effectLst/>
                <a:latin typeface="Arial" pitchFamily="34" charset="0"/>
                <a:cs typeface="Arial" pitchFamily="34" charset="0"/>
              </a:rPr>
              <a:t/>
            </a:r>
            <a:br>
              <a:rPr lang="ru-RU" sz="2400" dirty="0" smtClean="0">
                <a:solidFill>
                  <a:schemeClr val="tx1"/>
                </a:solidFill>
                <a:effectLst/>
                <a:latin typeface="Arial" pitchFamily="34" charset="0"/>
                <a:cs typeface="Arial" pitchFamily="34" charset="0"/>
              </a:rPr>
            </a:br>
            <a:r>
              <a:rPr lang="ru-RU" sz="2400" dirty="0" smtClean="0">
                <a:solidFill>
                  <a:schemeClr val="tx1"/>
                </a:solidFill>
                <a:effectLst/>
                <a:latin typeface="Arial" pitchFamily="34" charset="0"/>
                <a:cs typeface="Arial" pitchFamily="34" charset="0"/>
              </a:rPr>
              <a:t/>
            </a:r>
            <a:br>
              <a:rPr lang="ru-RU" sz="2400" dirty="0" smtClean="0">
                <a:solidFill>
                  <a:schemeClr val="tx1"/>
                </a:solidFill>
                <a:effectLst/>
                <a:latin typeface="Arial" pitchFamily="34" charset="0"/>
                <a:cs typeface="Arial" pitchFamily="34" charset="0"/>
              </a:rPr>
            </a:br>
            <a:r>
              <a:rPr lang="ru-RU" sz="2400" dirty="0" smtClean="0">
                <a:solidFill>
                  <a:schemeClr val="tx1"/>
                </a:solidFill>
                <a:effectLst/>
                <a:latin typeface="Arial" pitchFamily="34" charset="0"/>
                <a:cs typeface="Arial" pitchFamily="34" charset="0"/>
              </a:rPr>
              <a:t/>
            </a:r>
            <a:br>
              <a:rPr lang="ru-RU" sz="2400" dirty="0" smtClean="0">
                <a:solidFill>
                  <a:schemeClr val="tx1"/>
                </a:solidFill>
                <a:effectLst/>
                <a:latin typeface="Arial" pitchFamily="34" charset="0"/>
                <a:cs typeface="Arial" pitchFamily="34" charset="0"/>
              </a:rPr>
            </a:br>
            <a:r>
              <a:rPr lang="ru-RU" sz="2400" dirty="0" smtClean="0">
                <a:solidFill>
                  <a:schemeClr val="tx1"/>
                </a:solidFill>
                <a:effectLst/>
                <a:latin typeface="Arial" pitchFamily="34" charset="0"/>
                <a:cs typeface="Arial" pitchFamily="34" charset="0"/>
              </a:rPr>
              <a:t>Некоторая небольшая часть альфа-частиц при прохождении через фольгу отклоняется на значительные углы ( 90,120,150 градусов);</a:t>
            </a:r>
            <a:r>
              <a:rPr lang="ru-RU" sz="2400" dirty="0" smtClean="0">
                <a:solidFill>
                  <a:schemeClr val="tx1"/>
                </a:solidFill>
              </a:rPr>
              <a:t/>
            </a:r>
            <a:br>
              <a:rPr lang="ru-RU" sz="2400" dirty="0" smtClean="0">
                <a:solidFill>
                  <a:schemeClr val="tx1"/>
                </a:solidFill>
              </a:rPr>
            </a:br>
            <a:r>
              <a:rPr lang="ru-RU" sz="2400" dirty="0" smtClean="0">
                <a:solidFill>
                  <a:schemeClr val="accent1">
                    <a:tint val="88000"/>
                    <a:satMod val="150000"/>
                  </a:schemeClr>
                </a:solidFill>
              </a:rPr>
              <a:t/>
            </a:r>
            <a:br>
              <a:rPr lang="ru-RU" sz="2400" dirty="0" smtClean="0">
                <a:solidFill>
                  <a:schemeClr val="accent1">
                    <a:tint val="88000"/>
                    <a:satMod val="150000"/>
                  </a:schemeClr>
                </a:solidFill>
              </a:rPr>
            </a:br>
            <a:r>
              <a:rPr lang="ru-RU" sz="2400" dirty="0" smtClean="0">
                <a:solidFill>
                  <a:schemeClr val="accent1">
                    <a:tint val="88000"/>
                    <a:satMod val="150000"/>
                  </a:schemeClr>
                </a:solidFill>
              </a:rPr>
              <a:t/>
            </a:r>
            <a:br>
              <a:rPr lang="ru-RU" sz="2400" dirty="0" smtClean="0">
                <a:solidFill>
                  <a:schemeClr val="accent1">
                    <a:tint val="88000"/>
                    <a:satMod val="150000"/>
                  </a:schemeClr>
                </a:solidFill>
              </a:rPr>
            </a:br>
            <a:r>
              <a:rPr lang="ru-RU" dirty="0" smtClean="0">
                <a:solidFill>
                  <a:schemeClr val="accent1">
                    <a:tint val="88000"/>
                    <a:satMod val="150000"/>
                  </a:schemeClr>
                </a:solidFill>
              </a:rPr>
              <a:t/>
            </a:r>
            <a:br>
              <a:rPr lang="ru-RU" dirty="0" smtClean="0">
                <a:solidFill>
                  <a:schemeClr val="accent1">
                    <a:tint val="88000"/>
                    <a:satMod val="150000"/>
                  </a:schemeClr>
                </a:solidFill>
              </a:rPr>
            </a:br>
            <a:endParaRPr lang="ru-RU" dirty="0">
              <a:solidFill>
                <a:schemeClr val="accent1">
                  <a:tint val="88000"/>
                  <a:satMod val="150000"/>
                </a:schemeClr>
              </a:solidFill>
            </a:endParaRPr>
          </a:p>
        </p:txBody>
      </p:sp>
    </p:spTree>
  </p:cSld>
  <p:clrMapOvr>
    <a:masterClrMapping/>
  </p:clrMapOvr>
  <p:transition>
    <p:push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4375" y="1643063"/>
            <a:ext cx="7500938" cy="4162201"/>
          </a:xfrm>
        </p:spPr>
        <p:txBody>
          <a:bodyPr>
            <a:noAutofit/>
          </a:bodyPr>
          <a:lstStyle/>
          <a:p>
            <a:pPr marL="265176" indent="-265176" algn="just" fontAlgn="auto">
              <a:spcAft>
                <a:spcPts val="0"/>
              </a:spcAft>
              <a:buFont typeface="Wingdings 2"/>
              <a:buChar char=""/>
              <a:defRPr/>
            </a:pPr>
            <a:r>
              <a:rPr lang="ru-RU" sz="2400" dirty="0" smtClean="0"/>
              <a:t>Положительный заряд сосредоточен в малой части атома – ядре;</a:t>
            </a:r>
          </a:p>
          <a:p>
            <a:pPr marL="265176" indent="-265176" algn="just" fontAlgn="auto">
              <a:spcAft>
                <a:spcPts val="0"/>
              </a:spcAft>
              <a:buFont typeface="Wingdings 2"/>
              <a:buChar char=""/>
              <a:defRPr/>
            </a:pPr>
            <a:r>
              <a:rPr lang="ru-RU" sz="2400" dirty="0" smtClean="0"/>
              <a:t>Практически вся масса атома сосредоточена в этом ядре;</a:t>
            </a:r>
          </a:p>
          <a:p>
            <a:pPr marL="265176" indent="-265176" algn="just" fontAlgn="auto">
              <a:spcAft>
                <a:spcPts val="0"/>
              </a:spcAft>
              <a:buFont typeface="Wingdings 2"/>
              <a:buChar char=""/>
              <a:defRPr/>
            </a:pPr>
            <a:r>
              <a:rPr lang="ru-RU" sz="2400" dirty="0" smtClean="0"/>
              <a:t>Отклонения альфа-частиц на большие углы происходят в результате столкновения альфа – частиц с ядром одного из атомов;</a:t>
            </a:r>
          </a:p>
          <a:p>
            <a:pPr marL="265176" indent="-265176" algn="just" fontAlgn="auto">
              <a:spcAft>
                <a:spcPts val="0"/>
              </a:spcAft>
              <a:buFont typeface="Wingdings 2"/>
              <a:buChar char=""/>
              <a:defRPr/>
            </a:pPr>
            <a:r>
              <a:rPr lang="ru-RU" sz="2400" dirty="0" smtClean="0"/>
              <a:t>Теоретические расчеты позволили оценить размеры ядер атомов – порядка 10</a:t>
            </a:r>
            <a:r>
              <a:rPr lang="ru-RU" sz="2400" baseline="30000" dirty="0" smtClean="0">
                <a:effectLst>
                  <a:outerShdw blurRad="38100" dist="38100" dir="2700000" algn="tl">
                    <a:srgbClr val="000000">
                      <a:alpha val="43137"/>
                    </a:srgbClr>
                  </a:outerShdw>
                </a:effectLst>
              </a:rPr>
              <a:t>-</a:t>
            </a:r>
            <a:r>
              <a:rPr lang="ru-RU" sz="2400" baseline="30000" dirty="0" smtClean="0"/>
              <a:t>14</a:t>
            </a:r>
            <a:r>
              <a:rPr lang="ru-RU" sz="2400" dirty="0" smtClean="0"/>
              <a:t> м, тогда как размеры атома в 10 000 раз больше.</a:t>
            </a:r>
          </a:p>
          <a:p>
            <a:pPr marL="265176" indent="-265176" fontAlgn="auto">
              <a:spcAft>
                <a:spcPts val="0"/>
              </a:spcAft>
              <a:buFont typeface="Wingdings 2"/>
              <a:buChar char=""/>
              <a:defRPr/>
            </a:pPr>
            <a:endParaRPr lang="ru-RU" dirty="0"/>
          </a:p>
        </p:txBody>
      </p:sp>
      <p:sp>
        <p:nvSpPr>
          <p:cNvPr id="2" name="Заголовок 1"/>
          <p:cNvSpPr>
            <a:spLocks noGrp="1"/>
          </p:cNvSpPr>
          <p:nvPr>
            <p:ph type="title"/>
          </p:nvPr>
        </p:nvSpPr>
        <p:spPr bwMode="auto">
          <a:xfrm>
            <a:off x="503238" y="285750"/>
            <a:ext cx="8183562" cy="928688"/>
          </a:xfrm>
        </p:spPr>
        <p:txBody>
          <a:bodyPr wrap="square" lIns="91440" tIns="45720" rIns="91440" bIns="45720" numCol="1" anchorCtr="0" compatLnSpc="1">
            <a:prstTxWarp prst="textNoShape">
              <a:avLst/>
            </a:prstTxWarp>
          </a:bodyPr>
          <a:lstStyle/>
          <a:p>
            <a:pPr algn="ctr"/>
            <a:r>
              <a:rPr lang="ru-RU" sz="2800" b="0" dirty="0" smtClean="0">
                <a:solidFill>
                  <a:schemeClr val="tx1"/>
                </a:solidFill>
                <a:effectLst/>
                <a:latin typeface="Arial" charset="0"/>
                <a:cs typeface="Arial" charset="0"/>
              </a:rPr>
              <a:t>Выводы из опытов:</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2000"/>
                                        <p:tgtEl>
                                          <p:spTgt spid="3">
                                            <p:txEl>
                                              <p:pRg st="0" end="0"/>
                                            </p:txEl>
                                          </p:spTgt>
                                        </p:tgtEl>
                                      </p:cBhvr>
                                    </p:animEffect>
                                  </p:childTnLst>
                                </p:cTn>
                              </p:par>
                            </p:childTnLst>
                          </p:cTn>
                        </p:par>
                        <p:par>
                          <p:cTn id="12" fill="hold">
                            <p:stCondLst>
                              <p:cond delay="4000"/>
                            </p:stCondLst>
                            <p:childTnLst>
                              <p:par>
                                <p:cTn id="13" presetID="22" presetClass="entr" presetSubtype="8"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2000"/>
                                        <p:tgtEl>
                                          <p:spTgt spid="3">
                                            <p:txEl>
                                              <p:pRg st="1" end="1"/>
                                            </p:txEl>
                                          </p:spTgt>
                                        </p:tgtEl>
                                      </p:cBhvr>
                                    </p:animEffect>
                                  </p:childTnLst>
                                </p:cTn>
                              </p:par>
                            </p:childTnLst>
                          </p:cTn>
                        </p:par>
                        <p:par>
                          <p:cTn id="16" fill="hold">
                            <p:stCondLst>
                              <p:cond delay="6000"/>
                            </p:stCondLst>
                            <p:childTnLst>
                              <p:par>
                                <p:cTn id="17" presetID="22" presetClass="entr" presetSubtype="8"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left)">
                                      <p:cBhvr>
                                        <p:cTn id="19" dur="2000"/>
                                        <p:tgtEl>
                                          <p:spTgt spid="3">
                                            <p:txEl>
                                              <p:pRg st="2" end="2"/>
                                            </p:txEl>
                                          </p:spTgt>
                                        </p:tgtEl>
                                      </p:cBhvr>
                                    </p:animEffect>
                                  </p:childTnLst>
                                </p:cTn>
                              </p:par>
                            </p:childTnLst>
                          </p:cTn>
                        </p:par>
                        <p:par>
                          <p:cTn id="20" fill="hold">
                            <p:stCondLst>
                              <p:cond delay="8000"/>
                            </p:stCondLst>
                            <p:childTnLst>
                              <p:par>
                                <p:cTn id="21" presetID="22" presetClass="entr" presetSubtype="8"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FISH.AVI">
            <a:hlinkClick r:id="" action="ppaction://media"/>
          </p:cNvPr>
          <p:cNvPicPr>
            <a:picLocks noRot="1" noChangeAspect="1" noChangeArrowheads="1"/>
          </p:cNvPicPr>
          <p:nvPr>
            <a:videoFile r:link="rId1"/>
          </p:nvPr>
        </p:nvPicPr>
        <p:blipFill>
          <a:blip r:embed="rId3" cstate="print"/>
          <a:srcRect/>
          <a:stretch>
            <a:fillRect/>
          </a:stretch>
        </p:blipFill>
        <p:spPr bwMode="auto">
          <a:xfrm>
            <a:off x="611560" y="3789040"/>
            <a:ext cx="3255193" cy="2360860"/>
          </a:xfrm>
          <a:prstGeom prst="rect">
            <a:avLst/>
          </a:prstGeom>
          <a:noFill/>
          <a:ln w="9525">
            <a:noFill/>
            <a:miter lim="800000"/>
            <a:headEnd/>
            <a:tailEnd/>
          </a:ln>
        </p:spPr>
      </p:pic>
      <p:sp>
        <p:nvSpPr>
          <p:cNvPr id="5" name="Номер слайда 4"/>
          <p:cNvSpPr>
            <a:spLocks noGrp="1"/>
          </p:cNvSpPr>
          <p:nvPr>
            <p:ph type="sldNum" sz="quarter" idx="12"/>
          </p:nvPr>
        </p:nvSpPr>
        <p:spPr/>
        <p:txBody>
          <a:bodyPr/>
          <a:lstStyle/>
          <a:p>
            <a:pPr>
              <a:defRPr/>
            </a:pPr>
            <a:fld id="{26AA97DE-81DC-4DF6-B59B-98759215EAA3}" type="slidenum">
              <a:rPr lang="ru-RU"/>
              <a:pPr>
                <a:defRPr/>
              </a:pPr>
              <a:t>9</a:t>
            </a:fld>
            <a:endParaRPr lang="ru-RU"/>
          </a:p>
        </p:txBody>
      </p:sp>
      <p:sp>
        <p:nvSpPr>
          <p:cNvPr id="6" name="Прямоугольник 5"/>
          <p:cNvSpPr/>
          <p:nvPr/>
        </p:nvSpPr>
        <p:spPr>
          <a:xfrm>
            <a:off x="642938" y="571500"/>
            <a:ext cx="8001000" cy="830997"/>
          </a:xfrm>
          <a:prstGeom prst="rect">
            <a:avLst/>
          </a:prstGeom>
        </p:spPr>
        <p:txBody>
          <a:bodyPr>
            <a:spAutoFit/>
          </a:bodyPr>
          <a:lstStyle/>
          <a:p>
            <a:pPr algn="ctr" fontAlgn="auto">
              <a:spcBef>
                <a:spcPts val="0"/>
              </a:spcBef>
              <a:spcAft>
                <a:spcPts val="0"/>
              </a:spcAft>
              <a:defRPr/>
            </a:pPr>
            <a:r>
              <a:rPr lang="ru-RU" sz="2400" b="1" dirty="0">
                <a:effectLst>
                  <a:outerShdw blurRad="38100" dist="38100" dir="2700000" algn="tl">
                    <a:srgbClr val="FFFFFF"/>
                  </a:outerShdw>
                </a:effectLst>
                <a:latin typeface="+mn-lt"/>
              </a:rPr>
              <a:t>На основе выводов из опытов Резерфордом была предложена планетарная модель атома</a:t>
            </a:r>
            <a:endParaRPr lang="ru-RU" sz="2400" dirty="0">
              <a:latin typeface="+mn-lt"/>
            </a:endParaRPr>
          </a:p>
        </p:txBody>
      </p:sp>
      <p:sp>
        <p:nvSpPr>
          <p:cNvPr id="7" name="Прямоугольник 6"/>
          <p:cNvSpPr/>
          <p:nvPr/>
        </p:nvSpPr>
        <p:spPr>
          <a:xfrm>
            <a:off x="323528" y="1340769"/>
            <a:ext cx="8550696" cy="2308324"/>
          </a:xfrm>
          <a:prstGeom prst="rect">
            <a:avLst/>
          </a:prstGeom>
        </p:spPr>
        <p:txBody>
          <a:bodyPr wrap="square">
            <a:spAutoFit/>
          </a:bodyPr>
          <a:lstStyle/>
          <a:p>
            <a:pPr algn="just"/>
            <a:r>
              <a:rPr lang="ru-RU" dirty="0" smtClean="0"/>
              <a:t>Планета представляет из себя ядро атома. А вокруг ядра на довольно большом расстоянии вращаются электроны, как и вокруг планеты вращаются спутники. Только скорость вращения электронов в сотни тысяч раз превосходит скорость вращения самого быстрого спутника. Поэтому при своем вращении электрон создает как бы облако над поверхностью ядра. И существующие заряды электронов отталкивают такие же заряды, образованные другими электронами вокруг других ядер. Поэтому атомы не «слипаются», а располагаются на некотором расстоянии друг от друга.</a:t>
            </a:r>
            <a:endParaRPr lang="ru-RU" dirty="0"/>
          </a:p>
        </p:txBody>
      </p:sp>
      <p:pic>
        <p:nvPicPr>
          <p:cNvPr id="6145" name="Picture 1" descr="D:\ХОЛОДИЛЬНИК\Новая папка (2)\34526_html_1dc21bb8.jpg"/>
          <p:cNvPicPr>
            <a:picLocks noChangeAspect="1" noChangeArrowheads="1"/>
          </p:cNvPicPr>
          <p:nvPr/>
        </p:nvPicPr>
        <p:blipFill>
          <a:blip r:embed="rId4" cstate="print"/>
          <a:srcRect/>
          <a:stretch>
            <a:fillRect/>
          </a:stretch>
        </p:blipFill>
        <p:spPr bwMode="auto">
          <a:xfrm>
            <a:off x="4716016" y="3861048"/>
            <a:ext cx="2880320" cy="2376264"/>
          </a:xfrm>
          <a:prstGeom prst="rect">
            <a:avLst/>
          </a:prstGeom>
          <a:noFill/>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69666"/>
                                        </p:tgtEl>
                                        <p:attrNameLst>
                                          <p:attrName>style.visibility</p:attrName>
                                        </p:attrNameLst>
                                      </p:cBhvr>
                                      <p:to>
                                        <p:strVal val="visible"/>
                                      </p:to>
                                    </p:set>
                                    <p:anim calcmode="lin" valueType="num">
                                      <p:cBhvr>
                                        <p:cTn id="7" dur="500" fill="hold"/>
                                        <p:tgtEl>
                                          <p:spTgt spid="369666"/>
                                        </p:tgtEl>
                                        <p:attrNameLst>
                                          <p:attrName>ppt_x</p:attrName>
                                        </p:attrNameLst>
                                      </p:cBhvr>
                                      <p:tavLst>
                                        <p:tav tm="0">
                                          <p:val>
                                            <p:strVal val="#ppt_x+#ppt_w/2"/>
                                          </p:val>
                                        </p:tav>
                                        <p:tav tm="100000">
                                          <p:val>
                                            <p:strVal val="#ppt_x"/>
                                          </p:val>
                                        </p:tav>
                                      </p:tavLst>
                                    </p:anim>
                                    <p:anim calcmode="lin" valueType="num">
                                      <p:cBhvr>
                                        <p:cTn id="8" dur="500" fill="hold"/>
                                        <p:tgtEl>
                                          <p:spTgt spid="369666"/>
                                        </p:tgtEl>
                                        <p:attrNameLst>
                                          <p:attrName>ppt_y</p:attrName>
                                        </p:attrNameLst>
                                      </p:cBhvr>
                                      <p:tavLst>
                                        <p:tav tm="0">
                                          <p:val>
                                            <p:strVal val="#ppt_y"/>
                                          </p:val>
                                        </p:tav>
                                        <p:tav tm="100000">
                                          <p:val>
                                            <p:strVal val="#ppt_y"/>
                                          </p:val>
                                        </p:tav>
                                      </p:tavLst>
                                    </p:anim>
                                    <p:anim calcmode="lin" valueType="num">
                                      <p:cBhvr>
                                        <p:cTn id="9" dur="500" fill="hold"/>
                                        <p:tgtEl>
                                          <p:spTgt spid="369666"/>
                                        </p:tgtEl>
                                        <p:attrNameLst>
                                          <p:attrName>ppt_w</p:attrName>
                                        </p:attrNameLst>
                                      </p:cBhvr>
                                      <p:tavLst>
                                        <p:tav tm="0">
                                          <p:val>
                                            <p:fltVal val="0"/>
                                          </p:val>
                                        </p:tav>
                                        <p:tav tm="100000">
                                          <p:val>
                                            <p:strVal val="#ppt_w"/>
                                          </p:val>
                                        </p:tav>
                                      </p:tavLst>
                                    </p:anim>
                                    <p:anim calcmode="lin" valueType="num">
                                      <p:cBhvr>
                                        <p:cTn id="10" dur="500" fill="hold"/>
                                        <p:tgtEl>
                                          <p:spTgt spid="369666"/>
                                        </p:tgtEl>
                                        <p:attrNameLst>
                                          <p:attrName>ppt_h</p:attrName>
                                        </p:attrNameLst>
                                      </p:cBhvr>
                                      <p:tavLst>
                                        <p:tav tm="0">
                                          <p:val>
                                            <p:strVal val="#ppt_h"/>
                                          </p:val>
                                        </p:tav>
                                        <p:tav tm="100000">
                                          <p:val>
                                            <p:strVal val="#ppt_h"/>
                                          </p:val>
                                        </p:tav>
                                      </p:tavLst>
                                    </p:anim>
                                  </p:childTnLst>
                                </p:cTn>
                              </p:par>
                            </p:childTnLst>
                          </p:cTn>
                        </p:par>
                        <p:par>
                          <p:cTn id="11" fill="hold">
                            <p:stCondLst>
                              <p:cond delay="500"/>
                            </p:stCondLst>
                            <p:childTnLst>
                              <p:par>
                                <p:cTn id="12" presetID="1" presetClass="mediacall" presetSubtype="0" fill="hold" nodeType="afterEffect">
                                  <p:stCondLst>
                                    <p:cond delay="0"/>
                                  </p:stCondLst>
                                  <p:childTnLst>
                                    <p:cmd type="call" cmd="playFrom(0.0)">
                                      <p:cBhvr>
                                        <p:cTn id="13" dur="1" fill="hold"/>
                                        <p:tgtEl>
                                          <p:spTgt spid="36966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14" fill="hold" display="0">
                  <p:stCondLst>
                    <p:cond delay="indefinite"/>
                  </p:stCondLst>
                  <p:endCondLst>
                    <p:cond evt="onNext" delay="0">
                      <p:tgtEl>
                        <p:sldTgt/>
                      </p:tgtEl>
                    </p:cond>
                    <p:cond evt="onPrev" delay="0">
                      <p:tgtEl>
                        <p:sldTgt/>
                      </p:tgtEl>
                    </p:cond>
                  </p:endCondLst>
                </p:cTn>
                <p:tgtEl>
                  <p:spTgt spid="369666"/>
                </p:tgtEl>
              </p:cMediaNode>
            </p:video>
            <p:seq concurrent="1" nextAc="seek">
              <p:cTn id="15" restart="whenNotActive" fill="hold" evtFilter="cancelBubble" nodeType="interactiveSeq">
                <p:stCondLst>
                  <p:cond evt="onClick" delay="0">
                    <p:tgtEl>
                      <p:spTgt spid="369666"/>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369666"/>
                                        </p:tgtEl>
                                      </p:cBhvr>
                                    </p:cmd>
                                  </p:childTnLst>
                                </p:cTn>
                              </p:par>
                            </p:childTnLst>
                          </p:cTn>
                        </p:par>
                      </p:childTnLst>
                    </p:cTn>
                  </p:par>
                </p:childTnLst>
              </p:cTn>
              <p:nextCondLst>
                <p:cond evt="onClick" delay="0">
                  <p:tgtEl>
                    <p:spTgt spid="369666"/>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2331</TotalTime>
  <Words>414</Words>
  <Application>Microsoft Office PowerPoint</Application>
  <PresentationFormat>Экран (4:3)</PresentationFormat>
  <Paragraphs>28</Paragraphs>
  <Slides>10</Slides>
  <Notes>0</Notes>
  <HiddenSlides>0</HiddenSlides>
  <MMClips>1</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Открытая</vt:lpstr>
      <vt:lpstr>Слайд 1</vt:lpstr>
      <vt:lpstr>Конкретные представления о строении атома развивались по мере накопления физикой фактов о свойствах вещества.</vt:lpstr>
      <vt:lpstr>  Модель строения атома Томсона</vt:lpstr>
      <vt:lpstr>Модель Томсона нуждалась в экспериментальной проверке.  Важно было убедиться, действительно ли положительный заряд распределён по всему объёму атома с постоянной плотностью. </vt:lpstr>
      <vt:lpstr>Слайд 5</vt:lpstr>
      <vt:lpstr>Слайд 6</vt:lpstr>
      <vt:lpstr>      Опыты показали:  Подавляющая часть альфа-частиц проходит сквозь фольгу практически без отклонения или с отклонением на малые углы;    Некоторая небольшая часть альфа-частиц при прохождении через фольгу отклоняется на значительные углы ( 90,120,150 градусов);    </vt:lpstr>
      <vt:lpstr>Выводы из опытов:</vt:lpstr>
      <vt:lpstr>Слайд 9</vt:lpstr>
      <vt:lpstr>Недостатки планетарной модели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Дубиляс</dc:creator>
  <cp:lastModifiedBy>Атом</cp:lastModifiedBy>
  <cp:revision>142</cp:revision>
  <dcterms:created xsi:type="dcterms:W3CDTF">2010-08-24T12:11:30Z</dcterms:created>
  <dcterms:modified xsi:type="dcterms:W3CDTF">2015-01-25T17:42:31Z</dcterms:modified>
</cp:coreProperties>
</file>